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diagrams/layout3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9" r:id="rId4"/>
    <p:sldId id="258" r:id="rId5"/>
    <p:sldId id="296" r:id="rId6"/>
    <p:sldId id="289" r:id="rId7"/>
    <p:sldId id="290" r:id="rId8"/>
    <p:sldId id="293" r:id="rId9"/>
    <p:sldId id="294" r:id="rId10"/>
    <p:sldId id="291" r:id="rId11"/>
    <p:sldId id="292" r:id="rId12"/>
    <p:sldId id="320" r:id="rId13"/>
    <p:sldId id="295" r:id="rId14"/>
    <p:sldId id="319" r:id="rId15"/>
    <p:sldId id="297" r:id="rId16"/>
    <p:sldId id="305" r:id="rId17"/>
    <p:sldId id="306" r:id="rId18"/>
    <p:sldId id="309" r:id="rId19"/>
    <p:sldId id="310" r:id="rId20"/>
    <p:sldId id="302" r:id="rId21"/>
    <p:sldId id="301" r:id="rId22"/>
    <p:sldId id="298" r:id="rId23"/>
    <p:sldId id="260" r:id="rId24"/>
    <p:sldId id="266" r:id="rId25"/>
    <p:sldId id="288" r:id="rId26"/>
    <p:sldId id="264" r:id="rId27"/>
    <p:sldId id="268" r:id="rId28"/>
    <p:sldId id="312" r:id="rId29"/>
    <p:sldId id="313" r:id="rId30"/>
    <p:sldId id="314" r:id="rId31"/>
    <p:sldId id="271" r:id="rId32"/>
    <p:sldId id="315" r:id="rId33"/>
    <p:sldId id="316" r:id="rId34"/>
    <p:sldId id="274" r:id="rId35"/>
    <p:sldId id="318" r:id="rId36"/>
    <p:sldId id="317" r:id="rId37"/>
    <p:sldId id="322" r:id="rId38"/>
    <p:sldId id="282" r:id="rId39"/>
  </p:sldIdLst>
  <p:sldSz cx="12192000" cy="6858000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033" autoAdjust="0"/>
    <p:restoredTop sz="94660" autoAdjust="0"/>
  </p:normalViewPr>
  <p:slideViewPr>
    <p:cSldViewPr snapToGrid="0">
      <p:cViewPr varScale="1">
        <p:scale>
          <a:sx n="64" d="100"/>
          <a:sy n="64" d="100"/>
        </p:scale>
        <p:origin x="-138" y="-10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baseline="0" dirty="0"/>
              <a:t>Численность населения</a:t>
            </a:r>
          </a:p>
        </c:rich>
      </c:tx>
      <c:layout>
        <c:manualLayout>
          <c:xMode val="edge"/>
          <c:yMode val="edge"/>
          <c:x val="0.30284931295352785"/>
          <c:y val="4.9616922427078845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0404763703961192"/>
          <c:y val="0.21408369408369421"/>
          <c:w val="0.86268300915360663"/>
          <c:h val="0.4758627898785399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9019607843137428E-2"/>
                  <c:y val="-5.8372849914210365E-2"/>
                </c:manualLayout>
              </c:layout>
              <c:showVal val="1"/>
            </c:dLbl>
            <c:dLbl>
              <c:idx val="1"/>
              <c:layout>
                <c:manualLayout>
                  <c:x val="-2.9411764705882356E-2"/>
                  <c:y val="-6.7129007215711675E-2"/>
                </c:manualLayout>
              </c:layout>
              <c:showVal val="1"/>
            </c:dLbl>
            <c:dLbl>
              <c:idx val="2"/>
              <c:layout>
                <c:manualLayout>
                  <c:x val="-1.2254901960784315E-2"/>
                  <c:y val="-6.1291722224290572E-2"/>
                </c:manualLayout>
              </c:layout>
              <c:showVal val="1"/>
            </c:dLbl>
            <c:dLbl>
              <c:idx val="3"/>
              <c:layout>
                <c:manualLayout>
                  <c:x val="9.8039215686275549E-3"/>
                  <c:y val="-5.2535564922789338E-2"/>
                </c:manualLayout>
              </c:layout>
              <c:showVal val="1"/>
            </c:dLbl>
            <c:dLbl>
              <c:idx val="4"/>
              <c:layout>
                <c:manualLayout>
                  <c:x val="-2.2058823529411815E-2"/>
                  <c:y val="-7.0047419897052404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33743</c:v>
                </c:pt>
                <c:pt idx="1">
                  <c:v>33513</c:v>
                </c:pt>
                <c:pt idx="2">
                  <c:v>32742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86E-4F5A-84C2-7DB574D6A10F}"/>
            </c:ext>
          </c:extLst>
        </c:ser>
        <c:marker val="1"/>
        <c:axId val="74728192"/>
        <c:axId val="74729728"/>
      </c:lineChart>
      <c:catAx>
        <c:axId val="747281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729728"/>
        <c:crosses val="autoZero"/>
        <c:auto val="1"/>
        <c:lblAlgn val="ctr"/>
        <c:lblOffset val="100"/>
      </c:catAx>
      <c:valAx>
        <c:axId val="747297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472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объектов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Объекты недвижимости</c:v>
                </c:pt>
                <c:pt idx="1">
                  <c:v>Объекты движимого имущества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2778</c:v>
                </c:pt>
                <c:pt idx="1">
                  <c:v>1610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 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19370.3</c:v>
                </c:pt>
                <c:pt idx="1">
                  <c:v>22255</c:v>
                </c:pt>
                <c:pt idx="2">
                  <c:v>24101.7</c:v>
                </c:pt>
              </c:numCache>
            </c:numRef>
          </c:val>
        </c:ser>
        <c:axId val="32811264"/>
        <c:axId val="32829440"/>
      </c:barChart>
      <c:catAx>
        <c:axId val="32811264"/>
        <c:scaling>
          <c:orientation val="minMax"/>
        </c:scaling>
        <c:axPos val="b"/>
        <c:numFmt formatCode="General" sourceLinked="1"/>
        <c:tickLblPos val="nextTo"/>
        <c:crossAx val="32829440"/>
        <c:crosses val="autoZero"/>
        <c:auto val="1"/>
        <c:lblAlgn val="ctr"/>
        <c:lblOffset val="100"/>
      </c:catAx>
      <c:valAx>
        <c:axId val="32829440"/>
        <c:scaling>
          <c:orientation val="minMax"/>
        </c:scaling>
        <c:axPos val="l"/>
        <c:majorGridlines/>
        <c:numFmt formatCode="General" sourceLinked="1"/>
        <c:tickLblPos val="nextTo"/>
        <c:crossAx val="32811264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счетов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</c:v>
                </c:pt>
                <c:pt idx="1">
                  <c:v>29</c:v>
                </c:pt>
                <c:pt idx="2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ТСЖ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</c:v>
                </c:pt>
                <c:pt idx="1">
                  <c:v>9</c:v>
                </c:pt>
                <c:pt idx="2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Фонд капремонта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УК</c:v>
                </c:pt>
              </c:strCache>
            </c:strRef>
          </c:tx>
          <c:dLbls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11</c:v>
                </c:pt>
                <c:pt idx="1">
                  <c:v>16</c:v>
                </c:pt>
                <c:pt idx="2">
                  <c:v>18</c:v>
                </c:pt>
              </c:numCache>
            </c:numRef>
          </c:val>
        </c:ser>
        <c:axId val="33727616"/>
        <c:axId val="33729152"/>
      </c:barChart>
      <c:catAx>
        <c:axId val="33727616"/>
        <c:scaling>
          <c:orientation val="minMax"/>
        </c:scaling>
        <c:axPos val="b"/>
        <c:numFmt formatCode="General" sourceLinked="1"/>
        <c:tickLblPos val="nextTo"/>
        <c:crossAx val="33729152"/>
        <c:crosses val="autoZero"/>
        <c:auto val="1"/>
        <c:lblAlgn val="ctr"/>
        <c:lblOffset val="100"/>
      </c:catAx>
      <c:valAx>
        <c:axId val="33729152"/>
        <c:scaling>
          <c:orientation val="minMax"/>
        </c:scaling>
        <c:axPos val="l"/>
        <c:majorGridlines/>
        <c:numFmt formatCode="General" sourceLinked="1"/>
        <c:tickLblPos val="nextTo"/>
        <c:crossAx val="3372761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0.25029700210898875"/>
                  <c:y val="-0.25049299915052475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1.072001658048094E-3"/>
                  <c:y val="-7.4828640295265952E-2"/>
                </c:manualLayout>
              </c:layout>
              <c:showVal val="1"/>
              <c:showCatName val="1"/>
            </c:dLbl>
            <c:dLbl>
              <c:idx val="3"/>
              <c:layout>
                <c:manualLayout>
                  <c:x val="0.11303949783212326"/>
                  <c:y val="4.7555979595850499E-2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0.17647902452446959"/>
                  <c:y val="8.3038318457051368E-4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Val val="1"/>
            <c:showCatName val="1"/>
          </c:dLbls>
          <c:cat>
            <c:strRef>
              <c:f>Лист1!$A$2:$A$6</c:f>
              <c:strCache>
                <c:ptCount val="5"/>
                <c:pt idx="0">
                  <c:v>УК</c:v>
                </c:pt>
                <c:pt idx="1">
                  <c:v>Обслуживающая организация</c:v>
                </c:pt>
                <c:pt idx="2">
                  <c:v>ТСЖ</c:v>
                </c:pt>
                <c:pt idx="3">
                  <c:v>Непосредственное управление</c:v>
                </c:pt>
                <c:pt idx="4">
                  <c:v>Не выбран способ управления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73.400000000000006</c:v>
                </c:pt>
                <c:pt idx="1">
                  <c:v>2.1</c:v>
                </c:pt>
                <c:pt idx="2">
                  <c:v>7.8</c:v>
                </c:pt>
                <c:pt idx="3">
                  <c:v>13</c:v>
                </c:pt>
                <c:pt idx="4">
                  <c:v>3.7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Размер субвенции (тыс. руб.)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908.8</c:v>
                </c:pt>
                <c:pt idx="1">
                  <c:v>454.6</c:v>
                </c:pt>
                <c:pt idx="2">
                  <c:v>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Кол-во животных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152</c:v>
                </c:pt>
                <c:pt idx="1">
                  <c:v>76</c:v>
                </c:pt>
                <c:pt idx="2">
                  <c:v>88</c:v>
                </c:pt>
              </c:numCache>
            </c:numRef>
          </c:val>
        </c:ser>
        <c:overlap val="100"/>
        <c:axId val="33457280"/>
        <c:axId val="33458816"/>
      </c:barChart>
      <c:catAx>
        <c:axId val="33457280"/>
        <c:scaling>
          <c:orientation val="minMax"/>
        </c:scaling>
        <c:axPos val="b"/>
        <c:tickLblPos val="nextTo"/>
        <c:crossAx val="33458816"/>
        <c:crosses val="autoZero"/>
        <c:auto val="1"/>
        <c:lblAlgn val="ctr"/>
        <c:lblOffset val="100"/>
      </c:catAx>
      <c:valAx>
        <c:axId val="33458816"/>
        <c:scaling>
          <c:orientation val="minMax"/>
        </c:scaling>
        <c:axPos val="l"/>
        <c:majorGridlines/>
        <c:numFmt formatCode="General" sourceLinked="1"/>
        <c:tickLblPos val="nextTo"/>
        <c:crossAx val="3345728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обращений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земельные вопросы</c:v>
                </c:pt>
                <c:pt idx="1">
                  <c:v>строительство</c:v>
                </c:pt>
                <c:pt idx="2">
                  <c:v>жилищные вопросы</c:v>
                </c:pt>
                <c:pt idx="3">
                  <c:v>коммунальное хозяйство, тарифы</c:v>
                </c:pt>
                <c:pt idx="4">
                  <c:v>социальное политики</c:v>
                </c:pt>
                <c:pt idx="5">
                  <c:v>разное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823</c:v>
                </c:pt>
                <c:pt idx="1">
                  <c:v>463</c:v>
                </c:pt>
                <c:pt idx="2">
                  <c:v>356</c:v>
                </c:pt>
                <c:pt idx="3">
                  <c:v>233</c:v>
                </c:pt>
                <c:pt idx="4">
                  <c:v>68</c:v>
                </c:pt>
                <c:pt idx="5">
                  <c:v>59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3354369306777841"/>
          <c:y val="6.7427995710744634E-2"/>
          <c:w val="0.79887042612320602"/>
          <c:h val="0.6880382539807296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родившихся</c:v>
                </c:pt>
              </c:strCache>
            </c:strRef>
          </c:tx>
          <c:spPr>
            <a:ln w="28575"/>
          </c:spPr>
          <c:marker>
            <c:spPr>
              <a:ln w="28575"/>
            </c:spPr>
          </c:marker>
          <c:dLbls>
            <c:dLbl>
              <c:idx val="1"/>
              <c:layout>
                <c:manualLayout>
                  <c:x val="-2.4146982353170962E-2"/>
                  <c:y val="-8.4434640275190528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8144880091730138E-2"/>
                </c:manualLayout>
              </c:layout>
              <c:showVal val="1"/>
            </c:dLbl>
            <c:dLbl>
              <c:idx val="3"/>
              <c:layout>
                <c:manualLayout>
                  <c:x val="-1.5366261497472441E-2"/>
                  <c:y val="9.0063616293536472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505</c:v>
                </c:pt>
                <c:pt idx="1">
                  <c:v>397</c:v>
                </c:pt>
                <c:pt idx="2">
                  <c:v>402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B6-4A5C-BA48-54B613F8C9C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умерших</c:v>
                </c:pt>
              </c:strCache>
            </c:strRef>
          </c:tx>
          <c:spPr>
            <a:ln w="28575"/>
          </c:spPr>
          <c:marker>
            <c:spPr>
              <a:ln w="28575"/>
            </c:spPr>
          </c:marker>
          <c:dLbls>
            <c:dLbl>
              <c:idx val="1"/>
              <c:layout>
                <c:manualLayout>
                  <c:x val="-2.1951802139246802E-3"/>
                  <c:y val="7.8805664256844696E-2"/>
                </c:manualLayout>
              </c:layout>
              <c:showVal val="1"/>
            </c:dLbl>
            <c:dLbl>
              <c:idx val="2"/>
              <c:layout>
                <c:manualLayout>
                  <c:x val="-6.5855406417739014E-3"/>
                  <c:y val="8.4434640275190528E-2"/>
                </c:manualLayout>
              </c:layout>
              <c:showVal val="1"/>
            </c:dLbl>
            <c:dLbl>
              <c:idx val="3"/>
              <c:layout>
                <c:manualLayout>
                  <c:x val="-6.5855406417739014E-3"/>
                  <c:y val="-9.0063616293536472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436</c:v>
                </c:pt>
                <c:pt idx="1">
                  <c:v>414</c:v>
                </c:pt>
                <c:pt idx="2">
                  <c:v>347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B6-4A5C-BA48-54B613F8C9C5}"/>
            </c:ext>
          </c:extLst>
        </c:ser>
        <c:marker val="1"/>
        <c:axId val="68488192"/>
        <c:axId val="68489984"/>
      </c:lineChart>
      <c:catAx>
        <c:axId val="68488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68489984"/>
        <c:crosses val="autoZero"/>
        <c:auto val="1"/>
        <c:lblAlgn val="ctr"/>
        <c:lblOffset val="100"/>
      </c:catAx>
      <c:valAx>
        <c:axId val="68489984"/>
        <c:scaling>
          <c:orientation val="minMax"/>
        </c:scaling>
        <c:axPos val="l"/>
        <c:majorGridlines/>
        <c:numFmt formatCode="General" sourceLinked="1"/>
        <c:tickLblPos val="nextTo"/>
        <c:crossAx val="68488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760614482013298"/>
          <c:y val="0.85642760916297467"/>
          <c:w val="0.77333198239925882"/>
          <c:h val="0.10650517151276229"/>
        </c:manualLayout>
      </c:layout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2492915310420883E-2"/>
          <c:y val="3.7883718956594398E-2"/>
          <c:w val="0.8606852810891884"/>
          <c:h val="0.813085354621055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-1.069633115841268E-2"/>
                  <c:y val="-0.14104918707776201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C2-454E-9450-513C4B5B03C9}"/>
                </c:ext>
              </c:extLst>
            </c:dLbl>
            <c:dLbl>
              <c:idx val="1"/>
              <c:layout>
                <c:manualLayout>
                  <c:x val="-1.2835597390095203E-2"/>
                  <c:y val="-0.14104918707776196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C2-454E-9450-513C4B5B03C9}"/>
                </c:ext>
              </c:extLst>
            </c:dLbl>
            <c:dLbl>
              <c:idx val="2"/>
              <c:layout>
                <c:manualLayout>
                  <c:x val="2.1392662316825411E-3"/>
                  <c:y val="-0.24081568525471203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C2-454E-9450-513C4B5B03C9}"/>
                </c:ext>
              </c:extLst>
            </c:dLbl>
            <c:dLbl>
              <c:idx val="3"/>
              <c:layout>
                <c:manualLayout>
                  <c:x val="2.1392662316825411E-3"/>
                  <c:y val="-0.14792963522789587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C2-454E-9450-513C4B5B03C9}"/>
                </c:ext>
              </c:extLst>
            </c:dLbl>
            <c:dLbl>
              <c:idx val="4"/>
              <c:layout>
                <c:manualLayout>
                  <c:x val="-2.1392662316824652E-3"/>
                  <c:y val="-0.24769613340484764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C2-454E-9450-513C4B5B03C9}"/>
                </c:ext>
              </c:extLst>
            </c:dLbl>
            <c:dLbl>
              <c:idx val="5"/>
              <c:layout>
                <c:manualLayout>
                  <c:x val="1.069633115841268E-2"/>
                  <c:y val="-0.3715442001072724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C2-454E-9450-513C4B5B03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/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217704.6</c:v>
                </c:pt>
                <c:pt idx="1">
                  <c:v>292285.32400000002</c:v>
                </c:pt>
                <c:pt idx="2">
                  <c:v>174606.1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FC2-454E-9450-513C4B5B03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2.1392662316825212E-3"/>
                  <c:y val="-0.11352739447722147"/>
                </c:manualLayout>
              </c:layout>
              <c:dLblPos val="inBase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FC2-454E-9450-513C4B5B03C9}"/>
                </c:ext>
              </c:extLst>
            </c:dLbl>
            <c:dLbl>
              <c:idx val="1"/>
              <c:layout>
                <c:manualLayout>
                  <c:x val="1.2835597390095243E-2"/>
                  <c:y val="-0.15481008337803046"/>
                </c:manualLayout>
              </c:layout>
              <c:dLblPos val="inBase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FC2-454E-9450-513C4B5B03C9}"/>
                </c:ext>
              </c:extLst>
            </c:dLbl>
            <c:dLbl>
              <c:idx val="2"/>
              <c:layout>
                <c:manualLayout>
                  <c:x val="2.1392662316825411E-3"/>
                  <c:y val="-0.2820983741555198"/>
                </c:manualLayout>
              </c:layout>
              <c:dLblPos val="inBase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FC2-454E-9450-513C4B5B03C9}"/>
                </c:ext>
              </c:extLst>
            </c:dLbl>
            <c:dLbl>
              <c:idx val="3"/>
              <c:layout>
                <c:manualLayout>
                  <c:x val="6.4177986950477422E-3"/>
                  <c:y val="-0.17545142782843426"/>
                </c:manualLayout>
              </c:layout>
              <c:dLblPos val="inBase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FC2-454E-9450-513C4B5B03C9}"/>
                </c:ext>
              </c:extLst>
            </c:dLbl>
            <c:dLbl>
              <c:idx val="4"/>
              <c:layout>
                <c:manualLayout>
                  <c:x val="-4.2785324633650814E-3"/>
                  <c:y val="-0.35434307973193341"/>
                </c:manualLayout>
              </c:layout>
              <c:dLblPos val="inBase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FC2-454E-9450-513C4B5B03C9}"/>
                </c:ext>
              </c:extLst>
            </c:dLbl>
            <c:dLbl>
              <c:idx val="5"/>
              <c:layout>
                <c:manualLayout>
                  <c:x val="-1.4974863621777745E-2"/>
                  <c:y val="-0.40250621678287801"/>
                </c:manualLayout>
              </c:layout>
              <c:dLblPos val="inBase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FC2-454E-9450-513C4B5B03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/>
                </a:pPr>
                <a:endParaRPr lang="ru-RU"/>
              </a:p>
            </c:txPr>
            <c:dLblPos val="inBase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145067.6</c:v>
                </c:pt>
                <c:pt idx="1">
                  <c:v>277512.8</c:v>
                </c:pt>
                <c:pt idx="2">
                  <c:v>170013.9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BFC2-454E-9450-513C4B5B03C9}"/>
            </c:ext>
          </c:extLst>
        </c:ser>
        <c:dLbls>
          <c:showVal val="1"/>
        </c:dLbls>
        <c:gapWidth val="75"/>
        <c:axId val="69001216"/>
        <c:axId val="69002752"/>
      </c:barChart>
      <c:lineChart>
        <c:grouping val="stacked"/>
        <c:ser>
          <c:idx val="2"/>
          <c:order val="2"/>
          <c:tx>
            <c:strRef>
              <c:f>Лист1!$D$1</c:f>
              <c:strCache>
                <c:ptCount val="1"/>
                <c:pt idx="0">
                  <c:v>%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ln cap="rnd">
                <a:solidFill>
                  <a:srgbClr val="FF0000"/>
                </a:solidFill>
                <a:bevel/>
                <a:headEnd type="oval"/>
              </a:ln>
            </c:spPr>
          </c:marker>
          <c:dLbls>
            <c:dLbl>
              <c:idx val="5"/>
              <c:layout>
                <c:manualLayout>
                  <c:x val="2.781046101187299E-2"/>
                  <c:y val="1.7201120375336623E-2"/>
                </c:manualLayout>
              </c:layout>
              <c:dLblPos val="t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FC2-454E-9450-513C4B5B03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/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67</c:v>
                </c:pt>
                <c:pt idx="1">
                  <c:v>94.9</c:v>
                </c:pt>
                <c:pt idx="2">
                  <c:v>85.4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F-BFC2-454E-9450-513C4B5B03C9}"/>
            </c:ext>
          </c:extLst>
        </c:ser>
        <c:dLbls>
          <c:showVal val="1"/>
        </c:dLbls>
        <c:marker val="1"/>
        <c:axId val="76034816"/>
        <c:axId val="69004288"/>
      </c:lineChart>
      <c:catAx>
        <c:axId val="6900121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69002752"/>
        <c:crosses val="autoZero"/>
        <c:auto val="1"/>
        <c:lblAlgn val="ctr"/>
        <c:lblOffset val="100"/>
      </c:catAx>
      <c:valAx>
        <c:axId val="6900275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69001216"/>
        <c:crosses val="autoZero"/>
        <c:crossBetween val="between"/>
      </c:valAx>
      <c:valAx>
        <c:axId val="69004288"/>
        <c:scaling>
          <c:orientation val="minMax"/>
        </c:scaling>
        <c:axPos val="r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76034816"/>
        <c:crosses val="max"/>
        <c:crossBetween val="between"/>
      </c:valAx>
      <c:catAx>
        <c:axId val="76034816"/>
        <c:scaling>
          <c:orientation val="minMax"/>
        </c:scaling>
        <c:delete val="1"/>
        <c:axPos val="b"/>
        <c:numFmt formatCode="General" sourceLinked="1"/>
        <c:tickLblPos val="nextTo"/>
        <c:crossAx val="69004288"/>
        <c:crosses val="autoZero"/>
        <c:auto val="1"/>
        <c:lblAlgn val="ctr"/>
        <c:lblOffset val="100"/>
      </c:catAx>
    </c:plotArea>
    <c:legend>
      <c:legendPos val="b"/>
      <c:layout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объем, км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10.38</c:v>
                </c:pt>
                <c:pt idx="1">
                  <c:v>11.9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стоимость, тыс.руб.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81.599000000000004</c:v>
                </c:pt>
                <c:pt idx="1">
                  <c:v>48.817669999999929</c:v>
                </c:pt>
              </c:numCache>
            </c:numRef>
          </c:val>
        </c:ser>
        <c:shape val="box"/>
        <c:axId val="78866304"/>
        <c:axId val="78867840"/>
        <c:axId val="0"/>
      </c:bar3DChart>
      <c:catAx>
        <c:axId val="78866304"/>
        <c:scaling>
          <c:orientation val="minMax"/>
        </c:scaling>
        <c:axPos val="b"/>
        <c:tickLblPos val="nextTo"/>
        <c:crossAx val="78867840"/>
        <c:crosses val="autoZero"/>
        <c:auto val="1"/>
        <c:lblAlgn val="ctr"/>
        <c:lblOffset val="100"/>
      </c:catAx>
      <c:valAx>
        <c:axId val="78867840"/>
        <c:scaling>
          <c:orientation val="minMax"/>
        </c:scaling>
        <c:axPos val="l"/>
        <c:majorGridlines/>
        <c:numFmt formatCode="0%" sourceLinked="1"/>
        <c:tickLblPos val="nextTo"/>
        <c:crossAx val="78866304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выполненных работ (тыс. кв. м)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11.31</c:v>
                </c:pt>
                <c:pt idx="1">
                  <c:v>11.49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дворов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15</c:v>
                </c:pt>
                <c:pt idx="1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стоимость работ (млн. руб.)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12.89</c:v>
                </c:pt>
                <c:pt idx="1">
                  <c:v>11.07</c:v>
                </c:pt>
              </c:numCache>
            </c:numRef>
          </c:val>
        </c:ser>
        <c:overlap val="100"/>
        <c:axId val="93471872"/>
        <c:axId val="93473408"/>
      </c:barChart>
      <c:catAx>
        <c:axId val="93471872"/>
        <c:scaling>
          <c:orientation val="minMax"/>
        </c:scaling>
        <c:axPos val="b"/>
        <c:tickLblPos val="nextTo"/>
        <c:crossAx val="93473408"/>
        <c:crosses val="autoZero"/>
        <c:auto val="1"/>
        <c:lblAlgn val="ctr"/>
        <c:lblOffset val="100"/>
      </c:catAx>
      <c:valAx>
        <c:axId val="93473408"/>
        <c:scaling>
          <c:orientation val="minMax"/>
        </c:scaling>
        <c:axPos val="l"/>
        <c:majorGridlines/>
        <c:numFmt formatCode="General" sourceLinked="1"/>
        <c:tickLblPos val="nextTo"/>
        <c:crossAx val="934718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382094198024409"/>
          <c:y val="0.13270629754790525"/>
          <c:w val="0.89617905801975772"/>
          <c:h val="0.50721667583395358"/>
        </c:manualLayout>
      </c:layout>
      <c:areaChart>
        <c:grouping val="stacked"/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200" b="1" i="0" baseline="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2015 план, млн. руб</c:v>
                </c:pt>
                <c:pt idx="1">
                  <c:v>факт, млн. руб.</c:v>
                </c:pt>
                <c:pt idx="2">
                  <c:v>исполнение,%</c:v>
                </c:pt>
                <c:pt idx="3">
                  <c:v>2016 план, млн. руб</c:v>
                </c:pt>
                <c:pt idx="4">
                  <c:v>факт, млн. руб.</c:v>
                </c:pt>
                <c:pt idx="5">
                  <c:v>исполнение,%</c:v>
                </c:pt>
                <c:pt idx="6">
                  <c:v>2017 план, млн. руб.</c:v>
                </c:pt>
                <c:pt idx="7">
                  <c:v>факт, млн.руб.</c:v>
                </c:pt>
                <c:pt idx="8">
                  <c:v>исполнение,%</c:v>
                </c:pt>
                <c:pt idx="9">
                  <c:v>2018 план, млн. руб.</c:v>
                </c:pt>
                <c:pt idx="10">
                  <c:v>факт, млн.руб.</c:v>
                </c:pt>
                <c:pt idx="11">
                  <c:v>исполнение,%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205.6</c:v>
                </c:pt>
                <c:pt idx="1">
                  <c:v>182</c:v>
                </c:pt>
                <c:pt idx="2">
                  <c:v>88.5</c:v>
                </c:pt>
                <c:pt idx="3">
                  <c:v>256.60000000000002</c:v>
                </c:pt>
                <c:pt idx="4">
                  <c:v>183.4</c:v>
                </c:pt>
                <c:pt idx="5">
                  <c:v>71.5</c:v>
                </c:pt>
                <c:pt idx="6">
                  <c:v>331.6</c:v>
                </c:pt>
                <c:pt idx="7">
                  <c:v>316.39999999999969</c:v>
                </c:pt>
                <c:pt idx="8">
                  <c:v>95</c:v>
                </c:pt>
                <c:pt idx="9">
                  <c:v>189.35000000000065</c:v>
                </c:pt>
                <c:pt idx="10">
                  <c:v>181.73999999999998</c:v>
                </c:pt>
                <c:pt idx="11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9A-4C0C-A6D9-3B48D044F169}"/>
            </c:ext>
          </c:extLst>
        </c:ser>
        <c:axId val="32373760"/>
        <c:axId val="32523008"/>
      </c:areaChar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</c:v>
                </c:pt>
              </c:strCache>
            </c:strRef>
          </c:tx>
          <c:spPr>
            <a:ln>
              <a:solidFill>
                <a:srgbClr val="4F81BD"/>
              </a:solidFill>
            </a:ln>
          </c:spPr>
          <c:dLbls>
            <c:dLbl>
              <c:idx val="3"/>
              <c:layout>
                <c:manualLayout>
                  <c:x val="0"/>
                  <c:y val="-4.510218463706842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9A-4C0C-A6D9-3B48D044F169}"/>
                </c:ext>
              </c:extLst>
            </c:dLbl>
            <c:dLbl>
              <c:idx val="4"/>
              <c:layout>
                <c:manualLayout>
                  <c:x val="2.2333715823211163E-2"/>
                  <c:y val="-1.021711366538952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E9A-4C0C-A6D9-3B48D044F169}"/>
                </c:ext>
              </c:extLst>
            </c:dLbl>
            <c:dLbl>
              <c:idx val="5"/>
              <c:layout>
                <c:manualLayout>
                  <c:x val="-2.140181915462861E-3"/>
                  <c:y val="-5.363984674329464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9A-4C0C-A6D9-3B48D044F169}"/>
                </c:ext>
              </c:extLst>
            </c:dLbl>
            <c:dLbl>
              <c:idx val="6"/>
              <c:layout>
                <c:manualLayout>
                  <c:x val="2.2333891680626026E-3"/>
                  <c:y val="-3.575989782886399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9A-4C0C-A6D9-3B48D044F169}"/>
                </c:ext>
              </c:extLst>
            </c:dLbl>
            <c:dLbl>
              <c:idx val="7"/>
              <c:layout>
                <c:manualLayout>
                  <c:x val="1.3400335008375421E-2"/>
                  <c:y val="-5.108556832694768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9A-4C0C-A6D9-3B48D044F169}"/>
                </c:ext>
              </c:extLst>
            </c:dLbl>
            <c:dLbl>
              <c:idx val="9"/>
              <c:layout>
                <c:manualLayout>
                  <c:x val="-8.1889990162143358E-17"/>
                  <c:y val="-4.853128991060041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9A-4C0C-A6D9-3B48D044F169}"/>
                </c:ext>
              </c:extLst>
            </c:dLbl>
            <c:dLbl>
              <c:idx val="10"/>
              <c:layout>
                <c:manualLayout>
                  <c:x val="1.3400335008375421E-2"/>
                  <c:y val="-4.342273307790549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9A-4C0C-A6D9-3B48D044F169}"/>
                </c:ext>
              </c:extLst>
            </c:dLbl>
            <c:dLbl>
              <c:idx val="13"/>
              <c:layout>
                <c:manualLayout>
                  <c:x val="2.0100502512562814E-2"/>
                  <c:y val="-1.53256704980844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9A-4C0C-A6D9-3B48D044F169}"/>
                </c:ext>
              </c:extLst>
            </c:dLbl>
            <c:dLbl>
              <c:idx val="14"/>
              <c:layout>
                <c:manualLayout>
                  <c:x val="4.2803638309256934E-3"/>
                  <c:y val="-5.619412515964246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9A-4C0C-A6D9-3B48D044F169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</c:spPr>
            <c:txPr>
              <a:bodyPr/>
              <a:lstStyle/>
              <a:p>
                <a:pPr>
                  <a:defRPr sz="1200" b="1" i="0" baseline="0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2015 план, млн. руб</c:v>
                </c:pt>
                <c:pt idx="1">
                  <c:v>факт, млн. руб.</c:v>
                </c:pt>
                <c:pt idx="2">
                  <c:v>исполнение,%</c:v>
                </c:pt>
                <c:pt idx="3">
                  <c:v>2016 план, млн. руб</c:v>
                </c:pt>
                <c:pt idx="4">
                  <c:v>факт, млн. руб.</c:v>
                </c:pt>
                <c:pt idx="5">
                  <c:v>исполнение,%</c:v>
                </c:pt>
                <c:pt idx="6">
                  <c:v>2017 план, млн. руб.</c:v>
                </c:pt>
                <c:pt idx="7">
                  <c:v>факт, млн.руб.</c:v>
                </c:pt>
                <c:pt idx="8">
                  <c:v>исполнение,%</c:v>
                </c:pt>
                <c:pt idx="9">
                  <c:v>2018 план, млн. руб.</c:v>
                </c:pt>
                <c:pt idx="10">
                  <c:v>факт, млн.руб.</c:v>
                </c:pt>
                <c:pt idx="11">
                  <c:v>исполнение,%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177.3</c:v>
                </c:pt>
                <c:pt idx="1">
                  <c:v>159.80000000000001</c:v>
                </c:pt>
                <c:pt idx="2">
                  <c:v>90.1</c:v>
                </c:pt>
                <c:pt idx="3">
                  <c:v>248.7</c:v>
                </c:pt>
                <c:pt idx="4">
                  <c:v>189.2</c:v>
                </c:pt>
                <c:pt idx="5">
                  <c:v>76.099999999999994</c:v>
                </c:pt>
                <c:pt idx="6">
                  <c:v>309.2</c:v>
                </c:pt>
                <c:pt idx="7">
                  <c:v>291.89999999999969</c:v>
                </c:pt>
                <c:pt idx="8">
                  <c:v>94.4</c:v>
                </c:pt>
                <c:pt idx="9">
                  <c:v>189.85000000000065</c:v>
                </c:pt>
                <c:pt idx="10">
                  <c:v>186.87</c:v>
                </c:pt>
                <c:pt idx="11">
                  <c:v>98.4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E9A-4C0C-A6D9-3B48D044F169}"/>
            </c:ext>
          </c:extLst>
        </c:ser>
        <c:gapWidth val="75"/>
        <c:overlap val="-25"/>
        <c:axId val="32373760"/>
        <c:axId val="32523008"/>
      </c:barChart>
      <c:catAx>
        <c:axId val="3237376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5400000" vert="horz"/>
          <a:lstStyle/>
          <a:p>
            <a:pPr>
              <a:defRPr sz="1200" b="1" i="0" baseline="0">
                <a:latin typeface="Times New Roman" pitchFamily="18" charset="0"/>
              </a:defRPr>
            </a:pPr>
            <a:endParaRPr lang="ru-RU"/>
          </a:p>
        </c:txPr>
        <c:crossAx val="32523008"/>
        <c:crosses val="autoZero"/>
        <c:auto val="1"/>
        <c:lblAlgn val="ctr"/>
        <c:lblOffset val="100"/>
      </c:catAx>
      <c:valAx>
        <c:axId val="32523008"/>
        <c:scaling>
          <c:orientation val="minMax"/>
        </c:scaling>
        <c:axPos val="l"/>
        <c:numFmt formatCode="General" sourceLinked="1"/>
        <c:majorTickMark val="none"/>
        <c:tickLblPos val="nextTo"/>
        <c:spPr>
          <a:ln w="9525">
            <a:noFill/>
          </a:ln>
        </c:spPr>
        <c:crossAx val="323737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9093965654139923"/>
          <c:y val="0.91528569874753452"/>
          <c:w val="0.16937013062929371"/>
          <c:h val="6.3863823394810809E-2"/>
        </c:manualLayout>
      </c:layout>
      <c:txPr>
        <a:bodyPr/>
        <a:lstStyle/>
        <a:p>
          <a:pPr>
            <a:defRPr sz="1200" b="1" i="0" baseline="0"/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baseline="0" dirty="0"/>
              <a:t>Заключено </a:t>
            </a:r>
            <a:r>
              <a:rPr lang="ru-RU" sz="1800" baseline="0" dirty="0" smtClean="0"/>
              <a:t>муниципальных </a:t>
            </a:r>
            <a:r>
              <a:rPr lang="ru-RU" sz="1800" baseline="0" dirty="0"/>
              <a:t>контрактов на общую сумму (тыс</a:t>
            </a:r>
            <a:r>
              <a:rPr lang="ru-RU" sz="1800" baseline="0" dirty="0" smtClean="0"/>
              <a:t>. руб.)</a:t>
            </a:r>
            <a:endParaRPr lang="ru-RU" sz="1800" baseline="0" dirty="0"/>
          </a:p>
        </c:rich>
      </c:tx>
      <c:layout>
        <c:manualLayout>
          <c:xMode val="edge"/>
          <c:yMode val="edge"/>
          <c:x val="0.10333333333333333"/>
          <c:y val="2.0661157024793583E-2"/>
        </c:manualLayout>
      </c:layout>
      <c:spPr>
        <a:noFill/>
        <a:ln w="25454">
          <a:noFill/>
        </a:ln>
      </c:spPr>
    </c:title>
    <c:view3D>
      <c:perspective val="0"/>
    </c:view3D>
    <c:plotArea>
      <c:layout>
        <c:manualLayout>
          <c:layoutTarget val="inner"/>
          <c:xMode val="edge"/>
          <c:yMode val="edge"/>
          <c:x val="0.16147058823529414"/>
          <c:y val="0.33514197242319493"/>
          <c:w val="0.59166666666666656"/>
          <c:h val="0.5803380477453131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Заключено муниципальных контрактов и договоров на общую сумму</c:v>
                </c:pt>
              </c:strCache>
            </c:strRef>
          </c:tx>
          <c:spPr>
            <a:solidFill>
              <a:srgbClr val="9999FF"/>
            </a:solidFill>
            <a:ln w="12727">
              <a:solidFill>
                <a:srgbClr val="000000"/>
              </a:solidFill>
              <a:prstDash val="solid"/>
            </a:ln>
          </c:spPr>
          <c:explosion val="23"/>
          <c:dPt>
            <c:idx val="1"/>
            <c:spPr>
              <a:solidFill>
                <a:srgbClr val="993366"/>
              </a:solidFill>
              <a:ln w="12727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0186756986259062"/>
                  <c:y val="0.11921252727322053"/>
                </c:manualLayout>
              </c:layout>
              <c:dLblPos val="bestFit"/>
              <c:showVal val="1"/>
              <c:showCatName val="1"/>
            </c:dLbl>
            <c:dLbl>
              <c:idx val="1"/>
              <c:layout>
                <c:manualLayout>
                  <c:x val="1.4367762853172756E-2"/>
                  <c:y val="-0.29421525057350179"/>
                </c:manualLayout>
              </c:layout>
              <c:dLblPos val="bestFit"/>
              <c:showVal val="1"/>
              <c:showCatName val="1"/>
            </c:dLbl>
            <c:numFmt formatCode="#,##0.0" sourceLinked="0"/>
            <c:spPr>
              <a:noFill/>
              <a:ln w="25454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Sheet1!$B$1:$C$1</c:f>
              <c:strCache>
                <c:ptCount val="2"/>
                <c:pt idx="0">
                  <c:v>2017 год</c:v>
                </c:pt>
                <c:pt idx="1">
                  <c:v>2018 год 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84083.4</c:v>
                </c:pt>
                <c:pt idx="1">
                  <c:v>35932.050000000003</c:v>
                </c:pt>
              </c:numCache>
            </c:numRef>
          </c:val>
        </c:ser>
        <c:dLbls>
          <c:showVal val="1"/>
        </c:dLbls>
      </c:pie3DChart>
      <c:spPr>
        <a:solidFill>
          <a:srgbClr val="CCFFCC"/>
        </a:solidFill>
        <a:ln w="12727">
          <a:solidFill>
            <a:srgbClr val="808080"/>
          </a:solidFill>
          <a:prstDash val="solid"/>
        </a:ln>
      </c:spPr>
    </c:plotArea>
    <c:plotVisOnly val="1"/>
    <c:dispBlanksAs val="zero"/>
  </c:chart>
  <c:spPr>
    <a:solidFill>
      <a:srgbClr val="CCFFCC"/>
    </a:solidFill>
    <a:ln>
      <a:noFill/>
    </a:ln>
  </c:spPr>
  <c:txPr>
    <a:bodyPr/>
    <a:lstStyle/>
    <a:p>
      <a:pPr>
        <a:defRPr sz="1879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5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/>
              <a:t>Закупки, осуществленные у субъектов малого предпринимательства и социально ориентированных некоммерческих организаций (тыс</a:t>
            </a:r>
            <a:r>
              <a:rPr lang="ru-RU" sz="1800" dirty="0" smtClean="0"/>
              <a:t>. руб.</a:t>
            </a:r>
            <a:endParaRPr lang="ru-RU" sz="1800" dirty="0"/>
          </a:p>
        </c:rich>
      </c:tx>
      <c:layout>
        <c:manualLayout>
          <c:xMode val="edge"/>
          <c:yMode val="edge"/>
          <c:x val="0.13535220781225876"/>
          <c:y val="4.4625813945044029E-2"/>
        </c:manualLayout>
      </c:layout>
      <c:spPr>
        <a:noFill/>
        <a:ln w="25404">
          <a:noFill/>
        </a:ln>
      </c:spPr>
    </c:title>
    <c:plotArea>
      <c:layout>
        <c:manualLayout>
          <c:layoutTarget val="inner"/>
          <c:xMode val="edge"/>
          <c:yMode val="edge"/>
          <c:x val="0.13861639690871969"/>
          <c:y val="0.35784232979583774"/>
          <c:w val="0.50865139253426661"/>
          <c:h val="0.60089380494768763"/>
        </c:manualLayout>
      </c:layout>
      <c:doughnut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Закупки осуществленные у СМП, СОНО</c:v>
                </c:pt>
              </c:strCache>
            </c:strRef>
          </c:tx>
          <c:spPr>
            <a:solidFill>
              <a:srgbClr val="9999FF"/>
            </a:solidFill>
            <a:ln w="12702">
              <a:solidFill>
                <a:srgbClr val="000000"/>
              </a:solidFill>
              <a:prstDash val="solid"/>
            </a:ln>
          </c:spPr>
          <c:explosion val="25"/>
          <c:dPt>
            <c:idx val="1"/>
            <c:spPr>
              <a:solidFill>
                <a:srgbClr val="993366"/>
              </a:solidFill>
              <a:ln w="12702">
                <a:solidFill>
                  <a:srgbClr val="000000"/>
                </a:solidFill>
                <a:prstDash val="solid"/>
              </a:ln>
            </c:spPr>
          </c:dPt>
          <c:dLbls>
            <c:spPr>
              <a:noFill/>
              <a:ln w="25404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Sheet1!$B$1:$C$1</c:f>
              <c:strCache>
                <c:ptCount val="2"/>
                <c:pt idx="0">
                  <c:v>2017 год</c:v>
                </c:pt>
                <c:pt idx="1">
                  <c:v>2018 год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5790.9</c:v>
                </c:pt>
                <c:pt idx="1">
                  <c:v>20402.3</c:v>
                </c:pt>
              </c:numCache>
            </c:numRef>
          </c:val>
        </c:ser>
        <c:dLbls>
          <c:showVal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71268153980752402"/>
          <c:y val="0.48924527204959317"/>
          <c:w val="0.25049139690871974"/>
          <c:h val="0.29181062790282147"/>
        </c:manualLayout>
      </c:layout>
      <c:spPr>
        <a:solidFill>
          <a:srgbClr val="CCFFCC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spPr>
    <a:solidFill>
      <a:srgbClr val="CCFFCC"/>
    </a:solidFill>
    <a:ln>
      <a:noFill/>
    </a:ln>
  </c:spPr>
  <c:txPr>
    <a:bodyPr/>
    <a:lstStyle/>
    <a:p>
      <a:pPr>
        <a:defRPr sz="1675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объекты недвижимости</c:v>
                </c:pt>
                <c:pt idx="1">
                  <c:v>Объекты движимого имущества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2682</c:v>
                </c:pt>
                <c:pt idx="1">
                  <c:v>1501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FC4BF5-AE72-448E-A817-46A1EEF5E62B}" type="doc">
      <dgm:prSet loTypeId="urn:microsoft.com/office/officeart/2005/8/layout/vList3#1" loCatId="list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FE82E8C6-6F3B-4D12-842F-95879B559C23}">
      <dgm:prSet phldrT="[Текст]" custT="1"/>
      <dgm:spPr/>
      <dgm:t>
        <a:bodyPr/>
        <a:lstStyle/>
        <a:p>
          <a:r>
            <a:rPr lang="ru-RU" sz="1800" b="1" dirty="0" smtClean="0"/>
            <a:t>Система муниципального управления</a:t>
          </a:r>
          <a:endParaRPr lang="ru-RU" sz="1800" b="1" dirty="0"/>
        </a:p>
      </dgm:t>
    </dgm:pt>
    <dgm:pt modelId="{408823B6-A20F-4948-AEB7-979AB0688827}" type="parTrans" cxnId="{B6AC01A3-A676-4644-96D8-9B2DB2652B24}">
      <dgm:prSet/>
      <dgm:spPr/>
      <dgm:t>
        <a:bodyPr/>
        <a:lstStyle/>
        <a:p>
          <a:endParaRPr lang="ru-RU" sz="1800" b="1"/>
        </a:p>
      </dgm:t>
    </dgm:pt>
    <dgm:pt modelId="{3F6D8CBD-09AB-41C3-BFA9-3B59C0658333}" type="sibTrans" cxnId="{B6AC01A3-A676-4644-96D8-9B2DB2652B24}">
      <dgm:prSet/>
      <dgm:spPr/>
      <dgm:t>
        <a:bodyPr/>
        <a:lstStyle/>
        <a:p>
          <a:endParaRPr lang="ru-RU" sz="1800" b="1"/>
        </a:p>
      </dgm:t>
    </dgm:pt>
    <dgm:pt modelId="{5D461419-3791-4A37-A959-DAAD14628F7B}">
      <dgm:prSet phldrT="[Текст]" custT="1"/>
      <dgm:spPr/>
      <dgm:t>
        <a:bodyPr/>
        <a:lstStyle/>
        <a:p>
          <a:r>
            <a:rPr lang="ru-RU" sz="1800" b="1" dirty="0" smtClean="0"/>
            <a:t>Управление жизнеобеспечения Добрянского городского поселения</a:t>
          </a:r>
          <a:endParaRPr lang="ru-RU" sz="1800" b="1" dirty="0"/>
        </a:p>
      </dgm:t>
    </dgm:pt>
    <dgm:pt modelId="{68F45DE7-C600-49A2-B090-E220E471516E}" type="parTrans" cxnId="{3114B9D9-A156-4BFF-ACEB-59109E635815}">
      <dgm:prSet/>
      <dgm:spPr/>
      <dgm:t>
        <a:bodyPr/>
        <a:lstStyle/>
        <a:p>
          <a:endParaRPr lang="ru-RU" sz="1800" b="1"/>
        </a:p>
      </dgm:t>
    </dgm:pt>
    <dgm:pt modelId="{14165A44-6983-4706-91DF-499044B5B826}" type="sibTrans" cxnId="{3114B9D9-A156-4BFF-ACEB-59109E635815}">
      <dgm:prSet/>
      <dgm:spPr/>
      <dgm:t>
        <a:bodyPr/>
        <a:lstStyle/>
        <a:p>
          <a:endParaRPr lang="ru-RU" sz="1800" b="1"/>
        </a:p>
      </dgm:t>
    </dgm:pt>
    <dgm:pt modelId="{35B4F629-85CD-4A98-8C83-9483CEC5610A}">
      <dgm:prSet phldrT="[Текст]" custT="1"/>
      <dgm:spPr/>
      <dgm:t>
        <a:bodyPr/>
        <a:lstStyle/>
        <a:p>
          <a:r>
            <a:rPr lang="ru-RU" sz="1800" b="1" dirty="0" smtClean="0"/>
            <a:t>Развитие культуры в </a:t>
          </a:r>
          <a:r>
            <a:rPr lang="ru-RU" sz="1800" b="1" dirty="0" err="1" smtClean="0"/>
            <a:t>Добрянском</a:t>
          </a:r>
          <a:r>
            <a:rPr lang="ru-RU" sz="1800" b="1" dirty="0" smtClean="0"/>
            <a:t> городском поселении</a:t>
          </a:r>
          <a:endParaRPr lang="ru-RU" sz="1800" b="1" dirty="0"/>
        </a:p>
      </dgm:t>
    </dgm:pt>
    <dgm:pt modelId="{1267DC08-2C52-40AD-AB1C-66B165B48E3A}" type="parTrans" cxnId="{490A6064-21CD-44CB-A56E-6BEFC532CA1E}">
      <dgm:prSet/>
      <dgm:spPr/>
      <dgm:t>
        <a:bodyPr/>
        <a:lstStyle/>
        <a:p>
          <a:endParaRPr lang="ru-RU" sz="1800" b="1"/>
        </a:p>
      </dgm:t>
    </dgm:pt>
    <dgm:pt modelId="{EB9D9AC5-ADE6-432C-BEEC-F76436F12045}" type="sibTrans" cxnId="{490A6064-21CD-44CB-A56E-6BEFC532CA1E}">
      <dgm:prSet/>
      <dgm:spPr/>
      <dgm:t>
        <a:bodyPr/>
        <a:lstStyle/>
        <a:p>
          <a:endParaRPr lang="ru-RU" sz="1800" b="1"/>
        </a:p>
      </dgm:t>
    </dgm:pt>
    <dgm:pt modelId="{E4FB83A9-6DFE-433C-A425-A1927CECC910}">
      <dgm:prSet phldrT="[Текст]" custT="1"/>
      <dgm:spPr/>
      <dgm:t>
        <a:bodyPr/>
        <a:lstStyle/>
        <a:p>
          <a:r>
            <a:rPr lang="ru-RU" sz="1800" b="1" dirty="0" smtClean="0"/>
            <a:t>Общественное участие в развитии Добрянского городского поселения</a:t>
          </a:r>
          <a:endParaRPr lang="ru-RU" sz="1800" b="1" dirty="0"/>
        </a:p>
      </dgm:t>
    </dgm:pt>
    <dgm:pt modelId="{05268E5F-0855-4A87-92F6-35CC72F012BF}" type="parTrans" cxnId="{5D55882B-D79F-45EF-93D0-7D10BF585F86}">
      <dgm:prSet/>
      <dgm:spPr/>
      <dgm:t>
        <a:bodyPr/>
        <a:lstStyle/>
        <a:p>
          <a:endParaRPr lang="ru-RU" sz="1800" b="1"/>
        </a:p>
      </dgm:t>
    </dgm:pt>
    <dgm:pt modelId="{ADF82542-2666-4575-AAB8-CC9486ED24AE}" type="sibTrans" cxnId="{5D55882B-D79F-45EF-93D0-7D10BF585F86}">
      <dgm:prSet/>
      <dgm:spPr/>
      <dgm:t>
        <a:bodyPr/>
        <a:lstStyle/>
        <a:p>
          <a:endParaRPr lang="ru-RU" sz="1800" b="1"/>
        </a:p>
      </dgm:t>
    </dgm:pt>
    <dgm:pt modelId="{21A84476-CB38-4278-8958-E173927616C5}">
      <dgm:prSet phldrT="[Текст]" custT="1"/>
      <dgm:spPr/>
      <dgm:t>
        <a:bodyPr/>
        <a:lstStyle/>
        <a:p>
          <a:r>
            <a:rPr lang="ru-RU" sz="1800" b="1" dirty="0" smtClean="0"/>
            <a:t>Развитие физической культуры, массового спорта и молодежной политики </a:t>
          </a:r>
          <a:br>
            <a:rPr lang="ru-RU" sz="1800" b="1" dirty="0" smtClean="0"/>
          </a:br>
          <a:r>
            <a:rPr lang="ru-RU" sz="1800" b="1" dirty="0" smtClean="0"/>
            <a:t>в </a:t>
          </a:r>
          <a:r>
            <a:rPr lang="ru-RU" sz="1800" b="1" dirty="0" err="1" smtClean="0"/>
            <a:t>Добрянском</a:t>
          </a:r>
          <a:r>
            <a:rPr lang="ru-RU" sz="1800" b="1" dirty="0" smtClean="0"/>
            <a:t> городском поселении</a:t>
          </a:r>
          <a:endParaRPr lang="ru-RU" sz="1800" b="1" dirty="0"/>
        </a:p>
      </dgm:t>
    </dgm:pt>
    <dgm:pt modelId="{9AF0D60A-E9BA-44A3-A163-B692B26F1DD5}" type="parTrans" cxnId="{B8FD136A-3261-4FD5-A18B-E2826FE7E31D}">
      <dgm:prSet/>
      <dgm:spPr/>
      <dgm:t>
        <a:bodyPr/>
        <a:lstStyle/>
        <a:p>
          <a:endParaRPr lang="ru-RU" sz="1800" b="1"/>
        </a:p>
      </dgm:t>
    </dgm:pt>
    <dgm:pt modelId="{947374D5-0464-4201-A2AB-CCDB8816AD5E}" type="sibTrans" cxnId="{B8FD136A-3261-4FD5-A18B-E2826FE7E31D}">
      <dgm:prSet/>
      <dgm:spPr/>
      <dgm:t>
        <a:bodyPr/>
        <a:lstStyle/>
        <a:p>
          <a:endParaRPr lang="ru-RU" sz="1800" b="1"/>
        </a:p>
      </dgm:t>
    </dgm:pt>
    <dgm:pt modelId="{83956098-C851-4CB2-9ACC-29EE8EE7D07E}">
      <dgm:prSet phldrT="[Текст]" custT="1"/>
      <dgm:spPr/>
      <dgm:t>
        <a:bodyPr/>
        <a:lstStyle/>
        <a:p>
          <a:r>
            <a:rPr lang="ru-RU" sz="1800" b="1" dirty="0" smtClean="0">
              <a:uFillTx/>
            </a:rPr>
            <a:t>Управление инфраструктуры Добрянского городского поселения</a:t>
          </a:r>
          <a:endParaRPr lang="ru-RU" sz="1800" b="1" dirty="0"/>
        </a:p>
      </dgm:t>
    </dgm:pt>
    <dgm:pt modelId="{A92AAABD-950F-4E22-8231-3980C3D320F6}" type="parTrans" cxnId="{CE9F1799-5429-43FE-ACB8-D39D5FEB0913}">
      <dgm:prSet/>
      <dgm:spPr/>
      <dgm:t>
        <a:bodyPr/>
        <a:lstStyle/>
        <a:p>
          <a:endParaRPr lang="ru-RU" sz="1800" b="1"/>
        </a:p>
      </dgm:t>
    </dgm:pt>
    <dgm:pt modelId="{ACC308D5-5479-4189-B449-7FD2B5DEC284}" type="sibTrans" cxnId="{CE9F1799-5429-43FE-ACB8-D39D5FEB0913}">
      <dgm:prSet/>
      <dgm:spPr/>
      <dgm:t>
        <a:bodyPr/>
        <a:lstStyle/>
        <a:p>
          <a:endParaRPr lang="ru-RU" sz="1800" b="1"/>
        </a:p>
      </dgm:t>
    </dgm:pt>
    <dgm:pt modelId="{74B78614-082E-4E8A-9331-253EB19E4B71}">
      <dgm:prSet phldrT="[Текст]" custT="1"/>
      <dgm:spPr/>
      <dgm:t>
        <a:bodyPr/>
        <a:lstStyle/>
        <a:p>
          <a:r>
            <a:rPr lang="ru-RU" sz="1800" b="1" dirty="0" smtClean="0"/>
            <a:t>Обеспечение территории Добрянского городского поселения градостроительной документацией</a:t>
          </a:r>
          <a:endParaRPr lang="ru-RU" sz="1800" b="1" dirty="0"/>
        </a:p>
      </dgm:t>
    </dgm:pt>
    <dgm:pt modelId="{0C19DC05-66F6-45BC-979E-CFF5B15C373E}" type="parTrans" cxnId="{8B08DF1A-9146-433C-A05F-B2706494EEAE}">
      <dgm:prSet/>
      <dgm:spPr/>
      <dgm:t>
        <a:bodyPr/>
        <a:lstStyle/>
        <a:p>
          <a:endParaRPr lang="ru-RU" sz="1800" b="1"/>
        </a:p>
      </dgm:t>
    </dgm:pt>
    <dgm:pt modelId="{B12E8050-F07C-492F-A1D3-052947F082F3}" type="sibTrans" cxnId="{8B08DF1A-9146-433C-A05F-B2706494EEAE}">
      <dgm:prSet/>
      <dgm:spPr/>
      <dgm:t>
        <a:bodyPr/>
        <a:lstStyle/>
        <a:p>
          <a:endParaRPr lang="ru-RU" sz="1800" b="1"/>
        </a:p>
      </dgm:t>
    </dgm:pt>
    <dgm:pt modelId="{F7D553E9-A4A7-49CB-99EB-995F5939CAB9}">
      <dgm:prSet phldrT="[Текст]" custT="1"/>
      <dgm:spPr/>
      <dgm:t>
        <a:bodyPr/>
        <a:lstStyle/>
        <a:p>
          <a:r>
            <a:rPr lang="ru-RU" sz="1800" b="1" dirty="0" smtClean="0"/>
            <a:t>Управление земельными ресурсами и имуществом Добрянского городского поселения</a:t>
          </a:r>
          <a:endParaRPr lang="ru-RU" sz="1800" b="1" dirty="0"/>
        </a:p>
      </dgm:t>
    </dgm:pt>
    <dgm:pt modelId="{87FD6708-42E2-4CB6-9389-97D5FFEA2031}" type="parTrans" cxnId="{BC9069EC-EBE1-4976-878D-FB42C6AAD795}">
      <dgm:prSet/>
      <dgm:spPr/>
      <dgm:t>
        <a:bodyPr/>
        <a:lstStyle/>
        <a:p>
          <a:endParaRPr lang="ru-RU" sz="1800" b="1"/>
        </a:p>
      </dgm:t>
    </dgm:pt>
    <dgm:pt modelId="{D09770CA-F210-4FD8-B3E0-CF03C37B27CE}" type="sibTrans" cxnId="{BC9069EC-EBE1-4976-878D-FB42C6AAD795}">
      <dgm:prSet/>
      <dgm:spPr/>
      <dgm:t>
        <a:bodyPr/>
        <a:lstStyle/>
        <a:p>
          <a:endParaRPr lang="ru-RU" sz="1800" b="1"/>
        </a:p>
      </dgm:t>
    </dgm:pt>
    <dgm:pt modelId="{35C7C20B-A277-4C6F-9FF8-6328DC8E019E}">
      <dgm:prSet phldrT="[Текст]" custT="1"/>
      <dgm:spPr/>
      <dgm:t>
        <a:bodyPr/>
        <a:lstStyle/>
        <a:p>
          <a:r>
            <a:rPr lang="ru-RU" sz="1800" b="1" dirty="0" smtClean="0"/>
            <a:t>Формирование комфортной городской среды</a:t>
          </a:r>
          <a:endParaRPr lang="ru-RU" sz="1800" b="1" dirty="0"/>
        </a:p>
      </dgm:t>
    </dgm:pt>
    <dgm:pt modelId="{70274586-D381-4D50-A7BC-5EA5CD6AEB77}" type="parTrans" cxnId="{80004CA5-25BD-4895-A607-E8F4263AC032}">
      <dgm:prSet/>
      <dgm:spPr/>
      <dgm:t>
        <a:bodyPr/>
        <a:lstStyle/>
        <a:p>
          <a:endParaRPr lang="ru-RU" sz="1800" b="1"/>
        </a:p>
      </dgm:t>
    </dgm:pt>
    <dgm:pt modelId="{DEC92BD6-4E0A-4673-BC9E-E92EA2B26127}" type="sibTrans" cxnId="{80004CA5-25BD-4895-A607-E8F4263AC032}">
      <dgm:prSet/>
      <dgm:spPr/>
      <dgm:t>
        <a:bodyPr/>
        <a:lstStyle/>
        <a:p>
          <a:endParaRPr lang="ru-RU" sz="1800" b="1"/>
        </a:p>
      </dgm:t>
    </dgm:pt>
    <dgm:pt modelId="{04417D6E-DACE-4949-A4B3-8650CDC20254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600" b="1" dirty="0" smtClean="0">
              <a:uFillTx/>
            </a:rPr>
            <a:t>Профилактика</a:t>
          </a:r>
          <a:r>
            <a:rPr lang="ru-RU" sz="1800" b="1" dirty="0" smtClean="0">
              <a:uFillTx/>
            </a:rPr>
            <a:t> терроризма и экстремизма, предупреждение межнациональных конфликтов, минимизация и (или) ликвидация последствий их проявлений на территории </a:t>
          </a:r>
          <a:r>
            <a:rPr lang="ru-RU" sz="1800" b="1" dirty="0" err="1" smtClean="0">
              <a:uFillTx/>
            </a:rPr>
            <a:t>Добрянского</a:t>
          </a:r>
          <a:r>
            <a:rPr lang="ru-RU" sz="1800" b="1" dirty="0" smtClean="0">
              <a:uFillTx/>
            </a:rPr>
            <a:t> городского поселения</a:t>
          </a:r>
          <a:endParaRPr lang="ru-RU" sz="1800" b="1" dirty="0">
            <a:uFillTx/>
          </a:endParaRPr>
        </a:p>
      </dgm:t>
    </dgm:pt>
    <dgm:pt modelId="{BDD4D4B2-5626-442F-8710-6EB2BC13916A}" type="parTrans" cxnId="{33CE037F-BDC0-4CA4-A76B-7D12EAFDB38C}">
      <dgm:prSet/>
      <dgm:spPr/>
      <dgm:t>
        <a:bodyPr/>
        <a:lstStyle/>
        <a:p>
          <a:endParaRPr lang="ru-RU"/>
        </a:p>
      </dgm:t>
    </dgm:pt>
    <dgm:pt modelId="{4DED2506-2F81-459C-92B2-944CDA51E6BB}" type="sibTrans" cxnId="{33CE037F-BDC0-4CA4-A76B-7D12EAFDB38C}">
      <dgm:prSet/>
      <dgm:spPr/>
      <dgm:t>
        <a:bodyPr/>
        <a:lstStyle/>
        <a:p>
          <a:endParaRPr lang="ru-RU"/>
        </a:p>
      </dgm:t>
    </dgm:pt>
    <dgm:pt modelId="{1B912061-7C7B-4264-BC29-8EC413BCBEA3}" type="pres">
      <dgm:prSet presAssocID="{9FFC4BF5-AE72-448E-A817-46A1EEF5E62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BE7724-05CA-4480-8C09-D9A33DBFE283}" type="pres">
      <dgm:prSet presAssocID="{FE82E8C6-6F3B-4D12-842F-95879B559C23}" presName="composite" presStyleCnt="0"/>
      <dgm:spPr/>
    </dgm:pt>
    <dgm:pt modelId="{F9323C2E-48A9-4236-A473-49C368165C84}" type="pres">
      <dgm:prSet presAssocID="{FE82E8C6-6F3B-4D12-842F-95879B559C23}" presName="imgShp" presStyleLbl="fgImgPlace1" presStyleIdx="0" presStyleCnt="10" custLinFactX="-442741" custLinFactNeighborX="-5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B0D484C-F14D-4BBE-9582-2A376A03A36C}" type="pres">
      <dgm:prSet presAssocID="{FE82E8C6-6F3B-4D12-842F-95879B559C23}" presName="txShp" presStyleLbl="node1" presStyleIdx="0" presStyleCnt="10" custScaleX="146920" custScaleY="74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47964-7166-4094-8ABA-9E13C10CEAF3}" type="pres">
      <dgm:prSet presAssocID="{3F6D8CBD-09AB-41C3-BFA9-3B59C0658333}" presName="spacing" presStyleCnt="0"/>
      <dgm:spPr/>
    </dgm:pt>
    <dgm:pt modelId="{742F65BD-8B25-4D4D-AAB1-1796FD0B94BA}" type="pres">
      <dgm:prSet presAssocID="{5D461419-3791-4A37-A959-DAAD14628F7B}" presName="composite" presStyleCnt="0"/>
      <dgm:spPr/>
    </dgm:pt>
    <dgm:pt modelId="{E02C2278-C03E-485E-BAA7-598C7599E4D8}" type="pres">
      <dgm:prSet presAssocID="{5D461419-3791-4A37-A959-DAAD14628F7B}" presName="imgShp" presStyleLbl="fgImgPlace1" presStyleIdx="1" presStyleCnt="10" custLinFactX="-150000" custLinFactNeighborX="-200000" custLinFactNeighborY="-2098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4D67698-E5C4-43F1-A82C-3E5DE658CA2E}" type="pres">
      <dgm:prSet presAssocID="{5D461419-3791-4A37-A959-DAAD14628F7B}" presName="txShp" presStyleLbl="node1" presStyleIdx="1" presStyleCnt="10" custScaleX="146742" custScaleY="87168" custLinFactNeighborY="-20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EB4C2D-6367-433B-A9CB-51593837B3A3}" type="pres">
      <dgm:prSet presAssocID="{14165A44-6983-4706-91DF-499044B5B826}" presName="spacing" presStyleCnt="0"/>
      <dgm:spPr/>
    </dgm:pt>
    <dgm:pt modelId="{A0ACA160-E45A-4B1C-ACD5-5699D25B47D3}" type="pres">
      <dgm:prSet presAssocID="{35B4F629-85CD-4A98-8C83-9483CEC5610A}" presName="composite" presStyleCnt="0"/>
      <dgm:spPr/>
    </dgm:pt>
    <dgm:pt modelId="{C35C3BE6-188A-4B1D-A717-6C5550ED8CB6}" type="pres">
      <dgm:prSet presAssocID="{35B4F629-85CD-4A98-8C83-9483CEC5610A}" presName="imgShp" presStyleLbl="fgImgPlace1" presStyleIdx="2" presStyleCnt="10" custLinFactX="-150000" custLinFactNeighborX="-200000" custLinFactNeighborY="-288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C9A648B-71FD-46D7-B1AD-CFDD26FC90CB}" type="pres">
      <dgm:prSet presAssocID="{35B4F629-85CD-4A98-8C83-9483CEC5610A}" presName="txShp" presStyleLbl="node1" presStyleIdx="2" presStyleCnt="10" custScaleX="146920" custLinFactNeighborY="-28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FBA88-81D3-4384-9E00-4D2B0AB690F7}" type="pres">
      <dgm:prSet presAssocID="{EB9D9AC5-ADE6-432C-BEEC-F76436F12045}" presName="spacing" presStyleCnt="0"/>
      <dgm:spPr/>
    </dgm:pt>
    <dgm:pt modelId="{518B3AC4-44B2-4C07-B533-34276D9242E1}" type="pres">
      <dgm:prSet presAssocID="{E4FB83A9-6DFE-433C-A425-A1927CECC910}" presName="composite" presStyleCnt="0"/>
      <dgm:spPr/>
    </dgm:pt>
    <dgm:pt modelId="{FBC7378D-2BA3-4998-A4E9-03A8517658C7}" type="pres">
      <dgm:prSet presAssocID="{E4FB83A9-6DFE-433C-A425-A1927CECC910}" presName="imgShp" presStyleLbl="fgImgPlace1" presStyleIdx="3" presStyleCnt="10" custLinFactX="-150000" custLinFactNeighborX="-200000" custLinFactNeighborY="-3409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5DF2CCF-7E45-415D-92F8-2874C68808FB}" type="pres">
      <dgm:prSet presAssocID="{E4FB83A9-6DFE-433C-A425-A1927CECC910}" presName="txShp" presStyleLbl="node1" presStyleIdx="3" presStyleCnt="10" custScaleX="146920" custLinFactNeighborY="-34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40829D-E864-4D66-AFC6-6E773CA46367}" type="pres">
      <dgm:prSet presAssocID="{ADF82542-2666-4575-AAB8-CC9486ED24AE}" presName="spacing" presStyleCnt="0"/>
      <dgm:spPr/>
    </dgm:pt>
    <dgm:pt modelId="{A609BCD3-B23B-4A5F-93DF-3E6FFAB25CED}" type="pres">
      <dgm:prSet presAssocID="{21A84476-CB38-4278-8958-E173927616C5}" presName="composite" presStyleCnt="0"/>
      <dgm:spPr/>
    </dgm:pt>
    <dgm:pt modelId="{5BB422F4-B87F-45F7-AF55-C34F12EFD3D4}" type="pres">
      <dgm:prSet presAssocID="{21A84476-CB38-4278-8958-E173927616C5}" presName="imgShp" presStyleLbl="fgImgPlace1" presStyleIdx="4" presStyleCnt="10" custLinFactX="-150000" custLinFactNeighborX="-200000" custLinFactNeighborY="-3934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A0EF88D-903B-4A11-8768-973183F0AB93}" type="pres">
      <dgm:prSet presAssocID="{21A84476-CB38-4278-8958-E173927616C5}" presName="txShp" presStyleLbl="node1" presStyleIdx="4" presStyleCnt="10" custScaleX="146920" custLinFactNeighborY="-39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A4F892-67C6-4BAA-8823-3ADE78D7C13E}" type="pres">
      <dgm:prSet presAssocID="{947374D5-0464-4201-A2AB-CCDB8816AD5E}" presName="spacing" presStyleCnt="0"/>
      <dgm:spPr/>
    </dgm:pt>
    <dgm:pt modelId="{A23D0977-4665-46DC-9E2F-D35144310120}" type="pres">
      <dgm:prSet presAssocID="{83956098-C851-4CB2-9ACC-29EE8EE7D07E}" presName="composite" presStyleCnt="0"/>
      <dgm:spPr/>
    </dgm:pt>
    <dgm:pt modelId="{05415D94-3C55-4F00-8B7D-D3D71F2492C3}" type="pres">
      <dgm:prSet presAssocID="{83956098-C851-4CB2-9ACC-29EE8EE7D07E}" presName="imgShp" presStyleLbl="fgImgPlace1" presStyleIdx="5" presStyleCnt="10" custLinFactX="-150000" custLinFactNeighborX="-200000" custLinFactNeighborY="-4983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11E79B-4659-457B-BFDE-211D142AF19C}" type="pres">
      <dgm:prSet presAssocID="{83956098-C851-4CB2-9ACC-29EE8EE7D07E}" presName="txShp" presStyleLbl="node1" presStyleIdx="5" presStyleCnt="10" custScaleX="146920" custScaleY="87352" custLinFactNeighborY="-49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3ED6C-007A-4F6A-A752-E1995BD918CA}" type="pres">
      <dgm:prSet presAssocID="{ACC308D5-5479-4189-B449-7FD2B5DEC284}" presName="spacing" presStyleCnt="0"/>
      <dgm:spPr/>
    </dgm:pt>
    <dgm:pt modelId="{E2E0A13B-3950-4082-AA8D-87AC638B9979}" type="pres">
      <dgm:prSet presAssocID="{74B78614-082E-4E8A-9331-253EB19E4B71}" presName="composite" presStyleCnt="0"/>
      <dgm:spPr/>
    </dgm:pt>
    <dgm:pt modelId="{B7EFDAB9-3043-4CC2-B425-8E87AF548528}" type="pres">
      <dgm:prSet presAssocID="{74B78614-082E-4E8A-9331-253EB19E4B71}" presName="imgShp" presStyleLbl="fgImgPlace1" presStyleIdx="6" presStyleCnt="10" custLinFactX="-150000" custLinFactNeighborX="-200000" custLinFactNeighborY="-550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D5D473C-F24C-4512-91AD-47123976CEC2}" type="pres">
      <dgm:prSet presAssocID="{74B78614-082E-4E8A-9331-253EB19E4B71}" presName="txShp" presStyleLbl="node1" presStyleIdx="6" presStyleCnt="10" custScaleX="146920" custLinFactNeighborY="-55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5959D-DE7E-4B67-8A9C-14E0A78E8B99}" type="pres">
      <dgm:prSet presAssocID="{B12E8050-F07C-492F-A1D3-052947F082F3}" presName="spacing" presStyleCnt="0"/>
      <dgm:spPr/>
    </dgm:pt>
    <dgm:pt modelId="{89979CA2-8D48-4283-A6CC-7E1D43BC79A9}" type="pres">
      <dgm:prSet presAssocID="{F7D553E9-A4A7-49CB-99EB-995F5939CAB9}" presName="composite" presStyleCnt="0"/>
      <dgm:spPr/>
    </dgm:pt>
    <dgm:pt modelId="{98916D06-B41B-4017-AF91-8B0F22C80E45}" type="pres">
      <dgm:prSet presAssocID="{F7D553E9-A4A7-49CB-99EB-995F5939CAB9}" presName="imgShp" presStyleLbl="fgImgPlace1" presStyleIdx="7" presStyleCnt="10" custLinFactX="-150000" custLinFactNeighborX="-200000" custLinFactNeighborY="-577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F4E0099-3B00-483E-81B8-1DB19C2D6596}" type="pres">
      <dgm:prSet presAssocID="{F7D553E9-A4A7-49CB-99EB-995F5939CAB9}" presName="txShp" presStyleLbl="node1" presStyleIdx="7" presStyleCnt="10" custScaleX="146920" custLinFactNeighborY="-57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9E38C-3D44-4D52-AF02-449D37055238}" type="pres">
      <dgm:prSet presAssocID="{D09770CA-F210-4FD8-B3E0-CF03C37B27CE}" presName="spacing" presStyleCnt="0"/>
      <dgm:spPr/>
    </dgm:pt>
    <dgm:pt modelId="{C7356DAF-55F4-421D-895C-52A44C35A367}" type="pres">
      <dgm:prSet presAssocID="{35C7C20B-A277-4C6F-9FF8-6328DC8E019E}" presName="composite" presStyleCnt="0"/>
      <dgm:spPr/>
    </dgm:pt>
    <dgm:pt modelId="{178CD15D-78F2-4144-891B-FC34B8759835}" type="pres">
      <dgm:prSet presAssocID="{35C7C20B-A277-4C6F-9FF8-6328DC8E019E}" presName="imgShp" presStyleLbl="fgImgPlace1" presStyleIdx="8" presStyleCnt="10" custLinFactX="-150000" custLinFactNeighborX="-200000" custLinFactNeighborY="-577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99E7D57-4812-4BB3-8F96-87ADE8E6AF68}" type="pres">
      <dgm:prSet presAssocID="{35C7C20B-A277-4C6F-9FF8-6328DC8E019E}" presName="txShp" presStyleLbl="node1" presStyleIdx="8" presStyleCnt="10" custScaleX="146920" custLinFactNeighborY="-57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E9EEE-6FB9-43FD-929C-9DF1DA273B64}" type="pres">
      <dgm:prSet presAssocID="{DEC92BD6-4E0A-4673-BC9E-E92EA2B26127}" presName="spacing" presStyleCnt="0"/>
      <dgm:spPr/>
    </dgm:pt>
    <dgm:pt modelId="{99849A2C-467C-4549-AEB4-785A9C9F44B7}" type="pres">
      <dgm:prSet presAssocID="{04417D6E-DACE-4949-A4B3-8650CDC20254}" presName="composite" presStyleCnt="0"/>
      <dgm:spPr/>
    </dgm:pt>
    <dgm:pt modelId="{35A73748-FF39-496F-A51F-C74AE8592F3C}" type="pres">
      <dgm:prSet presAssocID="{04417D6E-DACE-4949-A4B3-8650CDC20254}" presName="imgShp" presStyleLbl="fgImgPlace1" presStyleIdx="9" presStyleCnt="10" custLinFactX="-150000" custLinFactNeighborX="-200000" custLinFactNeighborY="-5590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AEC49CB-0213-4D5E-B0B1-877A46ECD977}" type="pres">
      <dgm:prSet presAssocID="{04417D6E-DACE-4949-A4B3-8650CDC20254}" presName="txShp" presStyleLbl="node1" presStyleIdx="9" presStyleCnt="10" custScaleX="145420" custScaleY="158948" custLinFactNeighborY="-49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CE037F-BDC0-4CA4-A76B-7D12EAFDB38C}" srcId="{9FFC4BF5-AE72-448E-A817-46A1EEF5E62B}" destId="{04417D6E-DACE-4949-A4B3-8650CDC20254}" srcOrd="9" destOrd="0" parTransId="{BDD4D4B2-5626-442F-8710-6EB2BC13916A}" sibTransId="{4DED2506-2F81-459C-92B2-944CDA51E6BB}"/>
    <dgm:cxn modelId="{1D85C550-B01E-41AD-9055-4409680672DE}" type="presOf" srcId="{5D461419-3791-4A37-A959-DAAD14628F7B}" destId="{54D67698-E5C4-43F1-A82C-3E5DE658CA2E}" srcOrd="0" destOrd="0" presId="urn:microsoft.com/office/officeart/2005/8/layout/vList3#1"/>
    <dgm:cxn modelId="{3114B9D9-A156-4BFF-ACEB-59109E635815}" srcId="{9FFC4BF5-AE72-448E-A817-46A1EEF5E62B}" destId="{5D461419-3791-4A37-A959-DAAD14628F7B}" srcOrd="1" destOrd="0" parTransId="{68F45DE7-C600-49A2-B090-E220E471516E}" sibTransId="{14165A44-6983-4706-91DF-499044B5B826}"/>
    <dgm:cxn modelId="{E3C76501-6AA3-4AEB-B242-98D2BC7C0C17}" type="presOf" srcId="{21A84476-CB38-4278-8958-E173927616C5}" destId="{4A0EF88D-903B-4A11-8768-973183F0AB93}" srcOrd="0" destOrd="0" presId="urn:microsoft.com/office/officeart/2005/8/layout/vList3#1"/>
    <dgm:cxn modelId="{0AF256FF-FCCE-4AC0-A02E-D286F5028DC8}" type="presOf" srcId="{9FFC4BF5-AE72-448E-A817-46A1EEF5E62B}" destId="{1B912061-7C7B-4264-BC29-8EC413BCBEA3}" srcOrd="0" destOrd="0" presId="urn:microsoft.com/office/officeart/2005/8/layout/vList3#1"/>
    <dgm:cxn modelId="{B6AC01A3-A676-4644-96D8-9B2DB2652B24}" srcId="{9FFC4BF5-AE72-448E-A817-46A1EEF5E62B}" destId="{FE82E8C6-6F3B-4D12-842F-95879B559C23}" srcOrd="0" destOrd="0" parTransId="{408823B6-A20F-4948-AEB7-979AB0688827}" sibTransId="{3F6D8CBD-09AB-41C3-BFA9-3B59C0658333}"/>
    <dgm:cxn modelId="{BA3A783D-E7F3-48D5-82A3-B05123038AE6}" type="presOf" srcId="{04417D6E-DACE-4949-A4B3-8650CDC20254}" destId="{6AEC49CB-0213-4D5E-B0B1-877A46ECD977}" srcOrd="0" destOrd="0" presId="urn:microsoft.com/office/officeart/2005/8/layout/vList3#1"/>
    <dgm:cxn modelId="{5D55882B-D79F-45EF-93D0-7D10BF585F86}" srcId="{9FFC4BF5-AE72-448E-A817-46A1EEF5E62B}" destId="{E4FB83A9-6DFE-433C-A425-A1927CECC910}" srcOrd="3" destOrd="0" parTransId="{05268E5F-0855-4A87-92F6-35CC72F012BF}" sibTransId="{ADF82542-2666-4575-AAB8-CC9486ED24AE}"/>
    <dgm:cxn modelId="{EDD4970E-F400-499F-B9B1-6088C9CE4BE0}" type="presOf" srcId="{83956098-C851-4CB2-9ACC-29EE8EE7D07E}" destId="{EC11E79B-4659-457B-BFDE-211D142AF19C}" srcOrd="0" destOrd="0" presId="urn:microsoft.com/office/officeart/2005/8/layout/vList3#1"/>
    <dgm:cxn modelId="{490A6064-21CD-44CB-A56E-6BEFC532CA1E}" srcId="{9FFC4BF5-AE72-448E-A817-46A1EEF5E62B}" destId="{35B4F629-85CD-4A98-8C83-9483CEC5610A}" srcOrd="2" destOrd="0" parTransId="{1267DC08-2C52-40AD-AB1C-66B165B48E3A}" sibTransId="{EB9D9AC5-ADE6-432C-BEEC-F76436F12045}"/>
    <dgm:cxn modelId="{D28DB16E-ABC1-4112-8669-D13A0AA1D92C}" type="presOf" srcId="{74B78614-082E-4E8A-9331-253EB19E4B71}" destId="{ED5D473C-F24C-4512-91AD-47123976CEC2}" srcOrd="0" destOrd="0" presId="urn:microsoft.com/office/officeart/2005/8/layout/vList3#1"/>
    <dgm:cxn modelId="{BC9069EC-EBE1-4976-878D-FB42C6AAD795}" srcId="{9FFC4BF5-AE72-448E-A817-46A1EEF5E62B}" destId="{F7D553E9-A4A7-49CB-99EB-995F5939CAB9}" srcOrd="7" destOrd="0" parTransId="{87FD6708-42E2-4CB6-9389-97D5FFEA2031}" sibTransId="{D09770CA-F210-4FD8-B3E0-CF03C37B27CE}"/>
    <dgm:cxn modelId="{80004CA5-25BD-4895-A607-E8F4263AC032}" srcId="{9FFC4BF5-AE72-448E-A817-46A1EEF5E62B}" destId="{35C7C20B-A277-4C6F-9FF8-6328DC8E019E}" srcOrd="8" destOrd="0" parTransId="{70274586-D381-4D50-A7BC-5EA5CD6AEB77}" sibTransId="{DEC92BD6-4E0A-4673-BC9E-E92EA2B26127}"/>
    <dgm:cxn modelId="{21068B7E-8288-4E4C-8079-E1F4C00D7358}" type="presOf" srcId="{F7D553E9-A4A7-49CB-99EB-995F5939CAB9}" destId="{5F4E0099-3B00-483E-81B8-1DB19C2D6596}" srcOrd="0" destOrd="0" presId="urn:microsoft.com/office/officeart/2005/8/layout/vList3#1"/>
    <dgm:cxn modelId="{B275F689-D984-43F7-9F7B-CA661FEE8026}" type="presOf" srcId="{FE82E8C6-6F3B-4D12-842F-95879B559C23}" destId="{BB0D484C-F14D-4BBE-9582-2A376A03A36C}" srcOrd="0" destOrd="0" presId="urn:microsoft.com/office/officeart/2005/8/layout/vList3#1"/>
    <dgm:cxn modelId="{CE9F1799-5429-43FE-ACB8-D39D5FEB0913}" srcId="{9FFC4BF5-AE72-448E-A817-46A1EEF5E62B}" destId="{83956098-C851-4CB2-9ACC-29EE8EE7D07E}" srcOrd="5" destOrd="0" parTransId="{A92AAABD-950F-4E22-8231-3980C3D320F6}" sibTransId="{ACC308D5-5479-4189-B449-7FD2B5DEC284}"/>
    <dgm:cxn modelId="{B8FD136A-3261-4FD5-A18B-E2826FE7E31D}" srcId="{9FFC4BF5-AE72-448E-A817-46A1EEF5E62B}" destId="{21A84476-CB38-4278-8958-E173927616C5}" srcOrd="4" destOrd="0" parTransId="{9AF0D60A-E9BA-44A3-A163-B692B26F1DD5}" sibTransId="{947374D5-0464-4201-A2AB-CCDB8816AD5E}"/>
    <dgm:cxn modelId="{8B08DF1A-9146-433C-A05F-B2706494EEAE}" srcId="{9FFC4BF5-AE72-448E-A817-46A1EEF5E62B}" destId="{74B78614-082E-4E8A-9331-253EB19E4B71}" srcOrd="6" destOrd="0" parTransId="{0C19DC05-66F6-45BC-979E-CFF5B15C373E}" sibTransId="{B12E8050-F07C-492F-A1D3-052947F082F3}"/>
    <dgm:cxn modelId="{9CCC7821-5827-40E5-B699-5F8563E0AE31}" type="presOf" srcId="{35B4F629-85CD-4A98-8C83-9483CEC5610A}" destId="{EC9A648B-71FD-46D7-B1AD-CFDD26FC90CB}" srcOrd="0" destOrd="0" presId="urn:microsoft.com/office/officeart/2005/8/layout/vList3#1"/>
    <dgm:cxn modelId="{59E0DCE6-125A-4918-9075-BBBF32D33C9B}" type="presOf" srcId="{35C7C20B-A277-4C6F-9FF8-6328DC8E019E}" destId="{799E7D57-4812-4BB3-8F96-87ADE8E6AF68}" srcOrd="0" destOrd="0" presId="urn:microsoft.com/office/officeart/2005/8/layout/vList3#1"/>
    <dgm:cxn modelId="{0061F584-6435-4CCE-BDC0-028A3A9C5CFE}" type="presOf" srcId="{E4FB83A9-6DFE-433C-A425-A1927CECC910}" destId="{95DF2CCF-7E45-415D-92F8-2874C68808FB}" srcOrd="0" destOrd="0" presId="urn:microsoft.com/office/officeart/2005/8/layout/vList3#1"/>
    <dgm:cxn modelId="{60822BCB-A9FC-4E8A-9507-08F1DF0B045B}" type="presParOf" srcId="{1B912061-7C7B-4264-BC29-8EC413BCBEA3}" destId="{ABBE7724-05CA-4480-8C09-D9A33DBFE283}" srcOrd="0" destOrd="0" presId="urn:microsoft.com/office/officeart/2005/8/layout/vList3#1"/>
    <dgm:cxn modelId="{5E6E61AA-C1EB-485B-A986-A35DF3F183CC}" type="presParOf" srcId="{ABBE7724-05CA-4480-8C09-D9A33DBFE283}" destId="{F9323C2E-48A9-4236-A473-49C368165C84}" srcOrd="0" destOrd="0" presId="urn:microsoft.com/office/officeart/2005/8/layout/vList3#1"/>
    <dgm:cxn modelId="{76D50FBB-E5A7-4F85-9F56-2EDC64D3AA05}" type="presParOf" srcId="{ABBE7724-05CA-4480-8C09-D9A33DBFE283}" destId="{BB0D484C-F14D-4BBE-9582-2A376A03A36C}" srcOrd="1" destOrd="0" presId="urn:microsoft.com/office/officeart/2005/8/layout/vList3#1"/>
    <dgm:cxn modelId="{E2171B7D-B715-40FE-B624-D2F4A9F6986A}" type="presParOf" srcId="{1B912061-7C7B-4264-BC29-8EC413BCBEA3}" destId="{C7847964-7166-4094-8ABA-9E13C10CEAF3}" srcOrd="1" destOrd="0" presId="urn:microsoft.com/office/officeart/2005/8/layout/vList3#1"/>
    <dgm:cxn modelId="{33281653-DDCF-49E9-8B47-DBAF8C554CB0}" type="presParOf" srcId="{1B912061-7C7B-4264-BC29-8EC413BCBEA3}" destId="{742F65BD-8B25-4D4D-AAB1-1796FD0B94BA}" srcOrd="2" destOrd="0" presId="urn:microsoft.com/office/officeart/2005/8/layout/vList3#1"/>
    <dgm:cxn modelId="{8F53F4C7-E0E7-4DC0-B0E2-12EB0096930E}" type="presParOf" srcId="{742F65BD-8B25-4D4D-AAB1-1796FD0B94BA}" destId="{E02C2278-C03E-485E-BAA7-598C7599E4D8}" srcOrd="0" destOrd="0" presId="urn:microsoft.com/office/officeart/2005/8/layout/vList3#1"/>
    <dgm:cxn modelId="{3D2584BD-6C7F-4C52-BD38-588721C490B9}" type="presParOf" srcId="{742F65BD-8B25-4D4D-AAB1-1796FD0B94BA}" destId="{54D67698-E5C4-43F1-A82C-3E5DE658CA2E}" srcOrd="1" destOrd="0" presId="urn:microsoft.com/office/officeart/2005/8/layout/vList3#1"/>
    <dgm:cxn modelId="{B997FE26-CD75-4338-9CE4-2EB18A5A218F}" type="presParOf" srcId="{1B912061-7C7B-4264-BC29-8EC413BCBEA3}" destId="{94EB4C2D-6367-433B-A9CB-51593837B3A3}" srcOrd="3" destOrd="0" presId="urn:microsoft.com/office/officeart/2005/8/layout/vList3#1"/>
    <dgm:cxn modelId="{90F7D708-9003-460C-A062-24CD3A7B527D}" type="presParOf" srcId="{1B912061-7C7B-4264-BC29-8EC413BCBEA3}" destId="{A0ACA160-E45A-4B1C-ACD5-5699D25B47D3}" srcOrd="4" destOrd="0" presId="urn:microsoft.com/office/officeart/2005/8/layout/vList3#1"/>
    <dgm:cxn modelId="{48C05198-18D4-4FC2-AE91-E216688EEF93}" type="presParOf" srcId="{A0ACA160-E45A-4B1C-ACD5-5699D25B47D3}" destId="{C35C3BE6-188A-4B1D-A717-6C5550ED8CB6}" srcOrd="0" destOrd="0" presId="urn:microsoft.com/office/officeart/2005/8/layout/vList3#1"/>
    <dgm:cxn modelId="{108978BF-CDB2-407E-838C-61225F3C61A5}" type="presParOf" srcId="{A0ACA160-E45A-4B1C-ACD5-5699D25B47D3}" destId="{EC9A648B-71FD-46D7-B1AD-CFDD26FC90CB}" srcOrd="1" destOrd="0" presId="urn:microsoft.com/office/officeart/2005/8/layout/vList3#1"/>
    <dgm:cxn modelId="{62A23F43-8486-48D0-8605-0FF4E2DBB3C5}" type="presParOf" srcId="{1B912061-7C7B-4264-BC29-8EC413BCBEA3}" destId="{602FBA88-81D3-4384-9E00-4D2B0AB690F7}" srcOrd="5" destOrd="0" presId="urn:microsoft.com/office/officeart/2005/8/layout/vList3#1"/>
    <dgm:cxn modelId="{19F08917-69F6-4FFA-96D2-733A68F34005}" type="presParOf" srcId="{1B912061-7C7B-4264-BC29-8EC413BCBEA3}" destId="{518B3AC4-44B2-4C07-B533-34276D9242E1}" srcOrd="6" destOrd="0" presId="urn:microsoft.com/office/officeart/2005/8/layout/vList3#1"/>
    <dgm:cxn modelId="{CC2B351B-D88C-409E-8C8C-EBE36ACC931D}" type="presParOf" srcId="{518B3AC4-44B2-4C07-B533-34276D9242E1}" destId="{FBC7378D-2BA3-4998-A4E9-03A8517658C7}" srcOrd="0" destOrd="0" presId="urn:microsoft.com/office/officeart/2005/8/layout/vList3#1"/>
    <dgm:cxn modelId="{A6F35BF0-2E37-4BFB-ADD1-051176849C27}" type="presParOf" srcId="{518B3AC4-44B2-4C07-B533-34276D9242E1}" destId="{95DF2CCF-7E45-415D-92F8-2874C68808FB}" srcOrd="1" destOrd="0" presId="urn:microsoft.com/office/officeart/2005/8/layout/vList3#1"/>
    <dgm:cxn modelId="{A199D2CD-4513-4E73-9B5E-EE5E5F3AC175}" type="presParOf" srcId="{1B912061-7C7B-4264-BC29-8EC413BCBEA3}" destId="{3440829D-E864-4D66-AFC6-6E773CA46367}" srcOrd="7" destOrd="0" presId="urn:microsoft.com/office/officeart/2005/8/layout/vList3#1"/>
    <dgm:cxn modelId="{2350E949-5A1E-425E-AB85-45C102E7ABF1}" type="presParOf" srcId="{1B912061-7C7B-4264-BC29-8EC413BCBEA3}" destId="{A609BCD3-B23B-4A5F-93DF-3E6FFAB25CED}" srcOrd="8" destOrd="0" presId="urn:microsoft.com/office/officeart/2005/8/layout/vList3#1"/>
    <dgm:cxn modelId="{C9EB7D88-0FA0-49AE-AFEB-B79064B613C7}" type="presParOf" srcId="{A609BCD3-B23B-4A5F-93DF-3E6FFAB25CED}" destId="{5BB422F4-B87F-45F7-AF55-C34F12EFD3D4}" srcOrd="0" destOrd="0" presId="urn:microsoft.com/office/officeart/2005/8/layout/vList3#1"/>
    <dgm:cxn modelId="{FFCF63C9-3B82-4C91-AA59-AA3126201C70}" type="presParOf" srcId="{A609BCD3-B23B-4A5F-93DF-3E6FFAB25CED}" destId="{4A0EF88D-903B-4A11-8768-973183F0AB93}" srcOrd="1" destOrd="0" presId="urn:microsoft.com/office/officeart/2005/8/layout/vList3#1"/>
    <dgm:cxn modelId="{4AEEC650-3369-4FF1-A7A2-2CD23ED4F3EE}" type="presParOf" srcId="{1B912061-7C7B-4264-BC29-8EC413BCBEA3}" destId="{F5A4F892-67C6-4BAA-8823-3ADE78D7C13E}" srcOrd="9" destOrd="0" presId="urn:microsoft.com/office/officeart/2005/8/layout/vList3#1"/>
    <dgm:cxn modelId="{451FA613-9184-426F-AB52-94E7AC9D8634}" type="presParOf" srcId="{1B912061-7C7B-4264-BC29-8EC413BCBEA3}" destId="{A23D0977-4665-46DC-9E2F-D35144310120}" srcOrd="10" destOrd="0" presId="urn:microsoft.com/office/officeart/2005/8/layout/vList3#1"/>
    <dgm:cxn modelId="{A22FB145-FADC-4368-9070-8BEE9618128C}" type="presParOf" srcId="{A23D0977-4665-46DC-9E2F-D35144310120}" destId="{05415D94-3C55-4F00-8B7D-D3D71F2492C3}" srcOrd="0" destOrd="0" presId="urn:microsoft.com/office/officeart/2005/8/layout/vList3#1"/>
    <dgm:cxn modelId="{986D00BE-188E-4D15-ACA4-7B089B59ECE3}" type="presParOf" srcId="{A23D0977-4665-46DC-9E2F-D35144310120}" destId="{EC11E79B-4659-457B-BFDE-211D142AF19C}" srcOrd="1" destOrd="0" presId="urn:microsoft.com/office/officeart/2005/8/layout/vList3#1"/>
    <dgm:cxn modelId="{5439187B-8DAE-4FF7-83CA-B1129C7FD65D}" type="presParOf" srcId="{1B912061-7C7B-4264-BC29-8EC413BCBEA3}" destId="{1433ED6C-007A-4F6A-A752-E1995BD918CA}" srcOrd="11" destOrd="0" presId="urn:microsoft.com/office/officeart/2005/8/layout/vList3#1"/>
    <dgm:cxn modelId="{47406BDF-DF2C-4821-AE2E-72B7BD0EB14F}" type="presParOf" srcId="{1B912061-7C7B-4264-BC29-8EC413BCBEA3}" destId="{E2E0A13B-3950-4082-AA8D-87AC638B9979}" srcOrd="12" destOrd="0" presId="urn:microsoft.com/office/officeart/2005/8/layout/vList3#1"/>
    <dgm:cxn modelId="{FE62DEBF-E6E2-4DD2-8BC1-B3B1D8A2EA23}" type="presParOf" srcId="{E2E0A13B-3950-4082-AA8D-87AC638B9979}" destId="{B7EFDAB9-3043-4CC2-B425-8E87AF548528}" srcOrd="0" destOrd="0" presId="urn:microsoft.com/office/officeart/2005/8/layout/vList3#1"/>
    <dgm:cxn modelId="{9B4E2B67-860D-4FAA-8678-A46A94E7CDF5}" type="presParOf" srcId="{E2E0A13B-3950-4082-AA8D-87AC638B9979}" destId="{ED5D473C-F24C-4512-91AD-47123976CEC2}" srcOrd="1" destOrd="0" presId="urn:microsoft.com/office/officeart/2005/8/layout/vList3#1"/>
    <dgm:cxn modelId="{879572D9-1ED1-45EB-B84F-14CDD1708769}" type="presParOf" srcId="{1B912061-7C7B-4264-BC29-8EC413BCBEA3}" destId="{DEE5959D-DE7E-4B67-8A9C-14E0A78E8B99}" srcOrd="13" destOrd="0" presId="urn:microsoft.com/office/officeart/2005/8/layout/vList3#1"/>
    <dgm:cxn modelId="{0DC09B8D-3DB2-4EE7-A562-24BB410ADABC}" type="presParOf" srcId="{1B912061-7C7B-4264-BC29-8EC413BCBEA3}" destId="{89979CA2-8D48-4283-A6CC-7E1D43BC79A9}" srcOrd="14" destOrd="0" presId="urn:microsoft.com/office/officeart/2005/8/layout/vList3#1"/>
    <dgm:cxn modelId="{0B171C55-1074-438B-BBC1-D0FB363F46D5}" type="presParOf" srcId="{89979CA2-8D48-4283-A6CC-7E1D43BC79A9}" destId="{98916D06-B41B-4017-AF91-8B0F22C80E45}" srcOrd="0" destOrd="0" presId="urn:microsoft.com/office/officeart/2005/8/layout/vList3#1"/>
    <dgm:cxn modelId="{49780CE4-F602-4405-BEC5-3E7B2A1A23A5}" type="presParOf" srcId="{89979CA2-8D48-4283-A6CC-7E1D43BC79A9}" destId="{5F4E0099-3B00-483E-81B8-1DB19C2D6596}" srcOrd="1" destOrd="0" presId="urn:microsoft.com/office/officeart/2005/8/layout/vList3#1"/>
    <dgm:cxn modelId="{90D59410-9A25-408F-8B09-E6467A58DD42}" type="presParOf" srcId="{1B912061-7C7B-4264-BC29-8EC413BCBEA3}" destId="{AA29E38C-3D44-4D52-AF02-449D37055238}" srcOrd="15" destOrd="0" presId="urn:microsoft.com/office/officeart/2005/8/layout/vList3#1"/>
    <dgm:cxn modelId="{D2307C22-94DE-4893-9A89-902ED05CEFF9}" type="presParOf" srcId="{1B912061-7C7B-4264-BC29-8EC413BCBEA3}" destId="{C7356DAF-55F4-421D-895C-52A44C35A367}" srcOrd="16" destOrd="0" presId="urn:microsoft.com/office/officeart/2005/8/layout/vList3#1"/>
    <dgm:cxn modelId="{92B65ECD-F1D3-4D86-83C0-F601F8BAD046}" type="presParOf" srcId="{C7356DAF-55F4-421D-895C-52A44C35A367}" destId="{178CD15D-78F2-4144-891B-FC34B8759835}" srcOrd="0" destOrd="0" presId="urn:microsoft.com/office/officeart/2005/8/layout/vList3#1"/>
    <dgm:cxn modelId="{CEB25784-86AA-44EE-B527-A79A2BA6FE56}" type="presParOf" srcId="{C7356DAF-55F4-421D-895C-52A44C35A367}" destId="{799E7D57-4812-4BB3-8F96-87ADE8E6AF68}" srcOrd="1" destOrd="0" presId="urn:microsoft.com/office/officeart/2005/8/layout/vList3#1"/>
    <dgm:cxn modelId="{6B011FD8-712C-4362-89D3-E14531E31488}" type="presParOf" srcId="{1B912061-7C7B-4264-BC29-8EC413BCBEA3}" destId="{C4AE9EEE-6FB9-43FD-929C-9DF1DA273B64}" srcOrd="17" destOrd="0" presId="urn:microsoft.com/office/officeart/2005/8/layout/vList3#1"/>
    <dgm:cxn modelId="{ECC453AB-C641-4418-BE7C-9D08F1A8D0B7}" type="presParOf" srcId="{1B912061-7C7B-4264-BC29-8EC413BCBEA3}" destId="{99849A2C-467C-4549-AEB4-785A9C9F44B7}" srcOrd="18" destOrd="0" presId="urn:microsoft.com/office/officeart/2005/8/layout/vList3#1"/>
    <dgm:cxn modelId="{50D66D56-2A7A-4A20-B3EA-222D45ACBB15}" type="presParOf" srcId="{99849A2C-467C-4549-AEB4-785A9C9F44B7}" destId="{35A73748-FF39-496F-A51F-C74AE8592F3C}" srcOrd="0" destOrd="0" presId="urn:microsoft.com/office/officeart/2005/8/layout/vList3#1"/>
    <dgm:cxn modelId="{324F8673-F267-4349-8A0A-62E9288598B9}" type="presParOf" srcId="{99849A2C-467C-4549-AEB4-785A9C9F44B7}" destId="{6AEC49CB-0213-4D5E-B0B1-877A46ECD977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BF94AC-90DD-4B0A-9D77-8E0785A3C17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0EBEE6-3F52-4D81-BD46-573513BDE702}">
      <dgm:prSet phldrT="[Текст]"/>
      <dgm:spPr/>
      <dgm:t>
        <a:bodyPr vert="vert"/>
        <a:lstStyle/>
        <a:p>
          <a:r>
            <a:rPr lang="ru-RU" dirty="0" smtClean="0"/>
            <a:t>11,9 км</a:t>
          </a:r>
        </a:p>
        <a:p>
          <a:r>
            <a:rPr lang="ru-RU" dirty="0" smtClean="0"/>
            <a:t>48817,67 тыс. руб.</a:t>
          </a:r>
          <a:endParaRPr lang="ru-RU" dirty="0"/>
        </a:p>
      </dgm:t>
    </dgm:pt>
    <dgm:pt modelId="{89C5B9F8-4EF9-43E6-99DE-534374E141AA}" type="parTrans" cxnId="{4398BD89-95CB-4AD3-AE0F-57FA8E232C9A}">
      <dgm:prSet/>
      <dgm:spPr/>
      <dgm:t>
        <a:bodyPr/>
        <a:lstStyle/>
        <a:p>
          <a:endParaRPr lang="ru-RU"/>
        </a:p>
      </dgm:t>
    </dgm:pt>
    <dgm:pt modelId="{02403067-F106-4CC6-84E7-06F451351EC4}" type="sibTrans" cxnId="{4398BD89-95CB-4AD3-AE0F-57FA8E232C9A}">
      <dgm:prSet/>
      <dgm:spPr/>
      <dgm:t>
        <a:bodyPr/>
        <a:lstStyle/>
        <a:p>
          <a:endParaRPr lang="ru-RU"/>
        </a:p>
      </dgm:t>
    </dgm:pt>
    <dgm:pt modelId="{CAF3EADD-08E1-49F4-8326-A1959BF875C9}">
      <dgm:prSet phldrT="[Текст]" custT="1"/>
      <dgm:spPr/>
      <dgm:t>
        <a:bodyPr/>
        <a:lstStyle/>
        <a:p>
          <a:r>
            <a:rPr lang="ru-RU" sz="1600" b="1" u="sng" dirty="0" smtClean="0"/>
            <a:t>Региональная программа «Безопасные и качественные дороги»</a:t>
          </a:r>
          <a:br>
            <a:rPr lang="ru-RU" sz="1600" b="1" u="sng" dirty="0" smtClean="0"/>
          </a:br>
          <a:r>
            <a:rPr lang="ru-RU" sz="1600" b="1" dirty="0" smtClean="0"/>
            <a:t>г. Добрянка</a:t>
          </a:r>
          <a:br>
            <a:rPr lang="ru-RU" sz="1600" b="1" dirty="0" smtClean="0"/>
          </a:br>
          <a:r>
            <a:rPr lang="ru-RU" sz="1600" b="1" dirty="0" smtClean="0"/>
            <a:t>улицы Энгельса, Воробьева, Трудовые резервы, Куйбышева, Советская</a:t>
          </a:r>
          <a:endParaRPr lang="ru-RU" sz="1600" dirty="0"/>
        </a:p>
      </dgm:t>
    </dgm:pt>
    <dgm:pt modelId="{40E9FB3E-3EA6-43B3-857F-043AD45834BC}" type="parTrans" cxnId="{E1157E92-67E7-451F-B1E0-58BC4D7DE82F}">
      <dgm:prSet/>
      <dgm:spPr/>
      <dgm:t>
        <a:bodyPr/>
        <a:lstStyle/>
        <a:p>
          <a:endParaRPr lang="ru-RU"/>
        </a:p>
      </dgm:t>
    </dgm:pt>
    <dgm:pt modelId="{E32A0A7C-867F-4203-8A27-5F9BAA7A52BA}" type="sibTrans" cxnId="{E1157E92-67E7-451F-B1E0-58BC4D7DE82F}">
      <dgm:prSet/>
      <dgm:spPr/>
      <dgm:t>
        <a:bodyPr/>
        <a:lstStyle/>
        <a:p>
          <a:endParaRPr lang="ru-RU"/>
        </a:p>
      </dgm:t>
    </dgm:pt>
    <dgm:pt modelId="{D0D4831A-9802-4E1C-A1D7-F4F978B35B1D}">
      <dgm:prSet phldrT="[Текст]" custT="1"/>
      <dgm:spPr/>
      <dgm:t>
        <a:bodyPr/>
        <a:lstStyle/>
        <a:p>
          <a:r>
            <a:rPr lang="ru-RU" sz="1600" b="1" u="sng" dirty="0" err="1" smtClean="0"/>
            <a:t>Софинансирование</a:t>
          </a:r>
          <a:r>
            <a:rPr lang="ru-RU" sz="1600" b="1" u="sng" dirty="0" smtClean="0"/>
            <a:t> Дорожного фонда Пермского края  </a:t>
          </a:r>
        </a:p>
        <a:p>
          <a:r>
            <a:rPr lang="ru-RU" sz="1600" b="1" dirty="0" smtClean="0"/>
            <a:t>г. Добрянка,</a:t>
          </a:r>
          <a:br>
            <a:rPr lang="ru-RU" sz="1600" b="1" dirty="0" smtClean="0"/>
          </a:br>
          <a:r>
            <a:rPr lang="ru-RU" sz="1600" b="1" dirty="0" smtClean="0"/>
            <a:t> ул. Ермакова, ул. Камская</a:t>
          </a:r>
          <a:endParaRPr lang="ru-RU" sz="1600" dirty="0"/>
        </a:p>
      </dgm:t>
    </dgm:pt>
    <dgm:pt modelId="{C45FCDD5-8AFF-4097-A7A6-472F5D0C2FE1}" type="parTrans" cxnId="{1EAF546C-7AF1-4DF1-9236-E5F1F73EFB71}">
      <dgm:prSet/>
      <dgm:spPr/>
      <dgm:t>
        <a:bodyPr/>
        <a:lstStyle/>
        <a:p>
          <a:endParaRPr lang="ru-RU"/>
        </a:p>
      </dgm:t>
    </dgm:pt>
    <dgm:pt modelId="{8116CB25-53CA-4BBA-AA39-187099681D49}" type="sibTrans" cxnId="{1EAF546C-7AF1-4DF1-9236-E5F1F73EFB71}">
      <dgm:prSet/>
      <dgm:spPr/>
      <dgm:t>
        <a:bodyPr/>
        <a:lstStyle/>
        <a:p>
          <a:endParaRPr lang="ru-RU"/>
        </a:p>
      </dgm:t>
    </dgm:pt>
    <dgm:pt modelId="{1E82A73E-FC08-4F2E-AD87-CAFA4A1DBAA0}" type="pres">
      <dgm:prSet presAssocID="{26BF94AC-90DD-4B0A-9D77-8E0785A3C17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BC432C-4AF5-4C08-AB24-44BF4F9E3112}" type="pres">
      <dgm:prSet presAssocID="{430EBEE6-3F52-4D81-BD46-573513BDE702}" presName="root1" presStyleCnt="0"/>
      <dgm:spPr/>
    </dgm:pt>
    <dgm:pt modelId="{CF747A76-42DA-48F5-9CD0-7DA7F22278B2}" type="pres">
      <dgm:prSet presAssocID="{430EBEE6-3F52-4D81-BD46-573513BDE702}" presName="LevelOneTextNode" presStyleLbl="node0" presStyleIdx="0" presStyleCnt="1" custAng="16200000" custScaleX="122921" custScaleY="2162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436DEB-E827-4D27-9F22-41EC8A9A12C6}" type="pres">
      <dgm:prSet presAssocID="{430EBEE6-3F52-4D81-BD46-573513BDE702}" presName="level2hierChild" presStyleCnt="0"/>
      <dgm:spPr/>
    </dgm:pt>
    <dgm:pt modelId="{1F8D19A0-C730-493E-9E3B-BA09540CD816}" type="pres">
      <dgm:prSet presAssocID="{40E9FB3E-3EA6-43B3-857F-043AD45834BC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DF52AF5-E22F-49D0-A5A0-C940039637BB}" type="pres">
      <dgm:prSet presAssocID="{40E9FB3E-3EA6-43B3-857F-043AD45834BC}" presName="connTx" presStyleLbl="parChTrans1D2" presStyleIdx="0" presStyleCnt="2"/>
      <dgm:spPr/>
      <dgm:t>
        <a:bodyPr/>
        <a:lstStyle/>
        <a:p>
          <a:endParaRPr lang="ru-RU"/>
        </a:p>
      </dgm:t>
    </dgm:pt>
    <dgm:pt modelId="{7BFB4A17-BB55-4E88-8B5F-6764B9500AB4}" type="pres">
      <dgm:prSet presAssocID="{CAF3EADD-08E1-49F4-8326-A1959BF875C9}" presName="root2" presStyleCnt="0"/>
      <dgm:spPr/>
    </dgm:pt>
    <dgm:pt modelId="{6438D7B0-044C-4EBA-9C8A-5D1E5CEE71E3}" type="pres">
      <dgm:prSet presAssocID="{CAF3EADD-08E1-49F4-8326-A1959BF875C9}" presName="LevelTwoTextNode" presStyleLbl="node2" presStyleIdx="0" presStyleCnt="2" custScaleX="242100" custScaleY="3422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E9640E-736B-4311-B0EA-2EC9FEB159C2}" type="pres">
      <dgm:prSet presAssocID="{CAF3EADD-08E1-49F4-8326-A1959BF875C9}" presName="level3hierChild" presStyleCnt="0"/>
      <dgm:spPr/>
    </dgm:pt>
    <dgm:pt modelId="{47CDFBBB-E6C5-461C-B0BA-199A8EA61686}" type="pres">
      <dgm:prSet presAssocID="{C45FCDD5-8AFF-4097-A7A6-472F5D0C2FE1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2481E3A0-DF89-4D24-9D47-A2C96A66C6F5}" type="pres">
      <dgm:prSet presAssocID="{C45FCDD5-8AFF-4097-A7A6-472F5D0C2FE1}" presName="connTx" presStyleLbl="parChTrans1D2" presStyleIdx="1" presStyleCnt="2"/>
      <dgm:spPr/>
      <dgm:t>
        <a:bodyPr/>
        <a:lstStyle/>
        <a:p>
          <a:endParaRPr lang="ru-RU"/>
        </a:p>
      </dgm:t>
    </dgm:pt>
    <dgm:pt modelId="{9860B616-229F-4D4E-9B49-24BF735AF832}" type="pres">
      <dgm:prSet presAssocID="{D0D4831A-9802-4E1C-A1D7-F4F978B35B1D}" presName="root2" presStyleCnt="0"/>
      <dgm:spPr/>
    </dgm:pt>
    <dgm:pt modelId="{A98D2DC8-0D0C-4D53-86E6-5995D339CD9C}" type="pres">
      <dgm:prSet presAssocID="{D0D4831A-9802-4E1C-A1D7-F4F978B35B1D}" presName="LevelTwoTextNode" presStyleLbl="node2" presStyleIdx="1" presStyleCnt="2" custScaleX="241397" custScaleY="289474" custLinFactNeighborX="819" custLinFactNeighborY="-16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142061-B955-4E4B-9ACC-DB46620B1CCA}" type="pres">
      <dgm:prSet presAssocID="{D0D4831A-9802-4E1C-A1D7-F4F978B35B1D}" presName="level3hierChild" presStyleCnt="0"/>
      <dgm:spPr/>
    </dgm:pt>
  </dgm:ptLst>
  <dgm:cxnLst>
    <dgm:cxn modelId="{41DC59FD-349B-4058-BF0B-8341963D9E08}" type="presOf" srcId="{D0D4831A-9802-4E1C-A1D7-F4F978B35B1D}" destId="{A98D2DC8-0D0C-4D53-86E6-5995D339CD9C}" srcOrd="0" destOrd="0" presId="urn:microsoft.com/office/officeart/2005/8/layout/hierarchy2"/>
    <dgm:cxn modelId="{C8F897DA-8C9E-467C-BFFF-C90E61C05C64}" type="presOf" srcId="{26BF94AC-90DD-4B0A-9D77-8E0785A3C175}" destId="{1E82A73E-FC08-4F2E-AD87-CAFA4A1DBAA0}" srcOrd="0" destOrd="0" presId="urn:microsoft.com/office/officeart/2005/8/layout/hierarchy2"/>
    <dgm:cxn modelId="{E1157E92-67E7-451F-B1E0-58BC4D7DE82F}" srcId="{430EBEE6-3F52-4D81-BD46-573513BDE702}" destId="{CAF3EADD-08E1-49F4-8326-A1959BF875C9}" srcOrd="0" destOrd="0" parTransId="{40E9FB3E-3EA6-43B3-857F-043AD45834BC}" sibTransId="{E32A0A7C-867F-4203-8A27-5F9BAA7A52BA}"/>
    <dgm:cxn modelId="{04196B6E-3BE5-4790-BB9B-F35A48A39963}" type="presOf" srcId="{40E9FB3E-3EA6-43B3-857F-043AD45834BC}" destId="{1F8D19A0-C730-493E-9E3B-BA09540CD816}" srcOrd="0" destOrd="0" presId="urn:microsoft.com/office/officeart/2005/8/layout/hierarchy2"/>
    <dgm:cxn modelId="{319859F5-3C41-49A6-B2C2-A4345129D47C}" type="presOf" srcId="{C45FCDD5-8AFF-4097-A7A6-472F5D0C2FE1}" destId="{2481E3A0-DF89-4D24-9D47-A2C96A66C6F5}" srcOrd="1" destOrd="0" presId="urn:microsoft.com/office/officeart/2005/8/layout/hierarchy2"/>
    <dgm:cxn modelId="{1EAF546C-7AF1-4DF1-9236-E5F1F73EFB71}" srcId="{430EBEE6-3F52-4D81-BD46-573513BDE702}" destId="{D0D4831A-9802-4E1C-A1D7-F4F978B35B1D}" srcOrd="1" destOrd="0" parTransId="{C45FCDD5-8AFF-4097-A7A6-472F5D0C2FE1}" sibTransId="{8116CB25-53CA-4BBA-AA39-187099681D49}"/>
    <dgm:cxn modelId="{DAF8B785-D08D-4B2F-8C26-8AB17ABDCDCC}" type="presOf" srcId="{C45FCDD5-8AFF-4097-A7A6-472F5D0C2FE1}" destId="{47CDFBBB-E6C5-461C-B0BA-199A8EA61686}" srcOrd="0" destOrd="0" presId="urn:microsoft.com/office/officeart/2005/8/layout/hierarchy2"/>
    <dgm:cxn modelId="{8EF1795A-A1F7-4B51-A180-DB18977C600C}" type="presOf" srcId="{40E9FB3E-3EA6-43B3-857F-043AD45834BC}" destId="{7DF52AF5-E22F-49D0-A5A0-C940039637BB}" srcOrd="1" destOrd="0" presId="urn:microsoft.com/office/officeart/2005/8/layout/hierarchy2"/>
    <dgm:cxn modelId="{B90EC5C0-E47B-4A31-8471-0F4BCCA847A8}" type="presOf" srcId="{CAF3EADD-08E1-49F4-8326-A1959BF875C9}" destId="{6438D7B0-044C-4EBA-9C8A-5D1E5CEE71E3}" srcOrd="0" destOrd="0" presId="urn:microsoft.com/office/officeart/2005/8/layout/hierarchy2"/>
    <dgm:cxn modelId="{EF139FA1-732F-4383-971A-33F57CF68A51}" type="presOf" srcId="{430EBEE6-3F52-4D81-BD46-573513BDE702}" destId="{CF747A76-42DA-48F5-9CD0-7DA7F22278B2}" srcOrd="0" destOrd="0" presId="urn:microsoft.com/office/officeart/2005/8/layout/hierarchy2"/>
    <dgm:cxn modelId="{4398BD89-95CB-4AD3-AE0F-57FA8E232C9A}" srcId="{26BF94AC-90DD-4B0A-9D77-8E0785A3C175}" destId="{430EBEE6-3F52-4D81-BD46-573513BDE702}" srcOrd="0" destOrd="0" parTransId="{89C5B9F8-4EF9-43E6-99DE-534374E141AA}" sibTransId="{02403067-F106-4CC6-84E7-06F451351EC4}"/>
    <dgm:cxn modelId="{C48AF1CA-79C8-4DC6-AE7C-FD04E61BA0CF}" type="presParOf" srcId="{1E82A73E-FC08-4F2E-AD87-CAFA4A1DBAA0}" destId="{EDBC432C-4AF5-4C08-AB24-44BF4F9E3112}" srcOrd="0" destOrd="0" presId="urn:microsoft.com/office/officeart/2005/8/layout/hierarchy2"/>
    <dgm:cxn modelId="{4C246118-DD90-4B19-82DD-DDB775195D26}" type="presParOf" srcId="{EDBC432C-4AF5-4C08-AB24-44BF4F9E3112}" destId="{CF747A76-42DA-48F5-9CD0-7DA7F22278B2}" srcOrd="0" destOrd="0" presId="urn:microsoft.com/office/officeart/2005/8/layout/hierarchy2"/>
    <dgm:cxn modelId="{9B27EEB7-E386-4AAA-AEFA-7D3F4D2CADE8}" type="presParOf" srcId="{EDBC432C-4AF5-4C08-AB24-44BF4F9E3112}" destId="{ED436DEB-E827-4D27-9F22-41EC8A9A12C6}" srcOrd="1" destOrd="0" presId="urn:microsoft.com/office/officeart/2005/8/layout/hierarchy2"/>
    <dgm:cxn modelId="{B2A07B73-C044-40AF-867A-6F3AA4C471A0}" type="presParOf" srcId="{ED436DEB-E827-4D27-9F22-41EC8A9A12C6}" destId="{1F8D19A0-C730-493E-9E3B-BA09540CD816}" srcOrd="0" destOrd="0" presId="urn:microsoft.com/office/officeart/2005/8/layout/hierarchy2"/>
    <dgm:cxn modelId="{D818A9F3-4AAF-4D10-B39C-488B4FBC7DC4}" type="presParOf" srcId="{1F8D19A0-C730-493E-9E3B-BA09540CD816}" destId="{7DF52AF5-E22F-49D0-A5A0-C940039637BB}" srcOrd="0" destOrd="0" presId="urn:microsoft.com/office/officeart/2005/8/layout/hierarchy2"/>
    <dgm:cxn modelId="{D5341534-0B8D-40F1-AC69-ED4226AD972F}" type="presParOf" srcId="{ED436DEB-E827-4D27-9F22-41EC8A9A12C6}" destId="{7BFB4A17-BB55-4E88-8B5F-6764B9500AB4}" srcOrd="1" destOrd="0" presId="urn:microsoft.com/office/officeart/2005/8/layout/hierarchy2"/>
    <dgm:cxn modelId="{D19D6226-9968-4C43-BD0B-AEA62C949EDD}" type="presParOf" srcId="{7BFB4A17-BB55-4E88-8B5F-6764B9500AB4}" destId="{6438D7B0-044C-4EBA-9C8A-5D1E5CEE71E3}" srcOrd="0" destOrd="0" presId="urn:microsoft.com/office/officeart/2005/8/layout/hierarchy2"/>
    <dgm:cxn modelId="{64537A99-3B91-49FF-863B-B496741A6CB3}" type="presParOf" srcId="{7BFB4A17-BB55-4E88-8B5F-6764B9500AB4}" destId="{7EE9640E-736B-4311-B0EA-2EC9FEB159C2}" srcOrd="1" destOrd="0" presId="urn:microsoft.com/office/officeart/2005/8/layout/hierarchy2"/>
    <dgm:cxn modelId="{8F5CC8EC-2EF2-4A82-BC9B-B890E77FAB1B}" type="presParOf" srcId="{ED436DEB-E827-4D27-9F22-41EC8A9A12C6}" destId="{47CDFBBB-E6C5-461C-B0BA-199A8EA61686}" srcOrd="2" destOrd="0" presId="urn:microsoft.com/office/officeart/2005/8/layout/hierarchy2"/>
    <dgm:cxn modelId="{30751EAC-AB08-43CD-9785-76C89FA79E09}" type="presParOf" srcId="{47CDFBBB-E6C5-461C-B0BA-199A8EA61686}" destId="{2481E3A0-DF89-4D24-9D47-A2C96A66C6F5}" srcOrd="0" destOrd="0" presId="urn:microsoft.com/office/officeart/2005/8/layout/hierarchy2"/>
    <dgm:cxn modelId="{292A685C-711B-433A-B39D-C799BB1069CB}" type="presParOf" srcId="{ED436DEB-E827-4D27-9F22-41EC8A9A12C6}" destId="{9860B616-229F-4D4E-9B49-24BF735AF832}" srcOrd="3" destOrd="0" presId="urn:microsoft.com/office/officeart/2005/8/layout/hierarchy2"/>
    <dgm:cxn modelId="{DE6E5777-15CA-48D0-9382-DFD5DEF6E3FE}" type="presParOf" srcId="{9860B616-229F-4D4E-9B49-24BF735AF832}" destId="{A98D2DC8-0D0C-4D53-86E6-5995D339CD9C}" srcOrd="0" destOrd="0" presId="urn:microsoft.com/office/officeart/2005/8/layout/hierarchy2"/>
    <dgm:cxn modelId="{D726E395-6D26-4C4A-80FC-2F34BF33F731}" type="presParOf" srcId="{9860B616-229F-4D4E-9B49-24BF735AF832}" destId="{F1142061-B955-4E4B-9ACC-DB46620B1CCA}" srcOrd="1" destOrd="0" presId="urn:microsoft.com/office/officeart/2005/8/layout/hierarchy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83863D-2CDC-4303-A074-0C4777B2C92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ED90D4-33BD-44CD-BE6B-5FD6FC79EC96}">
      <dgm:prSet custT="1"/>
      <dgm:spPr/>
      <dgm:t>
        <a:bodyPr/>
        <a:lstStyle/>
        <a:p>
          <a:pPr rtl="0"/>
          <a:r>
            <a:rPr lang="ru-RU" sz="2400" b="1" dirty="0" smtClean="0"/>
            <a:t>ул. Копылова, д. 108 – ремонт ГВС на сумму 72 746 руб.</a:t>
          </a:r>
          <a:endParaRPr lang="ru-RU" sz="2400" b="1" dirty="0"/>
        </a:p>
      </dgm:t>
    </dgm:pt>
    <dgm:pt modelId="{EC8F995E-C38E-45D5-81E9-D93C05F754CF}" type="parTrans" cxnId="{0A49183A-8AE1-48E4-A4CB-CF4E917D1155}">
      <dgm:prSet/>
      <dgm:spPr/>
      <dgm:t>
        <a:bodyPr/>
        <a:lstStyle/>
        <a:p>
          <a:endParaRPr lang="ru-RU" b="1"/>
        </a:p>
      </dgm:t>
    </dgm:pt>
    <dgm:pt modelId="{E6573072-0EB9-4FDF-B080-4B818D62EC8C}" type="sibTrans" cxnId="{0A49183A-8AE1-48E4-A4CB-CF4E917D1155}">
      <dgm:prSet/>
      <dgm:spPr/>
      <dgm:t>
        <a:bodyPr/>
        <a:lstStyle/>
        <a:p>
          <a:endParaRPr lang="ru-RU" b="1"/>
        </a:p>
      </dgm:t>
    </dgm:pt>
    <dgm:pt modelId="{FAC302CC-D0F5-450E-89C2-401A2381E23A}">
      <dgm:prSet custT="1"/>
      <dgm:spPr/>
      <dgm:t>
        <a:bodyPr/>
        <a:lstStyle/>
        <a:p>
          <a:pPr rtl="0"/>
          <a:r>
            <a:rPr lang="ru-RU" sz="2400" b="1" dirty="0" smtClean="0"/>
            <a:t>ул. Герцена, д. 43 – ремонт ГВС на сумму 128 000 руб. </a:t>
          </a:r>
          <a:endParaRPr lang="ru-RU" sz="2400" b="1" dirty="0"/>
        </a:p>
      </dgm:t>
    </dgm:pt>
    <dgm:pt modelId="{3553EB25-266E-4C6E-BE06-967F48D190F2}" type="parTrans" cxnId="{1A19FA66-1A36-4682-9374-465448C47A7F}">
      <dgm:prSet/>
      <dgm:spPr/>
      <dgm:t>
        <a:bodyPr/>
        <a:lstStyle/>
        <a:p>
          <a:endParaRPr lang="ru-RU" b="1"/>
        </a:p>
      </dgm:t>
    </dgm:pt>
    <dgm:pt modelId="{96256EB9-A9CA-474A-9164-39873BF5ABDA}" type="sibTrans" cxnId="{1A19FA66-1A36-4682-9374-465448C47A7F}">
      <dgm:prSet/>
      <dgm:spPr/>
      <dgm:t>
        <a:bodyPr/>
        <a:lstStyle/>
        <a:p>
          <a:endParaRPr lang="ru-RU" b="1"/>
        </a:p>
      </dgm:t>
    </dgm:pt>
    <dgm:pt modelId="{B6682407-982C-4B2A-A5E3-3D3630B712E8}">
      <dgm:prSet custT="1"/>
      <dgm:spPr/>
      <dgm:t>
        <a:bodyPr/>
        <a:lstStyle/>
        <a:p>
          <a:pPr rtl="0"/>
          <a:r>
            <a:rPr lang="ru-RU" sz="2400" b="1" dirty="0" smtClean="0"/>
            <a:t>ул. Герцена, д. 49 - ремонт крыши, ХВС на сумму 1 337 355 47 руб.</a:t>
          </a:r>
          <a:endParaRPr lang="ru-RU" sz="2400" b="1" dirty="0"/>
        </a:p>
      </dgm:t>
    </dgm:pt>
    <dgm:pt modelId="{E75ABE4D-2DB0-41FB-911B-62C0C34C1C23}" type="parTrans" cxnId="{E7A5DEE1-1474-4F91-B941-7A659FF4ED75}">
      <dgm:prSet/>
      <dgm:spPr/>
      <dgm:t>
        <a:bodyPr/>
        <a:lstStyle/>
        <a:p>
          <a:endParaRPr lang="ru-RU" b="1"/>
        </a:p>
      </dgm:t>
    </dgm:pt>
    <dgm:pt modelId="{1BFD2EDC-6AF4-4797-908D-EB97C968BC80}" type="sibTrans" cxnId="{E7A5DEE1-1474-4F91-B941-7A659FF4ED75}">
      <dgm:prSet/>
      <dgm:spPr/>
      <dgm:t>
        <a:bodyPr/>
        <a:lstStyle/>
        <a:p>
          <a:endParaRPr lang="ru-RU" b="1"/>
        </a:p>
      </dgm:t>
    </dgm:pt>
    <dgm:pt modelId="{6E6875F0-DF98-4897-B515-07A22FE0D123}">
      <dgm:prSet custT="1"/>
      <dgm:spPr/>
      <dgm:t>
        <a:bodyPr/>
        <a:lstStyle/>
        <a:p>
          <a:pPr rtl="0"/>
          <a:r>
            <a:rPr lang="ru-RU" sz="2400" b="1" dirty="0" smtClean="0"/>
            <a:t>ул. Копылова, д. 63 - ремонт крыши, фасада, балконов, ТЕП </a:t>
          </a:r>
          <a:br>
            <a:rPr lang="ru-RU" sz="2400" b="1" dirty="0" smtClean="0"/>
          </a:br>
          <a:r>
            <a:rPr lang="ru-RU" sz="2400" b="1" dirty="0" smtClean="0"/>
            <a:t>на сумму 8 654 руб.</a:t>
          </a:r>
          <a:endParaRPr lang="ru-RU" sz="2400" b="1" dirty="0"/>
        </a:p>
      </dgm:t>
    </dgm:pt>
    <dgm:pt modelId="{5FE2E9C2-179D-4A77-82A4-0F15BD78C939}" type="parTrans" cxnId="{7E1C407D-1C98-49B3-92C3-EF46331150D4}">
      <dgm:prSet/>
      <dgm:spPr/>
      <dgm:t>
        <a:bodyPr/>
        <a:lstStyle/>
        <a:p>
          <a:endParaRPr lang="ru-RU" b="1"/>
        </a:p>
      </dgm:t>
    </dgm:pt>
    <dgm:pt modelId="{272E0553-19F9-4170-82C4-81FAB05C2D79}" type="sibTrans" cxnId="{7E1C407D-1C98-49B3-92C3-EF46331150D4}">
      <dgm:prSet/>
      <dgm:spPr/>
      <dgm:t>
        <a:bodyPr/>
        <a:lstStyle/>
        <a:p>
          <a:endParaRPr lang="ru-RU" b="1"/>
        </a:p>
      </dgm:t>
    </dgm:pt>
    <dgm:pt modelId="{390F1151-697F-4359-9DD5-CB578EE983B6}">
      <dgm:prSet custT="1"/>
      <dgm:spPr/>
      <dgm:t>
        <a:bodyPr/>
        <a:lstStyle/>
        <a:p>
          <a:pPr rtl="0"/>
          <a:r>
            <a:rPr lang="ru-RU" sz="2400" b="1" dirty="0" smtClean="0"/>
            <a:t>Всего 10 192 693,47 руб.</a:t>
          </a:r>
          <a:endParaRPr lang="ru-RU" sz="2400" b="1" dirty="0"/>
        </a:p>
      </dgm:t>
    </dgm:pt>
    <dgm:pt modelId="{430F5014-ABE5-4C8F-9E78-340D54550122}" type="parTrans" cxnId="{68892E6B-E214-4BAE-A7CE-BBEFE9A135EB}">
      <dgm:prSet/>
      <dgm:spPr/>
      <dgm:t>
        <a:bodyPr/>
        <a:lstStyle/>
        <a:p>
          <a:endParaRPr lang="ru-RU"/>
        </a:p>
      </dgm:t>
    </dgm:pt>
    <dgm:pt modelId="{F3245951-68DC-492F-B158-375E0E76F38E}" type="sibTrans" cxnId="{68892E6B-E214-4BAE-A7CE-BBEFE9A135EB}">
      <dgm:prSet/>
      <dgm:spPr/>
      <dgm:t>
        <a:bodyPr/>
        <a:lstStyle/>
        <a:p>
          <a:endParaRPr lang="ru-RU"/>
        </a:p>
      </dgm:t>
    </dgm:pt>
    <dgm:pt modelId="{29B28AD7-4D07-4D59-8C79-02511AA75A25}" type="pres">
      <dgm:prSet presAssocID="{9083863D-2CDC-4303-A074-0C4777B2C92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854015D9-6468-4BCE-95CE-193C83D62F8D}" type="pres">
      <dgm:prSet presAssocID="{9083863D-2CDC-4303-A074-0C4777B2C928}" presName="pyramid" presStyleLbl="node1" presStyleIdx="0" presStyleCnt="1"/>
      <dgm:spPr/>
    </dgm:pt>
    <dgm:pt modelId="{476C1DE2-FCF6-4D4E-BB3E-916F176D1F9F}" type="pres">
      <dgm:prSet presAssocID="{9083863D-2CDC-4303-A074-0C4777B2C928}" presName="theList" presStyleCnt="0"/>
      <dgm:spPr/>
    </dgm:pt>
    <dgm:pt modelId="{2BF79CA9-3B83-49E1-950D-208DD99A8461}" type="pres">
      <dgm:prSet presAssocID="{C2ED90D4-33BD-44CD-BE6B-5FD6FC79EC96}" presName="aNode" presStyleLbl="fgAcc1" presStyleIdx="0" presStyleCnt="5" custScaleX="341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955C1-2911-4CF0-97B7-36BC1C61AD9C}" type="pres">
      <dgm:prSet presAssocID="{C2ED90D4-33BD-44CD-BE6B-5FD6FC79EC96}" presName="aSpace" presStyleCnt="0"/>
      <dgm:spPr/>
    </dgm:pt>
    <dgm:pt modelId="{03F0DBE3-6607-4D53-A1AA-F2D829EE2850}" type="pres">
      <dgm:prSet presAssocID="{FAC302CC-D0F5-450E-89C2-401A2381E23A}" presName="aNode" presStyleLbl="fgAcc1" presStyleIdx="1" presStyleCnt="5" custScaleX="341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6D19F6-0D1A-4908-92B3-A48200F723B2}" type="pres">
      <dgm:prSet presAssocID="{FAC302CC-D0F5-450E-89C2-401A2381E23A}" presName="aSpace" presStyleCnt="0"/>
      <dgm:spPr/>
    </dgm:pt>
    <dgm:pt modelId="{8CB657FC-D868-49E6-A20E-751FEB4A36EE}" type="pres">
      <dgm:prSet presAssocID="{B6682407-982C-4B2A-A5E3-3D3630B712E8}" presName="aNode" presStyleLbl="fgAcc1" presStyleIdx="2" presStyleCnt="5" custScaleX="341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F63AE-D6C8-4325-B52D-C2521C09D687}" type="pres">
      <dgm:prSet presAssocID="{B6682407-982C-4B2A-A5E3-3D3630B712E8}" presName="aSpace" presStyleCnt="0"/>
      <dgm:spPr/>
    </dgm:pt>
    <dgm:pt modelId="{2A900E96-FB20-4ED2-91DD-F22174D002A2}" type="pres">
      <dgm:prSet presAssocID="{6E6875F0-DF98-4897-B515-07A22FE0D123}" presName="aNode" presStyleLbl="fgAcc1" presStyleIdx="3" presStyleCnt="5" custScaleX="341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7BEAE-7039-473C-81F8-826EB7CB767F}" type="pres">
      <dgm:prSet presAssocID="{6E6875F0-DF98-4897-B515-07A22FE0D123}" presName="aSpace" presStyleCnt="0"/>
      <dgm:spPr/>
    </dgm:pt>
    <dgm:pt modelId="{73ACFA6E-EED3-4E91-A395-D2B6CF44A042}" type="pres">
      <dgm:prSet presAssocID="{390F1151-697F-4359-9DD5-CB578EE983B6}" presName="aNode" presStyleLbl="fgAcc1" presStyleIdx="4" presStyleCnt="5" custScaleX="127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F968C0-2C72-46D8-AA64-AD67AF951904}" type="pres">
      <dgm:prSet presAssocID="{390F1151-697F-4359-9DD5-CB578EE983B6}" presName="aSpace" presStyleCnt="0"/>
      <dgm:spPr/>
    </dgm:pt>
  </dgm:ptLst>
  <dgm:cxnLst>
    <dgm:cxn modelId="{D390C9E3-47C6-42E1-BDD2-37F9D3E5FD0F}" type="presOf" srcId="{FAC302CC-D0F5-450E-89C2-401A2381E23A}" destId="{03F0DBE3-6607-4D53-A1AA-F2D829EE2850}" srcOrd="0" destOrd="0" presId="urn:microsoft.com/office/officeart/2005/8/layout/pyramid2"/>
    <dgm:cxn modelId="{51804A64-B22A-4CA9-8489-08A2BF7D78F3}" type="presOf" srcId="{390F1151-697F-4359-9DD5-CB578EE983B6}" destId="{73ACFA6E-EED3-4E91-A395-D2B6CF44A042}" srcOrd="0" destOrd="0" presId="urn:microsoft.com/office/officeart/2005/8/layout/pyramid2"/>
    <dgm:cxn modelId="{89CF09ED-8743-4D86-862E-8EE75612A96E}" type="presOf" srcId="{9083863D-2CDC-4303-A074-0C4777B2C928}" destId="{29B28AD7-4D07-4D59-8C79-02511AA75A25}" srcOrd="0" destOrd="0" presId="urn:microsoft.com/office/officeart/2005/8/layout/pyramid2"/>
    <dgm:cxn modelId="{1A19FA66-1A36-4682-9374-465448C47A7F}" srcId="{9083863D-2CDC-4303-A074-0C4777B2C928}" destId="{FAC302CC-D0F5-450E-89C2-401A2381E23A}" srcOrd="1" destOrd="0" parTransId="{3553EB25-266E-4C6E-BE06-967F48D190F2}" sibTransId="{96256EB9-A9CA-474A-9164-39873BF5ABDA}"/>
    <dgm:cxn modelId="{68892E6B-E214-4BAE-A7CE-BBEFE9A135EB}" srcId="{9083863D-2CDC-4303-A074-0C4777B2C928}" destId="{390F1151-697F-4359-9DD5-CB578EE983B6}" srcOrd="4" destOrd="0" parTransId="{430F5014-ABE5-4C8F-9E78-340D54550122}" sibTransId="{F3245951-68DC-492F-B158-375E0E76F38E}"/>
    <dgm:cxn modelId="{E7A5DEE1-1474-4F91-B941-7A659FF4ED75}" srcId="{9083863D-2CDC-4303-A074-0C4777B2C928}" destId="{B6682407-982C-4B2A-A5E3-3D3630B712E8}" srcOrd="2" destOrd="0" parTransId="{E75ABE4D-2DB0-41FB-911B-62C0C34C1C23}" sibTransId="{1BFD2EDC-6AF4-4797-908D-EB97C968BC80}"/>
    <dgm:cxn modelId="{7E1C407D-1C98-49B3-92C3-EF46331150D4}" srcId="{9083863D-2CDC-4303-A074-0C4777B2C928}" destId="{6E6875F0-DF98-4897-B515-07A22FE0D123}" srcOrd="3" destOrd="0" parTransId="{5FE2E9C2-179D-4A77-82A4-0F15BD78C939}" sibTransId="{272E0553-19F9-4170-82C4-81FAB05C2D79}"/>
    <dgm:cxn modelId="{0CB5D76C-6ECC-4E88-9151-3271F07CA0ED}" type="presOf" srcId="{6E6875F0-DF98-4897-B515-07A22FE0D123}" destId="{2A900E96-FB20-4ED2-91DD-F22174D002A2}" srcOrd="0" destOrd="0" presId="urn:microsoft.com/office/officeart/2005/8/layout/pyramid2"/>
    <dgm:cxn modelId="{D2C3F9D9-3D73-4AAC-BEAC-1AAD30905868}" type="presOf" srcId="{B6682407-982C-4B2A-A5E3-3D3630B712E8}" destId="{8CB657FC-D868-49E6-A20E-751FEB4A36EE}" srcOrd="0" destOrd="0" presId="urn:microsoft.com/office/officeart/2005/8/layout/pyramid2"/>
    <dgm:cxn modelId="{0A49183A-8AE1-48E4-A4CB-CF4E917D1155}" srcId="{9083863D-2CDC-4303-A074-0C4777B2C928}" destId="{C2ED90D4-33BD-44CD-BE6B-5FD6FC79EC96}" srcOrd="0" destOrd="0" parTransId="{EC8F995E-C38E-45D5-81E9-D93C05F754CF}" sibTransId="{E6573072-0EB9-4FDF-B080-4B818D62EC8C}"/>
    <dgm:cxn modelId="{DDF58DEC-8D01-45BB-9341-F39B9E254D98}" type="presOf" srcId="{C2ED90D4-33BD-44CD-BE6B-5FD6FC79EC96}" destId="{2BF79CA9-3B83-49E1-950D-208DD99A8461}" srcOrd="0" destOrd="0" presId="urn:microsoft.com/office/officeart/2005/8/layout/pyramid2"/>
    <dgm:cxn modelId="{0F52526D-8C7B-43B2-B426-4B1C348FE3BF}" type="presParOf" srcId="{29B28AD7-4D07-4D59-8C79-02511AA75A25}" destId="{854015D9-6468-4BCE-95CE-193C83D62F8D}" srcOrd="0" destOrd="0" presId="urn:microsoft.com/office/officeart/2005/8/layout/pyramid2"/>
    <dgm:cxn modelId="{D94198AD-BE96-4D92-BC91-35CAC9335B5F}" type="presParOf" srcId="{29B28AD7-4D07-4D59-8C79-02511AA75A25}" destId="{476C1DE2-FCF6-4D4E-BB3E-916F176D1F9F}" srcOrd="1" destOrd="0" presId="urn:microsoft.com/office/officeart/2005/8/layout/pyramid2"/>
    <dgm:cxn modelId="{5D494BE0-239C-408B-8192-1360D39AB9ED}" type="presParOf" srcId="{476C1DE2-FCF6-4D4E-BB3E-916F176D1F9F}" destId="{2BF79CA9-3B83-49E1-950D-208DD99A8461}" srcOrd="0" destOrd="0" presId="urn:microsoft.com/office/officeart/2005/8/layout/pyramid2"/>
    <dgm:cxn modelId="{838FA3A5-5AE1-48A0-BD27-363B28646E76}" type="presParOf" srcId="{476C1DE2-FCF6-4D4E-BB3E-916F176D1F9F}" destId="{D1D955C1-2911-4CF0-97B7-36BC1C61AD9C}" srcOrd="1" destOrd="0" presId="urn:microsoft.com/office/officeart/2005/8/layout/pyramid2"/>
    <dgm:cxn modelId="{CE299406-04FB-445C-9D0E-9B7572CE0FB5}" type="presParOf" srcId="{476C1DE2-FCF6-4D4E-BB3E-916F176D1F9F}" destId="{03F0DBE3-6607-4D53-A1AA-F2D829EE2850}" srcOrd="2" destOrd="0" presId="urn:microsoft.com/office/officeart/2005/8/layout/pyramid2"/>
    <dgm:cxn modelId="{42E49976-B1C1-4858-83CE-F4841ABCF3E0}" type="presParOf" srcId="{476C1DE2-FCF6-4D4E-BB3E-916F176D1F9F}" destId="{296D19F6-0D1A-4908-92B3-A48200F723B2}" srcOrd="3" destOrd="0" presId="urn:microsoft.com/office/officeart/2005/8/layout/pyramid2"/>
    <dgm:cxn modelId="{874C8A6B-2B0B-4658-8CFB-87D82CDAB7A9}" type="presParOf" srcId="{476C1DE2-FCF6-4D4E-BB3E-916F176D1F9F}" destId="{8CB657FC-D868-49E6-A20E-751FEB4A36EE}" srcOrd="4" destOrd="0" presId="urn:microsoft.com/office/officeart/2005/8/layout/pyramid2"/>
    <dgm:cxn modelId="{8DC8E0A8-EB63-4A65-933F-89E83626A079}" type="presParOf" srcId="{476C1DE2-FCF6-4D4E-BB3E-916F176D1F9F}" destId="{8EFF63AE-D6C8-4325-B52D-C2521C09D687}" srcOrd="5" destOrd="0" presId="urn:microsoft.com/office/officeart/2005/8/layout/pyramid2"/>
    <dgm:cxn modelId="{B261443B-92C6-4CCB-801A-C33509B9D890}" type="presParOf" srcId="{476C1DE2-FCF6-4D4E-BB3E-916F176D1F9F}" destId="{2A900E96-FB20-4ED2-91DD-F22174D002A2}" srcOrd="6" destOrd="0" presId="urn:microsoft.com/office/officeart/2005/8/layout/pyramid2"/>
    <dgm:cxn modelId="{D81B6A74-9FD2-4C0F-BE73-85E5DF5BCB02}" type="presParOf" srcId="{476C1DE2-FCF6-4D4E-BB3E-916F176D1F9F}" destId="{FB57BEAE-7039-473C-81F8-826EB7CB767F}" srcOrd="7" destOrd="0" presId="urn:microsoft.com/office/officeart/2005/8/layout/pyramid2"/>
    <dgm:cxn modelId="{CA4F69CE-C25F-4321-AE31-1BE98787FFC5}" type="presParOf" srcId="{476C1DE2-FCF6-4D4E-BB3E-916F176D1F9F}" destId="{73ACFA6E-EED3-4E91-A395-D2B6CF44A042}" srcOrd="8" destOrd="0" presId="urn:microsoft.com/office/officeart/2005/8/layout/pyramid2"/>
    <dgm:cxn modelId="{3958481D-4F22-4FE4-A736-9C7BCFD46E79}" type="presParOf" srcId="{476C1DE2-FCF6-4D4E-BB3E-916F176D1F9F}" destId="{91F968C0-2C72-46D8-AA64-AD67AF951904}" srcOrd="9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D484C-F14D-4BBE-9582-2A376A03A36C}">
      <dsp:nvSpPr>
        <dsp:cNvPr id="0" name=""/>
        <dsp:cNvSpPr/>
      </dsp:nvSpPr>
      <dsp:spPr>
        <a:xfrm rot="10800000">
          <a:off x="120834" y="1948"/>
          <a:ext cx="10273930" cy="4644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79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«Система муниципального управления» на 2015-2017 г.</a:t>
          </a:r>
          <a:endParaRPr lang="ru-RU" sz="1800" b="1" kern="1200" dirty="0"/>
        </a:p>
      </dsp:txBody>
      <dsp:txXfrm rot="10800000">
        <a:off x="236939" y="1948"/>
        <a:ext cx="10157825" cy="464421"/>
      </dsp:txXfrm>
    </dsp:sp>
    <dsp:sp modelId="{F9323C2E-48A9-4236-A473-49C368165C84}">
      <dsp:nvSpPr>
        <dsp:cNvPr id="0" name=""/>
        <dsp:cNvSpPr/>
      </dsp:nvSpPr>
      <dsp:spPr>
        <a:xfrm>
          <a:off x="0" y="1948"/>
          <a:ext cx="464421" cy="46442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4D67698-E5C4-43F1-A82C-3E5DE658CA2E}">
      <dsp:nvSpPr>
        <dsp:cNvPr id="0" name=""/>
        <dsp:cNvSpPr/>
      </dsp:nvSpPr>
      <dsp:spPr>
        <a:xfrm rot="10800000">
          <a:off x="120834" y="605004"/>
          <a:ext cx="10273930" cy="4644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79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«Управление жизнеобеспечения Добрянского городского поселения» на 2015-2017 г.</a:t>
          </a:r>
          <a:endParaRPr lang="ru-RU" sz="1800" b="1" kern="1200" dirty="0"/>
        </a:p>
      </dsp:txBody>
      <dsp:txXfrm rot="10800000">
        <a:off x="236939" y="605004"/>
        <a:ext cx="10157825" cy="464421"/>
      </dsp:txXfrm>
    </dsp:sp>
    <dsp:sp modelId="{E02C2278-C03E-485E-BAA7-598C7599E4D8}">
      <dsp:nvSpPr>
        <dsp:cNvPr id="0" name=""/>
        <dsp:cNvSpPr/>
      </dsp:nvSpPr>
      <dsp:spPr>
        <a:xfrm>
          <a:off x="0" y="605004"/>
          <a:ext cx="464421" cy="46442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9A648B-71FD-46D7-B1AD-CFDD26FC90CB}">
      <dsp:nvSpPr>
        <dsp:cNvPr id="0" name=""/>
        <dsp:cNvSpPr/>
      </dsp:nvSpPr>
      <dsp:spPr>
        <a:xfrm rot="10800000">
          <a:off x="120834" y="1208059"/>
          <a:ext cx="10273930" cy="4644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79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«Развитие культуры в </a:t>
          </a:r>
          <a:r>
            <a:rPr lang="ru-RU" sz="1800" b="1" kern="1200" dirty="0" err="1" smtClean="0"/>
            <a:t>Добрянском</a:t>
          </a:r>
          <a:r>
            <a:rPr lang="ru-RU" sz="1800" b="1" kern="1200" dirty="0" smtClean="0"/>
            <a:t> городском поселении» на 2015-2017 годы</a:t>
          </a:r>
          <a:endParaRPr lang="ru-RU" sz="1800" b="1" kern="1200" dirty="0"/>
        </a:p>
      </dsp:txBody>
      <dsp:txXfrm rot="10800000">
        <a:off x="236939" y="1208059"/>
        <a:ext cx="10157825" cy="464421"/>
      </dsp:txXfrm>
    </dsp:sp>
    <dsp:sp modelId="{C35C3BE6-188A-4B1D-A717-6C5550ED8CB6}">
      <dsp:nvSpPr>
        <dsp:cNvPr id="0" name=""/>
        <dsp:cNvSpPr/>
      </dsp:nvSpPr>
      <dsp:spPr>
        <a:xfrm>
          <a:off x="0" y="1208059"/>
          <a:ext cx="464421" cy="46442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DF2CCF-7E45-415D-92F8-2874C68808FB}">
      <dsp:nvSpPr>
        <dsp:cNvPr id="0" name=""/>
        <dsp:cNvSpPr/>
      </dsp:nvSpPr>
      <dsp:spPr>
        <a:xfrm rot="10800000">
          <a:off x="120834" y="1811114"/>
          <a:ext cx="10273930" cy="4644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79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«Общественное участие в развитии Добрянского городского поселения» на 2015-2020 годы</a:t>
          </a:r>
          <a:endParaRPr lang="ru-RU" sz="1800" b="1" kern="1200" dirty="0"/>
        </a:p>
      </dsp:txBody>
      <dsp:txXfrm rot="10800000">
        <a:off x="236939" y="1811114"/>
        <a:ext cx="10157825" cy="464421"/>
      </dsp:txXfrm>
    </dsp:sp>
    <dsp:sp modelId="{FBC7378D-2BA3-4998-A4E9-03A8517658C7}">
      <dsp:nvSpPr>
        <dsp:cNvPr id="0" name=""/>
        <dsp:cNvSpPr/>
      </dsp:nvSpPr>
      <dsp:spPr>
        <a:xfrm>
          <a:off x="0" y="1811114"/>
          <a:ext cx="464421" cy="46442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0EF88D-903B-4A11-8768-973183F0AB93}">
      <dsp:nvSpPr>
        <dsp:cNvPr id="0" name=""/>
        <dsp:cNvSpPr/>
      </dsp:nvSpPr>
      <dsp:spPr>
        <a:xfrm rot="10800000">
          <a:off x="120834" y="2414170"/>
          <a:ext cx="10273930" cy="4644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79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«Развитие физической культуры, массового спорта и молодежной политики в </a:t>
          </a:r>
          <a:r>
            <a:rPr lang="ru-RU" sz="1800" b="1" kern="1200" dirty="0" err="1" smtClean="0"/>
            <a:t>Добрянском</a:t>
          </a:r>
          <a:r>
            <a:rPr lang="ru-RU" sz="1800" b="1" kern="1200" dirty="0" smtClean="0"/>
            <a:t> городском поселении» на 2015-2017 г.</a:t>
          </a:r>
          <a:endParaRPr lang="ru-RU" sz="1800" b="1" kern="1200" dirty="0"/>
        </a:p>
      </dsp:txBody>
      <dsp:txXfrm rot="10800000">
        <a:off x="236939" y="2414170"/>
        <a:ext cx="10157825" cy="464421"/>
      </dsp:txXfrm>
    </dsp:sp>
    <dsp:sp modelId="{5BB422F4-B87F-45F7-AF55-C34F12EFD3D4}">
      <dsp:nvSpPr>
        <dsp:cNvPr id="0" name=""/>
        <dsp:cNvSpPr/>
      </dsp:nvSpPr>
      <dsp:spPr>
        <a:xfrm>
          <a:off x="0" y="2414170"/>
          <a:ext cx="464421" cy="46442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11E79B-4659-457B-BFDE-211D142AF19C}">
      <dsp:nvSpPr>
        <dsp:cNvPr id="0" name=""/>
        <dsp:cNvSpPr/>
      </dsp:nvSpPr>
      <dsp:spPr>
        <a:xfrm rot="10800000">
          <a:off x="120834" y="3017225"/>
          <a:ext cx="10273930" cy="4644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79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uFillTx/>
            </a:rPr>
            <a:t>«Управление инфраструктуры Добрянского городского поселения» на 2015-2021 г.</a:t>
          </a:r>
          <a:endParaRPr lang="ru-RU" sz="1800" b="1" kern="1200" dirty="0"/>
        </a:p>
      </dsp:txBody>
      <dsp:txXfrm rot="10800000">
        <a:off x="236939" y="3017225"/>
        <a:ext cx="10157825" cy="464421"/>
      </dsp:txXfrm>
    </dsp:sp>
    <dsp:sp modelId="{05415D94-3C55-4F00-8B7D-D3D71F2492C3}">
      <dsp:nvSpPr>
        <dsp:cNvPr id="0" name=""/>
        <dsp:cNvSpPr/>
      </dsp:nvSpPr>
      <dsp:spPr>
        <a:xfrm>
          <a:off x="0" y="3017225"/>
          <a:ext cx="464421" cy="46442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5D473C-F24C-4512-91AD-47123976CEC2}">
      <dsp:nvSpPr>
        <dsp:cNvPr id="0" name=""/>
        <dsp:cNvSpPr/>
      </dsp:nvSpPr>
      <dsp:spPr>
        <a:xfrm rot="10800000">
          <a:off x="120834" y="3620280"/>
          <a:ext cx="10273930" cy="4644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79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«Обеспечение территории Добрянского городского поселения градостроительной документацией» на 2015-2017 г.</a:t>
          </a:r>
          <a:endParaRPr lang="ru-RU" sz="1800" b="1" kern="1200" dirty="0"/>
        </a:p>
      </dsp:txBody>
      <dsp:txXfrm rot="10800000">
        <a:off x="236939" y="3620280"/>
        <a:ext cx="10157825" cy="464421"/>
      </dsp:txXfrm>
    </dsp:sp>
    <dsp:sp modelId="{B7EFDAB9-3043-4CC2-B425-8E87AF548528}">
      <dsp:nvSpPr>
        <dsp:cNvPr id="0" name=""/>
        <dsp:cNvSpPr/>
      </dsp:nvSpPr>
      <dsp:spPr>
        <a:xfrm>
          <a:off x="0" y="3620280"/>
          <a:ext cx="464421" cy="46442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4E0099-3B00-483E-81B8-1DB19C2D6596}">
      <dsp:nvSpPr>
        <dsp:cNvPr id="0" name=""/>
        <dsp:cNvSpPr/>
      </dsp:nvSpPr>
      <dsp:spPr>
        <a:xfrm rot="10800000">
          <a:off x="120834" y="4223335"/>
          <a:ext cx="10273930" cy="4644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79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«Управление земельными ресурсами и имуществом Добрянского городского поселения» на 2015-2017 годы</a:t>
          </a:r>
          <a:endParaRPr lang="ru-RU" sz="1800" b="1" kern="1200" dirty="0"/>
        </a:p>
      </dsp:txBody>
      <dsp:txXfrm rot="10800000">
        <a:off x="236939" y="4223335"/>
        <a:ext cx="10157825" cy="464421"/>
      </dsp:txXfrm>
    </dsp:sp>
    <dsp:sp modelId="{98916D06-B41B-4017-AF91-8B0F22C80E45}">
      <dsp:nvSpPr>
        <dsp:cNvPr id="0" name=""/>
        <dsp:cNvSpPr/>
      </dsp:nvSpPr>
      <dsp:spPr>
        <a:xfrm>
          <a:off x="0" y="4223335"/>
          <a:ext cx="464421" cy="46442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9E7D57-4812-4BB3-8F96-87ADE8E6AF68}">
      <dsp:nvSpPr>
        <dsp:cNvPr id="0" name=""/>
        <dsp:cNvSpPr/>
      </dsp:nvSpPr>
      <dsp:spPr>
        <a:xfrm rot="10800000">
          <a:off x="120834" y="4826391"/>
          <a:ext cx="10273930" cy="46442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797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«Формирование комфортной городской среды» на 2017 год</a:t>
          </a:r>
          <a:endParaRPr lang="ru-RU" sz="1800" b="1" kern="1200" dirty="0"/>
        </a:p>
      </dsp:txBody>
      <dsp:txXfrm rot="10800000">
        <a:off x="236939" y="4826391"/>
        <a:ext cx="10157825" cy="464421"/>
      </dsp:txXfrm>
    </dsp:sp>
    <dsp:sp modelId="{178CD15D-78F2-4144-891B-FC34B8759835}">
      <dsp:nvSpPr>
        <dsp:cNvPr id="0" name=""/>
        <dsp:cNvSpPr/>
      </dsp:nvSpPr>
      <dsp:spPr>
        <a:xfrm>
          <a:off x="0" y="4826391"/>
          <a:ext cx="464421" cy="464421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4015D9-6468-4BCE-95CE-193C83D62F8D}">
      <dsp:nvSpPr>
        <dsp:cNvPr id="0" name=""/>
        <dsp:cNvSpPr/>
      </dsp:nvSpPr>
      <dsp:spPr>
        <a:xfrm>
          <a:off x="1283558" y="0"/>
          <a:ext cx="5251621" cy="5251621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79CA9-3B83-49E1-950D-208DD99A8461}">
      <dsp:nvSpPr>
        <dsp:cNvPr id="0" name=""/>
        <dsp:cNvSpPr/>
      </dsp:nvSpPr>
      <dsp:spPr>
        <a:xfrm>
          <a:off x="-218351" y="527725"/>
          <a:ext cx="11668994" cy="53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ул. Копылова, д. 61 – ремонт кровли на сумму 3 275 000,00 руб.</a:t>
          </a:r>
          <a:endParaRPr lang="ru-RU" sz="2000" b="1" kern="1200"/>
        </a:p>
      </dsp:txBody>
      <dsp:txXfrm>
        <a:off x="-192340" y="553736"/>
        <a:ext cx="11616972" cy="480824"/>
      </dsp:txXfrm>
    </dsp:sp>
    <dsp:sp modelId="{03F0DBE3-6607-4D53-A1AA-F2D829EE2850}">
      <dsp:nvSpPr>
        <dsp:cNvPr id="0" name=""/>
        <dsp:cNvSpPr/>
      </dsp:nvSpPr>
      <dsp:spPr>
        <a:xfrm>
          <a:off x="-218351" y="1127178"/>
          <a:ext cx="11668994" cy="53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ул. Орлова, д. 46 – ремонт ХВС, ГВС, ТЕП на сумму 3 132 865,84 руб. </a:t>
          </a:r>
          <a:endParaRPr lang="ru-RU" sz="2000" b="1" kern="1200"/>
        </a:p>
      </dsp:txBody>
      <dsp:txXfrm>
        <a:off x="-192340" y="1153189"/>
        <a:ext cx="11616972" cy="480824"/>
      </dsp:txXfrm>
    </dsp:sp>
    <dsp:sp modelId="{8CB657FC-D868-49E6-A20E-751FEB4A36EE}">
      <dsp:nvSpPr>
        <dsp:cNvPr id="0" name=""/>
        <dsp:cNvSpPr/>
      </dsp:nvSpPr>
      <dsp:spPr>
        <a:xfrm>
          <a:off x="-218351" y="1726631"/>
          <a:ext cx="11668994" cy="53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ул. Копылова, д. 108 - ремонт ГВС на сумму 72 746,00 руб.</a:t>
          </a:r>
          <a:endParaRPr lang="ru-RU" sz="2000" b="1" kern="1200"/>
        </a:p>
      </dsp:txBody>
      <dsp:txXfrm>
        <a:off x="-192340" y="1752642"/>
        <a:ext cx="11616972" cy="480824"/>
      </dsp:txXfrm>
    </dsp:sp>
    <dsp:sp modelId="{2A900E96-FB20-4ED2-91DD-F22174D002A2}">
      <dsp:nvSpPr>
        <dsp:cNvPr id="0" name=""/>
        <dsp:cNvSpPr/>
      </dsp:nvSpPr>
      <dsp:spPr>
        <a:xfrm>
          <a:off x="-218351" y="2326084"/>
          <a:ext cx="11668994" cy="53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ул. Копылова, д. 112 - ремонт крыши, фасада, фундамента, подвала на сумму 1 536 507,00 руб.;</a:t>
          </a:r>
          <a:endParaRPr lang="ru-RU" sz="2000" b="1" kern="1200" dirty="0"/>
        </a:p>
      </dsp:txBody>
      <dsp:txXfrm>
        <a:off x="-192340" y="2352095"/>
        <a:ext cx="11616972" cy="480824"/>
      </dsp:txXfrm>
    </dsp:sp>
    <dsp:sp modelId="{2E54C080-6914-480C-873F-0A5D027E87BF}">
      <dsp:nvSpPr>
        <dsp:cNvPr id="0" name=""/>
        <dsp:cNvSpPr/>
      </dsp:nvSpPr>
      <dsp:spPr>
        <a:xfrm>
          <a:off x="-218351" y="2925536"/>
          <a:ext cx="11668994" cy="53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ул. Герцена, д. 43 - ремонт ГВС на сумму 128 000,00 руб.;</a:t>
          </a:r>
          <a:endParaRPr lang="ru-RU" sz="2000" b="1" kern="1200"/>
        </a:p>
      </dsp:txBody>
      <dsp:txXfrm>
        <a:off x="-192340" y="2951547"/>
        <a:ext cx="11616972" cy="480824"/>
      </dsp:txXfrm>
    </dsp:sp>
    <dsp:sp modelId="{503E1145-583C-415D-9BA9-116505305733}">
      <dsp:nvSpPr>
        <dsp:cNvPr id="0" name=""/>
        <dsp:cNvSpPr/>
      </dsp:nvSpPr>
      <dsp:spPr>
        <a:xfrm>
          <a:off x="-218351" y="3524989"/>
          <a:ext cx="11668994" cy="53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ул. Копылова, д. 63 – ремонт крыши, фасада, балконов, ТЕП на сумму 8 654 592,00 руб.;</a:t>
          </a:r>
          <a:endParaRPr lang="ru-RU" sz="2000" b="1" kern="1200" dirty="0"/>
        </a:p>
      </dsp:txBody>
      <dsp:txXfrm>
        <a:off x="-192340" y="3551000"/>
        <a:ext cx="11616972" cy="480824"/>
      </dsp:txXfrm>
    </dsp:sp>
    <dsp:sp modelId="{6A8D4943-E0F6-44E6-980E-9948ED335E0B}">
      <dsp:nvSpPr>
        <dsp:cNvPr id="0" name=""/>
        <dsp:cNvSpPr/>
      </dsp:nvSpPr>
      <dsp:spPr>
        <a:xfrm>
          <a:off x="-218351" y="4124442"/>
          <a:ext cx="11668994" cy="5328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ул. Герцена, д. 49 – ремонт крыши, ХВС на сумму 1 337 355,47 руб. </a:t>
          </a:r>
          <a:endParaRPr lang="ru-RU" sz="2000" b="1" kern="1200"/>
        </a:p>
      </dsp:txBody>
      <dsp:txXfrm>
        <a:off x="-192340" y="4150453"/>
        <a:ext cx="11616972" cy="480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A36C7-2887-4C50-A37F-CDF45D365CEE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30F56A-8C69-4FBC-8C0C-06639B5C1BD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844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418824" y="4750815"/>
            <a:ext cx="5904466" cy="388717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Затем вновь избранные депутаты объявляют конкурс по выборам главы городского округа. </a:t>
            </a:r>
          </a:p>
          <a:p>
            <a:pPr eaLnBrk="1" hangingPunct="1"/>
            <a:r>
              <a:rPr lang="ru-RU" alt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Глава – формирует структуру новой администрации и набирает специалистов.</a:t>
            </a:r>
          </a:p>
          <a:p>
            <a:pPr eaLnBrk="1" hangingPunct="1"/>
            <a:r>
              <a:rPr lang="ru-RU" altLang="ru-RU" sz="1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центрах сегодняшних поселений будут созданы территориальные управления или отделы, где специалисты администрации городского округа будут вести на местах работу с жителями.</a:t>
            </a:r>
          </a:p>
          <a:p>
            <a:pPr eaLnBrk="1" hangingPunct="1"/>
            <a:endParaRPr lang="ru-RU" altLang="ru-RU" sz="14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A97CE9-9E84-4B85-B1FB-604D2A58E722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4C70A-4B8B-43B6-8A91-38C7232EB415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2261239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BB7F-5A9A-43DC-88B9-8C51EDCF222E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6869328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29D67-AAE2-4AA9-8EE5-F63036C386A4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609276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85E4-B601-408A-95A6-EF411F51BBB9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201994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EB81-85B1-4FF6-BDA1-ED077EF549C9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90437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A9555-71A4-4641-9986-75C9AB6EF121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7247275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DACE-8D17-443C-B87F-C35451FDC2DE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218770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3BFEE-C325-4638-8D69-816BFAB5F291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737081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A84D0-2FEB-433F-875E-E7105565EE1C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313757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6111A-1B99-4075-9802-4B70B3FDE296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671222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A62-0DF7-4200-A97F-086D9EE33556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1554004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901E1-DA60-4B5A-86DB-405DE2D1E8FD}" type="datetime1">
              <a:rPr lang="ru-RU" smtClean="0"/>
              <a:pPr/>
              <a:t>24.04.2019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F2C29-06C4-49B2-8136-D47B51A1A0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620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75642" y="1543720"/>
            <a:ext cx="5731219" cy="3410176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Отчёт</a:t>
            </a:r>
            <a:b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 результатах деятельности главы</a:t>
            </a:r>
            <a:b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и деятельности администрации</a:t>
            </a:r>
            <a:b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Добрянского городского поселения</a:t>
            </a:r>
            <a:b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2018 </a:t>
            </a: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году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315" y="5238974"/>
            <a:ext cx="10036884" cy="1333948"/>
          </a:xfrm>
        </p:spPr>
        <p:txBody>
          <a:bodyPr>
            <a:normAutofit/>
          </a:bodyPr>
          <a:lstStyle/>
          <a:p>
            <a:pPr algn="r">
              <a:lnSpc>
                <a:spcPct val="80000"/>
              </a:lnSpc>
            </a:pPr>
            <a:r>
              <a:rPr lang="ru-RU" altLang="ru-RU" b="1" dirty="0">
                <a:solidFill>
                  <a:schemeClr val="accent1"/>
                </a:solidFill>
              </a:rPr>
              <a:t>Заседание Думы </a:t>
            </a:r>
          </a:p>
          <a:p>
            <a:pPr algn="r">
              <a:lnSpc>
                <a:spcPct val="80000"/>
              </a:lnSpc>
            </a:pPr>
            <a:r>
              <a:rPr lang="ru-RU" altLang="ru-RU" b="1" dirty="0">
                <a:solidFill>
                  <a:schemeClr val="accent1"/>
                </a:solidFill>
              </a:rPr>
              <a:t>Добрянского городского поселения</a:t>
            </a:r>
          </a:p>
          <a:p>
            <a:pPr algn="r">
              <a:lnSpc>
                <a:spcPct val="80000"/>
              </a:lnSpc>
            </a:pPr>
            <a:r>
              <a:rPr lang="ru-RU" altLang="ru-RU" b="1" dirty="0" smtClean="0">
                <a:solidFill>
                  <a:schemeClr val="accent1"/>
                </a:solidFill>
              </a:rPr>
              <a:t>24  </a:t>
            </a:r>
            <a:r>
              <a:rPr lang="ru-RU" altLang="ru-RU" b="1" dirty="0">
                <a:solidFill>
                  <a:schemeClr val="accent1"/>
                </a:solidFill>
              </a:rPr>
              <a:t>апреля </a:t>
            </a:r>
            <a:r>
              <a:rPr lang="ru-RU" altLang="ru-RU" b="1" dirty="0" smtClean="0">
                <a:solidFill>
                  <a:schemeClr val="accent1"/>
                </a:solidFill>
              </a:rPr>
              <a:t>2019 </a:t>
            </a:r>
            <a:r>
              <a:rPr lang="ru-RU" altLang="ru-RU" b="1" dirty="0">
                <a:solidFill>
                  <a:schemeClr val="accent1"/>
                </a:solidFill>
              </a:rPr>
              <a:t>г.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Picture 4" descr="Герб_ДГП"/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612" y="86395"/>
            <a:ext cx="10001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mw2.google.com/mw-panoramio/photos/medium/748836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7373"/>
          <a:stretch/>
        </p:blipFill>
        <p:spPr bwMode="auto">
          <a:xfrm>
            <a:off x="0" y="0"/>
            <a:ext cx="460427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6822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Ремонт автомобильной дороги по ул. Камская</a:t>
            </a:r>
            <a:br>
              <a:rPr lang="ru-RU" sz="2800" b="1" dirty="0" smtClean="0"/>
            </a:br>
            <a:r>
              <a:rPr lang="ru-RU" sz="2800" b="1" dirty="0" smtClean="0"/>
              <a:t>(от ул. Ермакова до СНТ «Строитель»)</a:t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5" name="Содержимое 4" descr="ермакова до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Содержимое 5" descr="ермакова после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52886"/>
            <a:ext cx="5181600" cy="3096816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325" y="34137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Ремонт автомобильной дороги по ул. Ермакова (от ул. Трудовая до ул. Камская)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трудовая до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Содержимое 5" descr="трудовая после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52886"/>
            <a:ext cx="5181600" cy="3096816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Ул. Куйбышева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74094"/>
            <a:ext cx="51816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274094"/>
            <a:ext cx="51816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Устройство пешеходных переходов</a:t>
            </a:r>
            <a:br>
              <a:rPr lang="ru-RU" b="1" dirty="0" smtClean="0"/>
            </a:br>
            <a:r>
              <a:rPr lang="ru-RU" b="1" dirty="0" smtClean="0"/>
              <a:t>у образовательных учреждений</a:t>
            </a:r>
            <a:endParaRPr lang="ru-RU" b="1" dirty="0"/>
          </a:p>
        </p:txBody>
      </p:sp>
      <p:pic>
        <p:nvPicPr>
          <p:cNvPr id="5" name="Содержимое 4" descr="школа 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0892" y="1642557"/>
            <a:ext cx="4320001" cy="3240000"/>
          </a:xfrm>
        </p:spPr>
      </p:pic>
      <p:pic>
        <p:nvPicPr>
          <p:cNvPr id="6" name="Содержимое 5" descr="музыкал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872000" y="3618000"/>
            <a:ext cx="4320000" cy="3240000"/>
          </a:xfr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1446" y="2537345"/>
            <a:ext cx="3956937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Мост через р. </a:t>
            </a:r>
            <a:r>
              <a:rPr lang="ru-RU" b="1" dirty="0" err="1" smtClean="0"/>
              <a:t>Вож</a:t>
            </a:r>
            <a:endParaRPr lang="ru-RU" b="1" dirty="0" smtClean="0"/>
          </a:p>
        </p:txBody>
      </p:sp>
      <p:pic>
        <p:nvPicPr>
          <p:cNvPr id="8" name="Содержимое 7" descr="_DSC81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30580" y="4413014"/>
            <a:ext cx="3836704" cy="2156228"/>
          </a:xfrm>
          <a:effectLst>
            <a:innerShdw blurRad="114300">
              <a:prstClr val="black"/>
            </a:innerShdw>
          </a:effectLst>
        </p:spPr>
      </p:pic>
      <p:pic>
        <p:nvPicPr>
          <p:cNvPr id="10" name="Содержимое 9" descr="IMG_60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145378" y="3919746"/>
            <a:ext cx="3510000" cy="2340000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1" name="Рисунок 10" descr="IMG_6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797" y="3939674"/>
            <a:ext cx="3511215" cy="2340810"/>
          </a:xfrm>
          <a:prstGeom prst="rect">
            <a:avLst/>
          </a:prstGeom>
          <a:effectLst>
            <a:innerShdw blurRad="114300">
              <a:schemeClr val="tx1"/>
            </a:innerShdw>
          </a:effectLst>
        </p:spPr>
      </p:pic>
      <p:pic>
        <p:nvPicPr>
          <p:cNvPr id="12" name="Рисунок 11" descr="20180426_140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664" y="1258804"/>
            <a:ext cx="4159999" cy="2340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3" name="Рисунок 12" descr="20181001_0958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35516" y="1125704"/>
            <a:ext cx="4160001" cy="23400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4" name="Рисунок 13" descr="20181001_1009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38074" y="1856621"/>
            <a:ext cx="4160001" cy="2340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Реализация президентского приоритетного проекта «Комфортная городская среда»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109712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161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Ул. Энергетиков, д. 15А, 17А</a:t>
            </a:r>
            <a:br>
              <a:rPr lang="ru-RU" dirty="0" smtClean="0"/>
            </a:br>
            <a:r>
              <a:rPr lang="ru-RU" i="1" dirty="0" smtClean="0"/>
              <a:t> ремонт </a:t>
            </a:r>
            <a:r>
              <a:rPr lang="ru-RU" i="1" dirty="0" err="1" smtClean="0"/>
              <a:t>внутридворовых</a:t>
            </a:r>
            <a:r>
              <a:rPr lang="ru-RU" i="1" dirty="0" smtClean="0"/>
              <a:t> автомобильных дорог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7249" y="2049781"/>
            <a:ext cx="3095386" cy="412718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415196"/>
            <a:ext cx="4705597" cy="3529198"/>
          </a:xfrm>
          <a:prstGeom prst="rect">
            <a:avLst/>
          </a:prstGeom>
        </p:spPr>
      </p:pic>
      <p:sp>
        <p:nvSpPr>
          <p:cNvPr id="6" name="Текст 6"/>
          <p:cNvSpPr txBox="1">
            <a:spLocks/>
          </p:cNvSpPr>
          <p:nvPr/>
        </p:nvSpPr>
        <p:spPr>
          <a:xfrm>
            <a:off x="9357755" y="1900052"/>
            <a:ext cx="2054433" cy="41501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0" y="5593276"/>
            <a:ext cx="1900052" cy="4625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30617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Ул. Энергетиков, д. 15А, 17А</a:t>
            </a:r>
            <a:br>
              <a:rPr lang="ru-RU" dirty="0" smtClean="0"/>
            </a:br>
            <a:r>
              <a:rPr lang="ru-RU" i="1" dirty="0" smtClean="0"/>
              <a:t>ремонт тротуаров</a:t>
            </a:r>
            <a:endParaRPr lang="ru-RU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  <p:sp>
        <p:nvSpPr>
          <p:cNvPr id="7" name="Текст 6"/>
          <p:cNvSpPr txBox="1">
            <a:spLocks/>
          </p:cNvSpPr>
          <p:nvPr/>
        </p:nvSpPr>
        <p:spPr>
          <a:xfrm>
            <a:off x="9179625" y="1555668"/>
            <a:ext cx="2054433" cy="41501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914398" y="1591292"/>
            <a:ext cx="1900052" cy="4625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805512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Ул. Победы, д. 31</a:t>
            </a:r>
            <a:br>
              <a:rPr lang="ru-RU" dirty="0" smtClean="0"/>
            </a:br>
            <a:r>
              <a:rPr lang="ru-RU" i="1" dirty="0" smtClean="0"/>
              <a:t> </a:t>
            </a:r>
            <a:r>
              <a:rPr lang="ru-RU" sz="3100" i="1" dirty="0" smtClean="0"/>
              <a:t>устройство асфальтобетонных покрытий </a:t>
            </a:r>
            <a:br>
              <a:rPr lang="ru-RU" sz="3100" i="1" dirty="0" smtClean="0"/>
            </a:br>
            <a:r>
              <a:rPr lang="ru-RU" sz="3100" i="1" dirty="0" smtClean="0"/>
              <a:t>и тротуаров</a:t>
            </a:r>
            <a:endParaRPr lang="ru-RU" sz="31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478" y="1849376"/>
            <a:ext cx="4860293" cy="435133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539186" y="1825625"/>
            <a:ext cx="3110229" cy="4351338"/>
          </a:xfrm>
          <a:prstGeom prst="rect">
            <a:avLst/>
          </a:prstGeom>
        </p:spPr>
      </p:pic>
      <p:sp>
        <p:nvSpPr>
          <p:cNvPr id="6" name="Текст 6"/>
          <p:cNvSpPr txBox="1">
            <a:spLocks/>
          </p:cNvSpPr>
          <p:nvPr/>
        </p:nvSpPr>
        <p:spPr>
          <a:xfrm>
            <a:off x="10137567" y="5577445"/>
            <a:ext cx="2054433" cy="41501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712516" y="5195454"/>
            <a:ext cx="1900052" cy="486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6955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Ул. Ветеранов войны, д. 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  <p:sp>
        <p:nvSpPr>
          <p:cNvPr id="7" name="Текст 6"/>
          <p:cNvSpPr txBox="1">
            <a:spLocks/>
          </p:cNvSpPr>
          <p:nvPr/>
        </p:nvSpPr>
        <p:spPr>
          <a:xfrm>
            <a:off x="9179625" y="1555668"/>
            <a:ext cx="2054433" cy="41501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914398" y="1591292"/>
            <a:ext cx="1900052" cy="4625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705910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04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Социально-экономическое развитие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Добрянского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городского поселения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6172199" y="1825625"/>
          <a:ext cx="545030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68281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705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Ул. Энгельса, д. 7</a:t>
            </a:r>
            <a:br>
              <a:rPr lang="ru-RU" dirty="0" smtClean="0"/>
            </a:br>
            <a:r>
              <a:rPr lang="ru-RU" i="1" dirty="0" smtClean="0"/>
              <a:t>устройство асфальтобетонных покрытий дорожек и тротуаров</a:t>
            </a:r>
            <a:endParaRPr lang="ru-RU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422618"/>
            <a:ext cx="4695701" cy="352177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539187" y="2422565"/>
            <a:ext cx="2111848" cy="3754397"/>
          </a:xfrm>
          <a:prstGeom prst="rect">
            <a:avLst/>
          </a:prstGeom>
        </p:spPr>
      </p:pic>
      <p:sp>
        <p:nvSpPr>
          <p:cNvPr id="7" name="Текст 6"/>
          <p:cNvSpPr txBox="1">
            <a:spLocks/>
          </p:cNvSpPr>
          <p:nvPr/>
        </p:nvSpPr>
        <p:spPr>
          <a:xfrm>
            <a:off x="6016829" y="5630883"/>
            <a:ext cx="2054433" cy="41501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1056902" y="5035136"/>
            <a:ext cx="1900052" cy="4625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07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Ул. Энгельса, д. 7</a:t>
            </a:r>
            <a:br>
              <a:rPr lang="ru-RU" dirty="0" smtClean="0"/>
            </a:br>
            <a:r>
              <a:rPr lang="ru-RU" i="1" dirty="0" smtClean="0"/>
              <a:t>ремонт тротуара и лестницы вдоль </a:t>
            </a:r>
            <a:r>
              <a:rPr lang="ru-RU" i="1" dirty="0" err="1" smtClean="0"/>
              <a:t>д</a:t>
            </a:r>
            <a:r>
              <a:rPr lang="ru-RU" i="1" dirty="0" smtClean="0"/>
              <a:t>/с № 19</a:t>
            </a:r>
            <a:endParaRPr lang="ru-RU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794702" y="2013934"/>
            <a:ext cx="2720898" cy="3974719"/>
          </a:xfrm>
          <a:prstGeom prst="rect">
            <a:avLst/>
          </a:prstGeom>
        </p:spPr>
      </p:pic>
      <p:sp>
        <p:nvSpPr>
          <p:cNvPr id="7" name="Текст 6"/>
          <p:cNvSpPr txBox="1">
            <a:spLocks/>
          </p:cNvSpPr>
          <p:nvPr/>
        </p:nvSpPr>
        <p:spPr>
          <a:xfrm>
            <a:off x="6392882" y="6034645"/>
            <a:ext cx="2054433" cy="41501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После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748144" y="6052456"/>
            <a:ext cx="1900052" cy="4625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54972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2128693"/>
          </a:xfrm>
        </p:spPr>
        <p:txBody>
          <a:bodyPr/>
          <a:lstStyle/>
          <a:p>
            <a:pPr algn="ctr"/>
            <a:r>
              <a:rPr lang="ru-RU" dirty="0" smtClean="0"/>
              <a:t>Ул. Гайдара, д. 15</a:t>
            </a:r>
            <a:br>
              <a:rPr lang="ru-RU" dirty="0" smtClean="0"/>
            </a:br>
            <a:r>
              <a:rPr lang="ru-RU" i="1" dirty="0" smtClean="0"/>
              <a:t>ремонт </a:t>
            </a:r>
            <a:r>
              <a:rPr lang="ru-RU" i="1" dirty="0" err="1" smtClean="0"/>
              <a:t>внутридворовых</a:t>
            </a:r>
            <a:r>
              <a:rPr lang="ru-RU" i="1" dirty="0" smtClean="0"/>
              <a:t> автомобильных дорог</a:t>
            </a:r>
            <a:endParaRPr lang="ru-RU" i="1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7402" y="2896741"/>
            <a:ext cx="4955330" cy="2965205"/>
          </a:xfrm>
        </p:spPr>
      </p:pic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39788" y="2896741"/>
            <a:ext cx="5157787" cy="290125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235033" y="5094513"/>
            <a:ext cx="1900052" cy="462519"/>
          </a:xfrm>
        </p:spPr>
        <p:txBody>
          <a:bodyPr/>
          <a:lstStyle/>
          <a:p>
            <a:pPr algn="ctr"/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8657110" y="2885704"/>
            <a:ext cx="2054433" cy="41501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После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183602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бюджета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Добрянского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поселения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1732547"/>
          <a:ext cx="11983453" cy="4872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69416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Закупки товаров, работ, услуг для обеспечения муниципальных нужд</a:t>
            </a:r>
            <a:endParaRPr lang="ru-RU" sz="3200" dirty="0"/>
          </a:p>
        </p:txBody>
      </p:sp>
      <p:graphicFrame>
        <p:nvGraphicFramePr>
          <p:cNvPr id="8" name="Объект 28"/>
          <p:cNvGraphicFramePr>
            <a:graphicFrameLocks noGrp="1"/>
          </p:cNvGraphicFramePr>
          <p:nvPr>
            <p:ph sz="half" idx="1"/>
          </p:nvPr>
        </p:nvGraphicFramePr>
        <p:xfrm>
          <a:off x="513348" y="1660357"/>
          <a:ext cx="5181600" cy="4716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Объект 31"/>
          <p:cNvGraphicFramePr>
            <a:graphicFrameLocks noGrp="1"/>
          </p:cNvGraphicFramePr>
          <p:nvPr>
            <p:ph sz="half" idx="2"/>
          </p:nvPr>
        </p:nvGraphicFramePr>
        <p:xfrm>
          <a:off x="6172200" y="1684421"/>
          <a:ext cx="5486400" cy="4644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25362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1022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муниципальным имуществом</a:t>
            </a:r>
            <a:b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земельными ресурсами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Количество объектов в 2017 году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589547" y="2505075"/>
          <a:ext cx="5594685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Количество объектов в 2018 году</a:t>
            </a: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4"/>
          </p:nvPr>
        </p:nvGraphicFramePr>
        <p:xfrm>
          <a:off x="6172199" y="2505075"/>
          <a:ext cx="5630779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890" y="0"/>
            <a:ext cx="10515600" cy="144263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alt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от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использования и реализации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имущества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земель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https://pp.vk.me/c543105/v543105363/5dd8/SGgiVJWMNX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31" y="1831904"/>
            <a:ext cx="5530215" cy="4015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5285874" cy="3841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0299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Регулирование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градостроительных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отношений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</p:nvPr>
        </p:nvGraphicFramePr>
        <p:xfrm>
          <a:off x="1313497" y="3518059"/>
          <a:ext cx="4231005" cy="966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430">
                  <a:extLst>
                    <a:ext uri="{9D8B030D-6E8A-4147-A177-3AD203B41FA5}">
                      <a16:colId xmlns="" xmlns:a16="http://schemas.microsoft.com/office/drawing/2014/main" val="106868611"/>
                    </a:ext>
                  </a:extLst>
                </a:gridCol>
                <a:gridCol w="899795">
                  <a:extLst>
                    <a:ext uri="{9D8B030D-6E8A-4147-A177-3AD203B41FA5}">
                      <a16:colId xmlns="" xmlns:a16="http://schemas.microsoft.com/office/drawing/2014/main" val="2093108995"/>
                    </a:ext>
                  </a:extLst>
                </a:gridCol>
                <a:gridCol w="900430">
                  <a:extLst>
                    <a:ext uri="{9D8B030D-6E8A-4147-A177-3AD203B41FA5}">
                      <a16:colId xmlns="" xmlns:a16="http://schemas.microsoft.com/office/drawing/2014/main" val="3166874591"/>
                    </a:ext>
                  </a:extLst>
                </a:gridCol>
                <a:gridCol w="765175">
                  <a:extLst>
                    <a:ext uri="{9D8B030D-6E8A-4147-A177-3AD203B41FA5}">
                      <a16:colId xmlns="" xmlns:a16="http://schemas.microsoft.com/office/drawing/2014/main" val="2392753192"/>
                    </a:ext>
                  </a:extLst>
                </a:gridCol>
                <a:gridCol w="765175">
                  <a:extLst>
                    <a:ext uri="{9D8B030D-6E8A-4147-A177-3AD203B41FA5}">
                      <a16:colId xmlns="" xmlns:a16="http://schemas.microsoft.com/office/drawing/2014/main" val="26350989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201</a:t>
                      </a: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2017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98443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кв.м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квартир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кв.м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квартир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853573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Всего 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2697,1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11871,3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172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83379283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МКД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-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8443,9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140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961924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ИЖС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2697,1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3427,4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32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69106136"/>
                  </a:ext>
                </a:extLst>
              </a:tr>
            </a:tbl>
          </a:graphicData>
        </a:graphic>
      </p:graphicFrame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454182" y="1825625"/>
            <a:ext cx="5181600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Динамика ввода жилья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в </a:t>
            </a:r>
            <a:r>
              <a:rPr lang="ru-RU" b="1" dirty="0" err="1">
                <a:solidFill>
                  <a:schemeClr val="accent1"/>
                </a:solidFill>
              </a:rPr>
              <a:t>Д</a:t>
            </a:r>
            <a:r>
              <a:rPr lang="ru-RU" b="1" dirty="0" err="1" smtClean="0">
                <a:solidFill>
                  <a:schemeClr val="accent1"/>
                </a:solidFill>
              </a:rPr>
              <a:t>обрянском</a:t>
            </a:r>
            <a:r>
              <a:rPr lang="ru-RU" b="1" dirty="0" smtClean="0">
                <a:solidFill>
                  <a:schemeClr val="accent1"/>
                </a:solidFill>
              </a:rPr>
              <a:t> городском поселении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076" name="Picture 4" descr="https://vlast.kz/media/upload/images/d27bba61390ffff137a2b0de8d9a3d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09" y="1967345"/>
            <a:ext cx="5897474" cy="4093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4252802"/>
              </p:ext>
            </p:extLst>
          </p:nvPr>
        </p:nvGraphicFramePr>
        <p:xfrm>
          <a:off x="6454182" y="3518056"/>
          <a:ext cx="5328515" cy="2383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7367">
                  <a:extLst>
                    <a:ext uri="{9D8B030D-6E8A-4147-A177-3AD203B41FA5}">
                      <a16:colId xmlns="" xmlns:a16="http://schemas.microsoft.com/office/drawing/2014/main" val="2955110319"/>
                    </a:ext>
                  </a:extLst>
                </a:gridCol>
                <a:gridCol w="1110553">
                  <a:extLst>
                    <a:ext uri="{9D8B030D-6E8A-4147-A177-3AD203B41FA5}">
                      <a16:colId xmlns="" xmlns:a16="http://schemas.microsoft.com/office/drawing/2014/main" val="3637227182"/>
                    </a:ext>
                  </a:extLst>
                </a:gridCol>
                <a:gridCol w="1095981">
                  <a:extLst>
                    <a:ext uri="{9D8B030D-6E8A-4147-A177-3AD203B41FA5}">
                      <a16:colId xmlns="" xmlns:a16="http://schemas.microsoft.com/office/drawing/2014/main" val="2652927878"/>
                    </a:ext>
                  </a:extLst>
                </a:gridCol>
                <a:gridCol w="1022897">
                  <a:extLst>
                    <a:ext uri="{9D8B030D-6E8A-4147-A177-3AD203B41FA5}">
                      <a16:colId xmlns="" xmlns:a16="http://schemas.microsoft.com/office/drawing/2014/main" val="3880998745"/>
                    </a:ext>
                  </a:extLst>
                </a:gridCol>
                <a:gridCol w="1161717">
                  <a:extLst>
                    <a:ext uri="{9D8B030D-6E8A-4147-A177-3AD203B41FA5}">
                      <a16:colId xmlns="" xmlns:a16="http://schemas.microsoft.com/office/drawing/2014/main" val="1520916990"/>
                    </a:ext>
                  </a:extLst>
                </a:gridCol>
              </a:tblGrid>
              <a:tr h="4511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cs typeface="Aharoni" pitchFamily="2" charset="-79"/>
                        </a:rPr>
                        <a:t> 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2017</a:t>
                      </a:r>
                      <a:endParaRPr lang="ru-RU" sz="2000" b="1" kern="1200" dirty="0"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2018</a:t>
                      </a:r>
                      <a:endParaRPr lang="ru-RU" sz="2000" b="1" kern="1200" dirty="0"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51583092"/>
                  </a:ext>
                </a:extLst>
              </a:tr>
              <a:tr h="4511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cs typeface="Aharoni" pitchFamily="2" charset="-79"/>
                        </a:rPr>
                        <a:t> 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cs typeface="Aharoni" pitchFamily="2" charset="-79"/>
                        </a:rPr>
                        <a:t>кв.м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cs typeface="Aharoni" pitchFamily="2" charset="-79"/>
                        </a:rPr>
                        <a:t>квартир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cs typeface="Aharoni" pitchFamily="2" charset="-79"/>
                        </a:rPr>
                        <a:t>кв.м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cs typeface="Aharoni" pitchFamily="2" charset="-79"/>
                        </a:rPr>
                        <a:t>квартир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736187280"/>
                  </a:ext>
                </a:extLst>
              </a:tr>
              <a:tr h="4511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cs typeface="Aharoni" pitchFamily="2" charset="-79"/>
                        </a:rPr>
                        <a:t>Всего 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11871,3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172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1960,1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Arial Unicode MS"/>
                          <a:cs typeface="Aharoni" pitchFamily="2" charset="-79"/>
                        </a:rPr>
                        <a:t>24</a:t>
                      </a:r>
                      <a:endParaRPr lang="ru-RU" sz="20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596113435"/>
                  </a:ext>
                </a:extLst>
              </a:tr>
              <a:tr h="5795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cs typeface="Aharoni" pitchFamily="2" charset="-79"/>
                        </a:rPr>
                        <a:t>МКД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8443,9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140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-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-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17173191"/>
                  </a:ext>
                </a:extLst>
              </a:tr>
              <a:tr h="4511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cs typeface="Aharoni" pitchFamily="2" charset="-79"/>
                        </a:rPr>
                        <a:t>ИЖС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3427,4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32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1960,1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Aharoni" pitchFamily="2" charset="-79"/>
                        </a:rPr>
                        <a:t>24</a:t>
                      </a:r>
                      <a:endParaRPr lang="ru-RU" sz="2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Aharoni" pitchFamily="2" charset="-79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80642430"/>
                  </a:ext>
                </a:extLst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09886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654" y="1090829"/>
            <a:ext cx="4320000" cy="2770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0716" y="3015602"/>
            <a:ext cx="4320000" cy="2084710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atte"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Ремонт</a:t>
            </a:r>
            <a:r>
              <a:rPr lang="ru-RU" dirty="0" smtClean="0"/>
              <a:t> </a:t>
            </a:r>
            <a:r>
              <a:rPr lang="ru-RU" dirty="0"/>
              <a:t>уличных сетей наружного освещения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8473" y="3801980"/>
            <a:ext cx="4320000" cy="2629757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88758" y="4102767"/>
            <a:ext cx="287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Въезд в город </a:t>
            </a:r>
            <a:br>
              <a:rPr lang="ru-RU" dirty="0" smtClean="0"/>
            </a:br>
            <a:r>
              <a:rPr lang="ru-RU" dirty="0" smtClean="0"/>
              <a:t>на ул. Комсомольская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368842" y="5438274"/>
            <a:ext cx="351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Ул. Р. Люксембург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988968" y="2538663"/>
            <a:ext cx="335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Въезд в город </a:t>
            </a:r>
            <a:br>
              <a:rPr lang="ru-RU" dirty="0" smtClean="0"/>
            </a:br>
            <a:r>
              <a:rPr lang="ru-RU" dirty="0" smtClean="0"/>
              <a:t>на ул. Р. Люксембург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00495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6" name="Содержимое 5" descr="Dobranka_Punkt_Razdelaj_serdcem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151321089_w640_h640_image_27_07_15_02_59_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59779" y="2959768"/>
            <a:ext cx="2771275" cy="350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276728" y="1269534"/>
            <a:ext cx="4248102" cy="23880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850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Раздельный сбор отходов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36669"/>
            <a:ext cx="10515600" cy="623943"/>
          </a:xfrm>
        </p:spPr>
        <p:txBody>
          <a:bodyPr>
            <a:noAutofit/>
          </a:bodyPr>
          <a:lstStyle/>
          <a:p>
            <a:pPr lvl="0" algn="ctr"/>
            <a:r>
              <a:rPr lang="ru-RU" altLang="ru-R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Выполнение программных </a:t>
            </a:r>
            <a:r>
              <a:rPr lang="ru-RU" alt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мероприятий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840832" y="1203158"/>
          <a:ext cx="9023684" cy="5137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46291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Пользователь\Desktop\парк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8674" y="4120816"/>
            <a:ext cx="3240000" cy="243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042" y="353094"/>
            <a:ext cx="10515600" cy="88615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Ликвидация несанкционированных свалок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2052" name="Picture 4" descr="C:\Users\Пользователь\Desktop\парк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4927" y="1671517"/>
            <a:ext cx="3240000" cy="2164908"/>
          </a:xfrm>
          <a:prstGeom prst="rect">
            <a:avLst/>
          </a:prstGeom>
          <a:noFill/>
        </p:spPr>
      </p:pic>
      <p:pic>
        <p:nvPicPr>
          <p:cNvPr id="10" name="Picture 2" descr="C:\Users\Пользователь\Desktop\уборка у кладбщища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096" y="1656347"/>
            <a:ext cx="3060000" cy="3060000"/>
          </a:xfrm>
          <a:prstGeom prst="rect">
            <a:avLst/>
          </a:prstGeom>
          <a:noFill/>
        </p:spPr>
      </p:pic>
      <p:pic>
        <p:nvPicPr>
          <p:cNvPr id="11" name="Picture 3" descr="C:\Users\Пользователь\Desktop\уборка у кладбищ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428998"/>
            <a:ext cx="3060000" cy="3060000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пляж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990724" y="2483061"/>
            <a:ext cx="3600000" cy="240545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93295" y="5065295"/>
            <a:ext cx="2334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Территория </a:t>
            </a:r>
            <a:br>
              <a:rPr lang="ru-RU" dirty="0" smtClean="0"/>
            </a:br>
            <a:r>
              <a:rPr lang="ru-RU" dirty="0" smtClean="0"/>
              <a:t>у кладбища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870032" y="1167063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Уборка городского пляжа и парка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капитального ремонта многоквартирных домов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98947431"/>
              </p:ext>
            </p:extLst>
          </p:nvPr>
        </p:nvGraphicFramePr>
        <p:xfrm>
          <a:off x="580768" y="1396314"/>
          <a:ext cx="11232291" cy="5251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37556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региональной программы  капитального ремонта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Открытые счета на капитальный ремонт в 2016-2018 годах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839788" y="2505075"/>
          <a:ext cx="5157787" cy="368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Способ управления многоквартирным домом</a:t>
            </a:r>
            <a:endParaRPr lang="ru-RU" dirty="0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"/>
          </p:nvPr>
        </p:nvGraphicFramePr>
        <p:xfrm>
          <a:off x="6039853" y="2505075"/>
          <a:ext cx="5654842" cy="382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по предупреждению и ликвидации болезней животных, их лечению, отлову и содержанию безнадзорных животных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839788" y="1684421"/>
          <a:ext cx="10385675" cy="4505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Пользователь\Desktop\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315" y="2608209"/>
            <a:ext cx="4085459" cy="3064094"/>
          </a:xfrm>
          <a:prstGeom prst="rect">
            <a:avLst/>
          </a:prstGeom>
          <a:noFill/>
        </p:spPr>
      </p:pic>
      <p:pic>
        <p:nvPicPr>
          <p:cNvPr id="4098" name="Picture 2" descr="C:\Users\Пользователь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674" y="890336"/>
            <a:ext cx="4268169" cy="284366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746" y="233718"/>
            <a:ext cx="5332412" cy="9302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ПОЛИТИКА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4102" name="Picture 6" descr="C:\Users\Пользователь\Desktop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2874" y="3242233"/>
            <a:ext cx="3938336" cy="347138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293895" y="5065295"/>
            <a:ext cx="196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День города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6738" y="974558"/>
            <a:ext cx="279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Фестиваль «Камская </a:t>
            </a:r>
            <a:r>
              <a:rPr lang="ru-RU" dirty="0" err="1" smtClean="0">
                <a:solidFill>
                  <a:schemeClr val="bg1"/>
                </a:solidFill>
              </a:rPr>
              <a:t>урбаника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29600" y="5943600"/>
            <a:ext cx="334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Фестиваль «В гостях у </a:t>
            </a:r>
            <a:r>
              <a:rPr lang="ru-RU" dirty="0" err="1" smtClean="0">
                <a:solidFill>
                  <a:schemeClr val="bg1"/>
                </a:solidFill>
              </a:rPr>
              <a:t>Чуче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696" y="3238753"/>
            <a:ext cx="2634831" cy="323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248526" y="6087978"/>
            <a:ext cx="2562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Спартакиада</a:t>
            </a:r>
            <a:endParaRPr lang="ru-RU" dirty="0"/>
          </a:p>
        </p:txBody>
      </p:sp>
      <p:pic>
        <p:nvPicPr>
          <p:cNvPr id="2050" name="Picture 2" descr="C:\Users\Пользователь\Desktop\img_15451491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260" y="866427"/>
            <a:ext cx="3827673" cy="255758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2310175" y="872462"/>
            <a:ext cx="294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Награждение призеров Спартакиады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2237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7340" y="3326130"/>
            <a:ext cx="1699260" cy="254889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Краевой конкурс проектов «Пермский край – территория культуры»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5508" y="1783080"/>
            <a:ext cx="10498772" cy="111061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0" dirty="0" smtClean="0"/>
              <a:t>15 декабря в г. Березники </a:t>
            </a:r>
          </a:p>
          <a:p>
            <a:pPr algn="ctr"/>
            <a:r>
              <a:rPr lang="ru-RU" b="0" dirty="0" smtClean="0"/>
              <a:t>Торжественная церемония подведения итогов краевого конкурса проектов «Пермский край – территория культуры»</a:t>
            </a:r>
            <a:endParaRPr lang="ru-RU" dirty="0"/>
          </a:p>
        </p:txBody>
      </p:sp>
      <p:pic>
        <p:nvPicPr>
          <p:cNvPr id="8" name="Содержимое 7" descr="1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94068" y="3342868"/>
            <a:ext cx="4486592" cy="2523708"/>
          </a:xfrm>
        </p:spPr>
      </p:pic>
      <p:pic>
        <p:nvPicPr>
          <p:cNvPr id="9" name="Содержимое 8" descr="102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7232738" y="3291840"/>
            <a:ext cx="4673600" cy="2628900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Тематика обращений граждан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019" y="772989"/>
            <a:ext cx="11589488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1363" y="527050"/>
            <a:ext cx="350837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476250" y="52388"/>
            <a:ext cx="1123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0070C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СТРУКТУРА ИСПОЛНИТЕЛЬНОЙ ВЛАСТИ ГОРОДСКОГО ОКРУГА</a:t>
            </a:r>
          </a:p>
        </p:txBody>
      </p:sp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4379915" y="2044700"/>
            <a:ext cx="3492500" cy="2833688"/>
            <a:chOff x="202019" y="1371599"/>
            <a:chExt cx="2576915" cy="202881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3" name="Прямоугольник 12"/>
            <p:cNvSpPr/>
            <p:nvPr/>
          </p:nvSpPr>
          <p:spPr>
            <a:xfrm>
              <a:off x="567472" y="2016048"/>
              <a:ext cx="1846008" cy="13843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Равнобедренный треугольник 13"/>
            <p:cNvSpPr/>
            <p:nvPr/>
          </p:nvSpPr>
          <p:spPr>
            <a:xfrm>
              <a:off x="202019" y="1371599"/>
              <a:ext cx="2576915" cy="64444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15368" name="TextBox 14"/>
          <p:cNvSpPr txBox="1">
            <a:spLocks noChangeArrowheads="1"/>
          </p:cNvSpPr>
          <p:nvPr/>
        </p:nvSpPr>
        <p:spPr bwMode="auto">
          <a:xfrm>
            <a:off x="5249863" y="3382963"/>
            <a:ext cx="17843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ГЛАВА ГОРОДСКОГО ОКРУГА</a:t>
            </a:r>
          </a:p>
        </p:txBody>
      </p:sp>
      <p:sp>
        <p:nvSpPr>
          <p:cNvPr id="15369" name="TextBox 15"/>
          <p:cNvSpPr txBox="1">
            <a:spLocks noChangeArrowheads="1"/>
          </p:cNvSpPr>
          <p:nvPr/>
        </p:nvSpPr>
        <p:spPr bwMode="auto">
          <a:xfrm>
            <a:off x="4873625" y="4119563"/>
            <a:ext cx="2503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АДМИНИСТРАЦИЯ ГОРОДСКОГО ОКРУГА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47725" y="2422525"/>
            <a:ext cx="2203450" cy="8969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Территориальное управление/отдел в </a:t>
            </a:r>
            <a:r>
              <a:rPr lang="ru-RU" b="1" dirty="0" err="1">
                <a:solidFill>
                  <a:srgbClr val="C00000"/>
                </a:solidFill>
              </a:rPr>
              <a:t>п.Полазна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598613" y="5545138"/>
            <a:ext cx="2205037" cy="895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Территориальное управление/отдел в </a:t>
            </a:r>
            <a:r>
              <a:rPr lang="ru-RU" b="1" dirty="0" err="1">
                <a:solidFill>
                  <a:srgbClr val="C00000"/>
                </a:solidFill>
              </a:rPr>
              <a:t>д.Залесная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6250" y="4000500"/>
            <a:ext cx="2203450" cy="8969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Территориальное управление/отдел в </a:t>
            </a:r>
            <a:r>
              <a:rPr lang="ru-RU" b="1" dirty="0" err="1">
                <a:solidFill>
                  <a:srgbClr val="C00000"/>
                </a:solidFill>
              </a:rPr>
              <a:t>п.Дивья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916488" y="5738813"/>
            <a:ext cx="2203450" cy="895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Территориальное управление/отдел в </a:t>
            </a:r>
            <a:r>
              <a:rPr lang="ru-RU" b="1" dirty="0" err="1">
                <a:solidFill>
                  <a:srgbClr val="C00000"/>
                </a:solidFill>
              </a:rPr>
              <a:t>с.Висим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232775" y="5545138"/>
            <a:ext cx="2203450" cy="895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Территориальное управление/отдел в с. Сенькино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9764713" y="4000500"/>
            <a:ext cx="2203450" cy="8969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Территориальное управление/отдел в </a:t>
            </a:r>
            <a:r>
              <a:rPr lang="ru-RU" b="1" dirty="0" err="1">
                <a:solidFill>
                  <a:srgbClr val="C00000"/>
                </a:solidFill>
              </a:rPr>
              <a:t>с.Перемское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201150" y="2422525"/>
            <a:ext cx="2203450" cy="8969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Территориальное управление/отдел в </a:t>
            </a:r>
            <a:r>
              <a:rPr lang="ru-RU" b="1" dirty="0" err="1">
                <a:solidFill>
                  <a:srgbClr val="C00000"/>
                </a:solidFill>
              </a:rPr>
              <a:t>п.Вильва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 flipV="1">
            <a:off x="3319463" y="2871788"/>
            <a:ext cx="1060450" cy="376237"/>
          </a:xfrm>
          <a:prstGeom prst="straightConnector1">
            <a:avLst/>
          </a:prstGeom>
          <a:ln w="63500" cmpd="sng"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3017838" y="3965575"/>
            <a:ext cx="1327150" cy="95250"/>
          </a:xfrm>
          <a:prstGeom prst="straightConnector1">
            <a:avLst/>
          </a:prstGeom>
          <a:ln w="63500" cmpd="sng"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3433763" y="4637088"/>
            <a:ext cx="981075" cy="663575"/>
          </a:xfrm>
          <a:prstGeom prst="straightConnector1">
            <a:avLst/>
          </a:prstGeom>
          <a:ln w="63500" cmpd="sng"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7983538" y="3925888"/>
            <a:ext cx="1436687" cy="209550"/>
          </a:xfrm>
          <a:prstGeom prst="straightConnector1">
            <a:avLst/>
          </a:prstGeom>
          <a:ln w="63500" cmpd="sng"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7907338" y="2871788"/>
            <a:ext cx="1119187" cy="296862"/>
          </a:xfrm>
          <a:prstGeom prst="straightConnector1">
            <a:avLst/>
          </a:prstGeom>
          <a:ln w="63500" cmpd="sng"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6126163" y="4979988"/>
            <a:ext cx="4762" cy="706437"/>
          </a:xfrm>
          <a:prstGeom prst="straightConnector1">
            <a:avLst/>
          </a:prstGeom>
          <a:ln w="63500" cmpd="sng"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7907338" y="4668838"/>
            <a:ext cx="1020762" cy="600075"/>
          </a:xfrm>
          <a:prstGeom prst="straightConnector1">
            <a:avLst/>
          </a:prstGeom>
          <a:ln w="63500" cmpd="sng"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4" name="Заголовок 76"/>
          <p:cNvSpPr>
            <a:spLocks noGrp="1"/>
          </p:cNvSpPr>
          <p:nvPr>
            <p:ph type="title"/>
          </p:nvPr>
        </p:nvSpPr>
        <p:spPr>
          <a:xfrm>
            <a:off x="9144000" y="882650"/>
            <a:ext cx="3048000" cy="681038"/>
          </a:xfrm>
        </p:spPr>
        <p:txBody>
          <a:bodyPr/>
          <a:lstStyle/>
          <a:p>
            <a:r>
              <a:rPr lang="ru-RU" sz="1600" smtClean="0"/>
              <a:t>185 человек – 43полномочия, 25депутатов</a:t>
            </a:r>
          </a:p>
        </p:txBody>
      </p:sp>
      <p:sp>
        <p:nvSpPr>
          <p:cNvPr id="15385" name="TextBox 14"/>
          <p:cNvSpPr txBox="1">
            <a:spLocks noChangeArrowheads="1"/>
          </p:cNvSpPr>
          <p:nvPr/>
        </p:nvSpPr>
        <p:spPr bwMode="auto">
          <a:xfrm>
            <a:off x="5226050" y="2509838"/>
            <a:ext cx="17843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ДУМА</a:t>
            </a:r>
          </a:p>
          <a:p>
            <a:pPr algn="ctr" eaLnBrk="1" hangingPunct="1"/>
            <a:r>
              <a:rPr lang="ru-RU" altLang="ru-RU" sz="1400" b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ГОРОДСКОГО ОКРУГА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ymolod59.ru/wp-content/uploads/2016/03/pghs8KKljj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9" t="10788" r="6914" b="6913"/>
          <a:stretch/>
        </p:blipFill>
        <p:spPr bwMode="auto">
          <a:xfrm>
            <a:off x="-53788" y="-32274"/>
            <a:ext cx="12245788" cy="68902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8512" y="599842"/>
            <a:ext cx="76611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79630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000" y="263719"/>
            <a:ext cx="10515600" cy="4702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программ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975492993"/>
              </p:ext>
            </p:extLst>
          </p:nvPr>
        </p:nvGraphicFramePr>
        <p:xfrm>
          <a:off x="754062" y="721896"/>
          <a:ext cx="10952663" cy="582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2C29-06C4-49B2-8136-D47B51A1A07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08107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756" y="264695"/>
            <a:ext cx="10515600" cy="119112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автомобильных дорог в границах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Добрянского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городского поселения</a:t>
            </a:r>
            <a:endParaRPr lang="ru-RU" sz="36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409074" y="1672389"/>
          <a:ext cx="5618747" cy="4503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Содержимое 9"/>
          <p:cNvGraphicFramePr>
            <a:graphicFrameLocks noGrp="1"/>
          </p:cNvGraphicFramePr>
          <p:nvPr>
            <p:ph sz="quarter" idx="4"/>
          </p:nvPr>
        </p:nvGraphicFramePr>
        <p:xfrm>
          <a:off x="6172200" y="1696453"/>
          <a:ext cx="5183188" cy="4493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Ремонт дороги ул. Энгельса </a:t>
            </a:r>
            <a:br>
              <a:rPr lang="ru-RU" sz="3100" b="1" dirty="0" smtClean="0"/>
            </a:br>
            <a:r>
              <a:rPr lang="ru-RU" sz="3100" b="1" dirty="0" smtClean="0"/>
              <a:t>(от ул. Советская до ул. Ленина</a:t>
            </a:r>
            <a:r>
              <a:rPr lang="ru-RU" dirty="0" smtClean="0"/>
              <a:t>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Энгельса до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Содержимое 5" descr="Энгельса после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Ремонт дороги ул. Воробьева</a:t>
            </a:r>
            <a:br>
              <a:rPr lang="ru-RU" sz="2800" b="1" dirty="0" smtClean="0"/>
            </a:br>
            <a:r>
              <a:rPr lang="ru-RU" sz="2800" b="1" dirty="0" smtClean="0"/>
              <a:t> (от ул. Куйбышева до ул. Р. Люксембург)</a:t>
            </a:r>
            <a:endParaRPr lang="ru-RU" sz="2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3022" cy="823912"/>
          </a:xfrm>
        </p:spPr>
        <p:txBody>
          <a:bodyPr>
            <a:noAutofit/>
          </a:bodyPr>
          <a:lstStyle/>
          <a:p>
            <a:pPr algn="ctr"/>
            <a:endParaRPr lang="ru-RU" sz="2800" dirty="0"/>
          </a:p>
        </p:txBody>
      </p:sp>
      <p:pic>
        <p:nvPicPr>
          <p:cNvPr id="7" name="Содержимое 6" descr="воробьева до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pic>
        <p:nvPicPr>
          <p:cNvPr id="8" name="Содержимое 7" descr="воробьева после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Ремонт автомобильной дороги и обустройство тротуара по ул. Трудовые резервы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pic>
        <p:nvPicPr>
          <p:cNvPr id="7" name="Содержимое 6" descr="трудовые резервы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0659" y="2560564"/>
            <a:ext cx="4381900" cy="3600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29697" name="Picture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619639"/>
            <a:ext cx="5183188" cy="345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Ремонт автомобильной дороги ул. Советская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579418"/>
            <a:ext cx="10146867" cy="789709"/>
          </a:xfrm>
        </p:spPr>
        <p:txBody>
          <a:bodyPr>
            <a:normAutofit/>
          </a:bodyPr>
          <a:lstStyle/>
          <a:p>
            <a:pPr algn="ctr"/>
            <a:r>
              <a:rPr lang="ru-RU" b="0" dirty="0" smtClean="0"/>
              <a:t>Устройство асфальтобетонного покрытия на дороге и дамбе, на тротуаре вдоль ул. Советская</a:t>
            </a:r>
            <a:endParaRPr lang="ru-RU" dirty="0"/>
          </a:p>
        </p:txBody>
      </p:sp>
      <p:pic>
        <p:nvPicPr>
          <p:cNvPr id="8" name="Содержимое 7" descr="Советская 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172200" y="2619639"/>
            <a:ext cx="4860000" cy="3240000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43E0-A855-489E-8DD1-804111283022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28673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789" y="2628107"/>
            <a:ext cx="4658644" cy="310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739</Words>
  <Application>Microsoft Office PowerPoint</Application>
  <PresentationFormat>Произвольный</PresentationFormat>
  <Paragraphs>225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Отчёт о результатах деятельности главы и деятельности администрации Добрянского городского поселения в 2018 году</vt:lpstr>
      <vt:lpstr>Социально-экономическое развитие  Добрянского городского поселения</vt:lpstr>
      <vt:lpstr>Выполнение программных мероприятий</vt:lpstr>
      <vt:lpstr>Реализация муниципальных программ</vt:lpstr>
      <vt:lpstr>Ремонт автомобильных дорог в границах Добрянского городского поселения</vt:lpstr>
      <vt:lpstr>Ремонт дороги ул. Энгельса  (от ул. Советская до ул. Ленина) </vt:lpstr>
      <vt:lpstr>Ремонт дороги ул. Воробьева  (от ул. Куйбышева до ул. Р. Люксембург)</vt:lpstr>
      <vt:lpstr>Ремонт автомобильной дороги и обустройство тротуара по ул. Трудовые резервы</vt:lpstr>
      <vt:lpstr>Ремонт автомобильной дороги ул. Советская</vt:lpstr>
      <vt:lpstr>Ремонт автомобильной дороги по ул. Камская (от ул. Ермакова до СНТ «Строитель») </vt:lpstr>
      <vt:lpstr> Ремонт автомобильной дороги по ул. Ермакова (от ул. Трудовая до ул. Камская) </vt:lpstr>
      <vt:lpstr>Ул. Куйбышева</vt:lpstr>
      <vt:lpstr>Устройство пешеходных переходов у образовательных учреждений</vt:lpstr>
      <vt:lpstr>Мост через р. Вож</vt:lpstr>
      <vt:lpstr>Реализация президентского приоритетного проекта «Комфортная городская среда»</vt:lpstr>
      <vt:lpstr>Ул. Энергетиков, д. 15А, 17А  ремонт внутридворовых автомобильных дорог</vt:lpstr>
      <vt:lpstr>Ул. Энергетиков, д. 15А, 17А ремонт тротуаров</vt:lpstr>
      <vt:lpstr>Ул. Победы, д. 31  устройство асфальтобетонных покрытий  и тротуаров</vt:lpstr>
      <vt:lpstr>Ул. Ветеранов войны, д. 8</vt:lpstr>
      <vt:lpstr>Ул. Энгельса, д. 7 устройство асфальтобетонных покрытий дорожек и тротуаров</vt:lpstr>
      <vt:lpstr>Ул. Энгельса, д. 7 ремонт тротуара и лестницы вдоль д/с № 19</vt:lpstr>
      <vt:lpstr>Ул. Гайдара, д. 15 ремонт внутридворовых автомобильных дорог</vt:lpstr>
      <vt:lpstr>Исполнение бюджета  Добрянского городского поселения</vt:lpstr>
      <vt:lpstr>Закупки товаров, работ, услуг для обеспечения муниципальных нужд</vt:lpstr>
      <vt:lpstr>Управление муниципальным имуществом и земельными ресурсами</vt:lpstr>
      <vt:lpstr> Доходы от использования и реализации  имущества и земель  </vt:lpstr>
      <vt:lpstr>Регулирование градостроительных отношений </vt:lpstr>
      <vt:lpstr>Ремонт уличных сетей наружного освещения</vt:lpstr>
      <vt:lpstr>Раздельный сбор отходов</vt:lpstr>
      <vt:lpstr>Ликвидация несанкционированных свалок </vt:lpstr>
      <vt:lpstr>Проведение капитального ремонта многоквартирных домов</vt:lpstr>
      <vt:lpstr>Реализация региональной программы  капитального ремонта</vt:lpstr>
      <vt:lpstr>Мероприятия по предупреждению и ликвидации болезней животных, их лечению, отлову и содержанию безнадзорных животных</vt:lpstr>
      <vt:lpstr>СОЦИАЛЬНАЯ ПОЛИТИКА </vt:lpstr>
      <vt:lpstr>Краевой конкурс проектов «Пермский край – территория культуры»</vt:lpstr>
      <vt:lpstr>Тематика обращений граждан </vt:lpstr>
      <vt:lpstr>185 человек – 43полномочия, 25депутатов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результатах деятельности главы и деятельности администрации Добрянского городского поселения в 2017 году</dc:title>
  <dc:creator>Пользователь</dc:creator>
  <cp:lastModifiedBy>Пользователь</cp:lastModifiedBy>
  <cp:revision>170</cp:revision>
  <dcterms:created xsi:type="dcterms:W3CDTF">2018-03-30T16:00:06Z</dcterms:created>
  <dcterms:modified xsi:type="dcterms:W3CDTF">2019-04-24T07:29:19Z</dcterms:modified>
</cp:coreProperties>
</file>