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sldIdLst>
    <p:sldId id="256" r:id="rId2"/>
    <p:sldId id="258" r:id="rId3"/>
    <p:sldId id="270" r:id="rId4"/>
    <p:sldId id="261" r:id="rId5"/>
    <p:sldId id="263" r:id="rId6"/>
    <p:sldId id="262" r:id="rId7"/>
    <p:sldId id="264" r:id="rId8"/>
    <p:sldId id="265" r:id="rId9"/>
    <p:sldId id="273" r:id="rId10"/>
    <p:sldId id="274" r:id="rId11"/>
    <p:sldId id="271" r:id="rId12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618238583126949"/>
          <c:y val="6.3397400288856792E-2"/>
          <c:w val="0.86364890887999435"/>
          <c:h val="0.646208556192168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2187.8000000000002</c:v>
                </c:pt>
                <c:pt idx="1">
                  <c:v>0</c:v>
                </c:pt>
                <c:pt idx="2">
                  <c:v>4358.8999999999996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2093.1999999999998</c:v>
                </c:pt>
                <c:pt idx="1">
                  <c:v>120</c:v>
                </c:pt>
                <c:pt idx="2">
                  <c:v>3991.2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2017.7</c:v>
                </c:pt>
                <c:pt idx="1">
                  <c:v>0</c:v>
                </c:pt>
                <c:pt idx="2">
                  <c:v>3955.4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8191360"/>
        <c:axId val="28209536"/>
        <c:axId val="0"/>
      </c:bar3DChart>
      <c:catAx>
        <c:axId val="28191360"/>
        <c:scaling>
          <c:orientation val="minMax"/>
        </c:scaling>
        <c:delete val="0"/>
        <c:axPos val="b"/>
        <c:majorTickMark val="none"/>
        <c:minorTickMark val="none"/>
        <c:tickLblPos val="nextTo"/>
        <c:crossAx val="28209536"/>
        <c:crosses val="autoZero"/>
        <c:auto val="1"/>
        <c:lblAlgn val="ctr"/>
        <c:lblOffset val="100"/>
        <c:noMultiLvlLbl val="0"/>
      </c:catAx>
      <c:valAx>
        <c:axId val="28209536"/>
        <c:scaling>
          <c:orientation val="minMax"/>
          <c:max val="4500"/>
        </c:scaling>
        <c:delete val="0"/>
        <c:axPos val="l"/>
        <c:majorGridlines/>
        <c:numFmt formatCode="#,##0.0" sourceLinked="1"/>
        <c:majorTickMark val="none"/>
        <c:minorTickMark val="none"/>
        <c:tickLblPos val="nextTo"/>
        <c:crossAx val="28191360"/>
        <c:crosses val="autoZero"/>
        <c:crossBetween val="between"/>
        <c:majorUnit val="500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20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 sz="2400" b="1">
                <a:effectLst/>
              </a:defRPr>
            </a:pPr>
            <a:r>
              <a:rPr lang="ru-RU" sz="3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Объем расходов бюджета </a:t>
            </a:r>
          </a:p>
          <a:p>
            <a:pPr>
              <a:defRPr sz="2400" b="1">
                <a:effectLst/>
              </a:defRPr>
            </a:pPr>
            <a:r>
              <a:rPr lang="ru-RU" sz="32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Вильвенского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</a:p>
        </c:rich>
      </c:tx>
      <c:layout>
        <c:manualLayout>
          <c:xMode val="edge"/>
          <c:yMode val="edge"/>
          <c:x val="0.10606092641197629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31977252843395E-2"/>
                  <c:y val="0.37549568865108179"/>
                </c:manualLayout>
              </c:layout>
              <c:spPr/>
              <c:txPr>
                <a:bodyPr/>
                <a:lstStyle/>
                <a:p>
                  <a:pPr>
                    <a:defRPr sz="22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6546.7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7518712938666E-2"/>
                  <c:y val="0.233262612397905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#,##0.0</c:formatCode>
                <c:ptCount val="1"/>
                <c:pt idx="0">
                  <c:v>6204.4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691358024691357E-2"/>
                  <c:y val="0.139388634237772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#,##0.0</c:formatCode>
                <c:ptCount val="1"/>
                <c:pt idx="0">
                  <c:v>5973.1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89238528"/>
        <c:axId val="89531136"/>
        <c:axId val="0"/>
      </c:bar3DChart>
      <c:catAx>
        <c:axId val="89238528"/>
        <c:scaling>
          <c:orientation val="minMax"/>
        </c:scaling>
        <c:delete val="1"/>
        <c:axPos val="b"/>
        <c:majorTickMark val="none"/>
        <c:minorTickMark val="none"/>
        <c:tickLblPos val="nextTo"/>
        <c:crossAx val="89531136"/>
        <c:crosses val="autoZero"/>
        <c:auto val="1"/>
        <c:lblAlgn val="ctr"/>
        <c:lblOffset val="100"/>
        <c:noMultiLvlLbl val="0"/>
      </c:catAx>
      <c:valAx>
        <c:axId val="89531136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892385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3850260036939828"/>
          <c:y val="0.18396455053381167"/>
          <c:w val="0.39398233206960243"/>
          <c:h val="0.18748880052753994"/>
        </c:manualLayout>
      </c:layout>
      <c:overlay val="0"/>
      <c:txPr>
        <a:bodyPr/>
        <a:lstStyle/>
        <a:p>
          <a:pPr>
            <a:defRPr sz="2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885907571831353E-2"/>
          <c:y val="0.17785486297549033"/>
          <c:w val="0.8380465662545431"/>
          <c:h val="0.81980209286557582"/>
        </c:manualLayout>
      </c:layout>
      <c:pie3DChart>
        <c:varyColors val="1"/>
        <c:ser>
          <c:idx val="0"/>
          <c:order val="0"/>
          <c:explosion val="3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2FA142"/>
              </a:solidFill>
            </c:spPr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  <c:spPr>
              <a:solidFill>
                <a:srgbClr val="00B0F0"/>
              </a:solidFill>
            </c:spPr>
          </c:dPt>
          <c:dPt>
            <c:idx val="6"/>
            <c:bubble3D val="0"/>
          </c:dPt>
          <c:dPt>
            <c:idx val="7"/>
            <c:bubble3D val="0"/>
            <c:spPr>
              <a:solidFill>
                <a:srgbClr val="2B18B8"/>
              </a:solidFill>
            </c:spPr>
          </c:dPt>
          <c:dPt>
            <c:idx val="8"/>
            <c:bubble3D val="0"/>
            <c:spPr>
              <a:solidFill>
                <a:srgbClr val="FFFF00"/>
              </a:solidFill>
            </c:spPr>
          </c:dPt>
          <c:dPt>
            <c:idx val="9"/>
            <c:bubble3D val="0"/>
            <c:spPr>
              <a:solidFill>
                <a:srgbClr val="92D050"/>
              </a:solidFill>
            </c:spPr>
          </c:dPt>
          <c:dPt>
            <c:idx val="10"/>
            <c:bubble3D val="0"/>
          </c:dPt>
          <c:dPt>
            <c:idx val="11"/>
            <c:bubble3D val="0"/>
            <c:spPr>
              <a:solidFill>
                <a:srgbClr val="7030A0"/>
              </a:solidFill>
            </c:spPr>
          </c:dPt>
          <c:dPt>
            <c:idx val="12"/>
            <c:bubble3D val="0"/>
          </c:dPt>
          <c:dLbls>
            <c:dLbl>
              <c:idx val="0"/>
              <c:layout>
                <c:manualLayout>
                  <c:x val="6.9124131710233253E-2"/>
                  <c:y val="-6.780417435172848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1292295249559428E-2"/>
                  <c:y val="-2.68524752616081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7028599778414019"/>
                  <c:y val="1.249563393660080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5.9752870301698208E-2"/>
                  <c:y val="-9.566128752172584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7.6977876566212314E-2"/>
                  <c:y val="8.996125464462219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5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Лист1!$A$68:$A$73</c:f>
              <c:strCache>
                <c:ptCount val="6"/>
                <c:pt idx="0">
                  <c:v>Культура</c:v>
                </c:pt>
                <c:pt idx="1">
                  <c:v>Инфраструктура </c:v>
                </c:pt>
                <c:pt idx="2">
                  <c:v>Управление земельнуми ресурсами и имуществом</c:v>
                </c:pt>
                <c:pt idx="3">
                  <c:v>Совершенствование системы муниципального управления</c:v>
                </c:pt>
                <c:pt idx="4">
                  <c:v> Управление  муниципальными финансами и муниципальным долгом</c:v>
                </c:pt>
                <c:pt idx="5">
                  <c:v>Непрограммные мероприятия</c:v>
                </c:pt>
              </c:strCache>
            </c:strRef>
          </c:cat>
          <c:val>
            <c:numRef>
              <c:f>Лист1!$B$68:$B$73</c:f>
              <c:numCache>
                <c:formatCode>#,##0.00</c:formatCode>
                <c:ptCount val="6"/>
                <c:pt idx="0">
                  <c:v>1378.9</c:v>
                </c:pt>
                <c:pt idx="1">
                  <c:v>1121.0999999999999</c:v>
                </c:pt>
                <c:pt idx="2">
                  <c:v>387.2</c:v>
                </c:pt>
                <c:pt idx="3" formatCode="General">
                  <c:v>138.19999999999999</c:v>
                </c:pt>
                <c:pt idx="4">
                  <c:v>356.3</c:v>
                </c:pt>
                <c:pt idx="5">
                  <c:v>3165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1811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BCC15-1BCF-4500-B6B4-F9A59787C240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54828"/>
            <a:ext cx="5388610" cy="440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ABE7-FC9D-4BFB-857F-9F47DF31E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959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548680"/>
            <a:ext cx="6840760" cy="4176464"/>
          </a:xfrm>
        </p:spPr>
        <p:txBody>
          <a:bodyPr>
            <a:noAutofit/>
          </a:bodyPr>
          <a:lstStyle/>
          <a:p>
            <a:pPr algn="ctr"/>
            <a:r>
              <a:rPr lang="ru-RU" sz="3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3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бюджете </a:t>
            </a:r>
            <a:r>
              <a:rPr lang="ru-RU" sz="3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Вильвенского</a:t>
            </a:r>
            <a:r>
              <a:rPr lang="ru-RU" sz="3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на </a:t>
            </a:r>
            <a:r>
              <a:rPr lang="ru-RU" sz="3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2016 год и на плановый период </a:t>
            </a:r>
            <a:r>
              <a:rPr lang="ru-RU" sz="3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2017-2018 годов </a:t>
            </a:r>
            <a:endParaRPr lang="ru-RU" sz="3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endPos="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5373216"/>
            <a:ext cx="6112768" cy="936104"/>
          </a:xfrm>
        </p:spPr>
        <p:txBody>
          <a:bodyPr>
            <a:normAutofit/>
          </a:bodyPr>
          <a:lstStyle/>
          <a:p>
            <a:pPr algn="r"/>
            <a:r>
              <a:rPr lang="ru-RU" sz="3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3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heraldicum.ru/russia/subjects/towns/images/vil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981200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9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4043349"/>
              </p:ext>
            </p:extLst>
          </p:nvPr>
        </p:nvGraphicFramePr>
        <p:xfrm>
          <a:off x="611560" y="1124744"/>
          <a:ext cx="7992888" cy="5205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332656"/>
            <a:ext cx="85689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</a:t>
            </a: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в 2016 году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98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853496" cy="720080"/>
          </a:xfrm>
        </p:spPr>
        <p:txBody>
          <a:bodyPr/>
          <a:lstStyle/>
          <a:p>
            <a:pPr lvl="0" algn="ctr" fontAlgn="base">
              <a:spcAft>
                <a:spcPct val="0"/>
              </a:spcAft>
            </a:pPr>
            <a:r>
              <a:rPr lang="ru-RU" altLang="ru-RU" sz="34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altLang="ru-RU" sz="34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34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Непрограммные </a:t>
            </a:r>
            <a:r>
              <a:rPr lang="ru-RU" altLang="ru-RU" sz="3400" b="1" cap="non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мероприятия расходов бюджета</a:t>
            </a:r>
            <a:br>
              <a:rPr lang="ru-RU" altLang="ru-RU" sz="3400" b="1" cap="non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3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лилиния 3"/>
          <p:cNvSpPr/>
          <p:nvPr/>
        </p:nvSpPr>
        <p:spPr>
          <a:xfrm>
            <a:off x="2791647" y="1433515"/>
            <a:ext cx="3724569" cy="771349"/>
          </a:xfrm>
          <a:custGeom>
            <a:avLst/>
            <a:gdLst>
              <a:gd name="connsiteX0" fmla="*/ 0 w 1615467"/>
              <a:gd name="connsiteY0" fmla="*/ 80773 h 807733"/>
              <a:gd name="connsiteX1" fmla="*/ 80773 w 1615467"/>
              <a:gd name="connsiteY1" fmla="*/ 0 h 807733"/>
              <a:gd name="connsiteX2" fmla="*/ 1534694 w 1615467"/>
              <a:gd name="connsiteY2" fmla="*/ 0 h 807733"/>
              <a:gd name="connsiteX3" fmla="*/ 1615467 w 1615467"/>
              <a:gd name="connsiteY3" fmla="*/ 80773 h 807733"/>
              <a:gd name="connsiteX4" fmla="*/ 1615467 w 1615467"/>
              <a:gd name="connsiteY4" fmla="*/ 726960 h 807733"/>
              <a:gd name="connsiteX5" fmla="*/ 1534694 w 1615467"/>
              <a:gd name="connsiteY5" fmla="*/ 807733 h 807733"/>
              <a:gd name="connsiteX6" fmla="*/ 80773 w 1615467"/>
              <a:gd name="connsiteY6" fmla="*/ 807733 h 807733"/>
              <a:gd name="connsiteX7" fmla="*/ 0 w 1615467"/>
              <a:gd name="connsiteY7" fmla="*/ 726960 h 807733"/>
              <a:gd name="connsiteX8" fmla="*/ 0 w 1615467"/>
              <a:gd name="connsiteY8" fmla="*/ 80773 h 80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5467" h="807733">
                <a:moveTo>
                  <a:pt x="0" y="80773"/>
                </a:moveTo>
                <a:cubicBezTo>
                  <a:pt x="0" y="36163"/>
                  <a:pt x="36163" y="0"/>
                  <a:pt x="80773" y="0"/>
                </a:cubicBezTo>
                <a:lnTo>
                  <a:pt x="1534694" y="0"/>
                </a:lnTo>
                <a:cubicBezTo>
                  <a:pt x="1579304" y="0"/>
                  <a:pt x="1615467" y="36163"/>
                  <a:pt x="1615467" y="80773"/>
                </a:cubicBezTo>
                <a:lnTo>
                  <a:pt x="1615467" y="726960"/>
                </a:lnTo>
                <a:cubicBezTo>
                  <a:pt x="1615467" y="771570"/>
                  <a:pt x="1579304" y="807733"/>
                  <a:pt x="1534694" y="807733"/>
                </a:cubicBezTo>
                <a:lnTo>
                  <a:pt x="80773" y="807733"/>
                </a:lnTo>
                <a:cubicBezTo>
                  <a:pt x="36163" y="807733"/>
                  <a:pt x="0" y="771570"/>
                  <a:pt x="0" y="726960"/>
                </a:cubicBezTo>
                <a:lnTo>
                  <a:pt x="0" y="80773"/>
                </a:lnTo>
                <a:close/>
              </a:path>
            </a:pathLst>
          </a:custGeom>
          <a:solidFill>
            <a:srgbClr val="9966FF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lIns="28738" tIns="28738" rIns="28738" bIns="28738" spcCol="1270" anchor="ctr"/>
          <a:lstStyle/>
          <a:p>
            <a:pPr marL="0" marR="0" lvl="0" indent="0" algn="ctr" defTabSz="3556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непрограммных мероприятий :                                                     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323528" y="2996952"/>
            <a:ext cx="2108079" cy="2520280"/>
          </a:xfrm>
          <a:custGeom>
            <a:avLst/>
            <a:gdLst>
              <a:gd name="connsiteX0" fmla="*/ 0 w 1615467"/>
              <a:gd name="connsiteY0" fmla="*/ 80773 h 807733"/>
              <a:gd name="connsiteX1" fmla="*/ 80773 w 1615467"/>
              <a:gd name="connsiteY1" fmla="*/ 0 h 807733"/>
              <a:gd name="connsiteX2" fmla="*/ 1534694 w 1615467"/>
              <a:gd name="connsiteY2" fmla="*/ 0 h 807733"/>
              <a:gd name="connsiteX3" fmla="*/ 1615467 w 1615467"/>
              <a:gd name="connsiteY3" fmla="*/ 80773 h 807733"/>
              <a:gd name="connsiteX4" fmla="*/ 1615467 w 1615467"/>
              <a:gd name="connsiteY4" fmla="*/ 726960 h 807733"/>
              <a:gd name="connsiteX5" fmla="*/ 1534694 w 1615467"/>
              <a:gd name="connsiteY5" fmla="*/ 807733 h 807733"/>
              <a:gd name="connsiteX6" fmla="*/ 80773 w 1615467"/>
              <a:gd name="connsiteY6" fmla="*/ 807733 h 807733"/>
              <a:gd name="connsiteX7" fmla="*/ 0 w 1615467"/>
              <a:gd name="connsiteY7" fmla="*/ 726960 h 807733"/>
              <a:gd name="connsiteX8" fmla="*/ 0 w 1615467"/>
              <a:gd name="connsiteY8" fmla="*/ 80773 h 80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5467" h="807733">
                <a:moveTo>
                  <a:pt x="0" y="80773"/>
                </a:moveTo>
                <a:cubicBezTo>
                  <a:pt x="0" y="36163"/>
                  <a:pt x="36163" y="0"/>
                  <a:pt x="80773" y="0"/>
                </a:cubicBezTo>
                <a:lnTo>
                  <a:pt x="1534694" y="0"/>
                </a:lnTo>
                <a:cubicBezTo>
                  <a:pt x="1579304" y="0"/>
                  <a:pt x="1615467" y="36163"/>
                  <a:pt x="1615467" y="80773"/>
                </a:cubicBezTo>
                <a:lnTo>
                  <a:pt x="1615467" y="726960"/>
                </a:lnTo>
                <a:cubicBezTo>
                  <a:pt x="1615467" y="771570"/>
                  <a:pt x="1579304" y="807733"/>
                  <a:pt x="1534694" y="807733"/>
                </a:cubicBezTo>
                <a:lnTo>
                  <a:pt x="80773" y="807733"/>
                </a:lnTo>
                <a:cubicBezTo>
                  <a:pt x="36163" y="807733"/>
                  <a:pt x="0" y="771570"/>
                  <a:pt x="0" y="726960"/>
                </a:cubicBezTo>
                <a:lnTo>
                  <a:pt x="0" y="80773"/>
                </a:lnTo>
                <a:close/>
              </a:path>
            </a:pathLst>
          </a:custGeom>
          <a:solidFill>
            <a:srgbClr val="52CBCE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lIns="28738" tIns="28738" rIns="28738" bIns="28738" spcCol="1270" anchor="ctr"/>
          <a:lstStyle/>
          <a:p>
            <a:pPr lvl="0" algn="ctr" defTabSz="355600" fontAlgn="base">
              <a:spcBef>
                <a:spcPct val="0"/>
              </a:spcBef>
              <a:spcAft>
                <a:spcPct val="35000"/>
              </a:spcAft>
              <a:defRPr/>
            </a:pPr>
            <a:r>
              <a:rPr lang="ru-RU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деятельности органов местного самоуправления </a:t>
            </a:r>
            <a:r>
              <a:rPr lang="ru-RU" b="1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Вильвенского</a:t>
            </a:r>
            <a:r>
              <a:rPr lang="ru-RU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</a:t>
            </a:r>
            <a:r>
              <a:rPr lang="ru-RU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 2</a:t>
            </a:r>
            <a:r>
              <a:rPr kumimoji="0" lang="ru-RU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834,9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x-none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ыс</a:t>
            </a:r>
            <a:r>
              <a:rPr kumimoji="0" lang="x-none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.р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уб</a:t>
            </a:r>
            <a:r>
              <a:rPr kumimoji="0" lang="x-none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2987824" y="2996952"/>
            <a:ext cx="2376264" cy="2520280"/>
          </a:xfrm>
          <a:custGeom>
            <a:avLst/>
            <a:gdLst>
              <a:gd name="connsiteX0" fmla="*/ 0 w 1615467"/>
              <a:gd name="connsiteY0" fmla="*/ 80773 h 807733"/>
              <a:gd name="connsiteX1" fmla="*/ 80773 w 1615467"/>
              <a:gd name="connsiteY1" fmla="*/ 0 h 807733"/>
              <a:gd name="connsiteX2" fmla="*/ 1534694 w 1615467"/>
              <a:gd name="connsiteY2" fmla="*/ 0 h 807733"/>
              <a:gd name="connsiteX3" fmla="*/ 1615467 w 1615467"/>
              <a:gd name="connsiteY3" fmla="*/ 80773 h 807733"/>
              <a:gd name="connsiteX4" fmla="*/ 1615467 w 1615467"/>
              <a:gd name="connsiteY4" fmla="*/ 726960 h 807733"/>
              <a:gd name="connsiteX5" fmla="*/ 1534694 w 1615467"/>
              <a:gd name="connsiteY5" fmla="*/ 807733 h 807733"/>
              <a:gd name="connsiteX6" fmla="*/ 80773 w 1615467"/>
              <a:gd name="connsiteY6" fmla="*/ 807733 h 807733"/>
              <a:gd name="connsiteX7" fmla="*/ 0 w 1615467"/>
              <a:gd name="connsiteY7" fmla="*/ 726960 h 807733"/>
              <a:gd name="connsiteX8" fmla="*/ 0 w 1615467"/>
              <a:gd name="connsiteY8" fmla="*/ 80773 h 80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5467" h="807733">
                <a:moveTo>
                  <a:pt x="0" y="80773"/>
                </a:moveTo>
                <a:cubicBezTo>
                  <a:pt x="0" y="36163"/>
                  <a:pt x="36163" y="0"/>
                  <a:pt x="80773" y="0"/>
                </a:cubicBezTo>
                <a:lnTo>
                  <a:pt x="1534694" y="0"/>
                </a:lnTo>
                <a:cubicBezTo>
                  <a:pt x="1579304" y="0"/>
                  <a:pt x="1615467" y="36163"/>
                  <a:pt x="1615467" y="80773"/>
                </a:cubicBezTo>
                <a:lnTo>
                  <a:pt x="1615467" y="726960"/>
                </a:lnTo>
                <a:cubicBezTo>
                  <a:pt x="1615467" y="771570"/>
                  <a:pt x="1579304" y="807733"/>
                  <a:pt x="1534694" y="807733"/>
                </a:cubicBezTo>
                <a:lnTo>
                  <a:pt x="80773" y="807733"/>
                </a:lnTo>
                <a:cubicBezTo>
                  <a:pt x="36163" y="807733"/>
                  <a:pt x="0" y="771570"/>
                  <a:pt x="0" y="726960"/>
                </a:cubicBezTo>
                <a:lnTo>
                  <a:pt x="0" y="80773"/>
                </a:lnTo>
                <a:close/>
              </a:path>
            </a:pathLst>
          </a:custGeom>
          <a:solidFill>
            <a:srgbClr val="52CBCE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lIns="28738" tIns="28738" rIns="28738" bIns="28738" spcCol="1270" anchor="ctr"/>
          <a:lstStyle/>
          <a:p>
            <a:pPr lvl="0" algn="ctr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kumimoji="0" lang="x-none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kumimoji="0" lang="x-none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органов местного самоуправления </a:t>
            </a:r>
            <a:r>
              <a:rPr lang="ru-RU" b="1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Вильвенского</a:t>
            </a:r>
            <a:r>
              <a:rPr lang="ru-RU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r>
              <a:rPr kumimoji="0" lang="x-none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x-none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 исполнение государственных полномочий 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74,9 </a:t>
            </a:r>
            <a:r>
              <a:rPr kumimoji="0" lang="x-none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ыс</a:t>
            </a:r>
            <a:r>
              <a:rPr kumimoji="0" lang="x-none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.р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уб</a:t>
            </a:r>
            <a:r>
              <a:rPr kumimoji="0" lang="x-none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6228184" y="3023240"/>
            <a:ext cx="2664296" cy="2520279"/>
          </a:xfrm>
          <a:custGeom>
            <a:avLst/>
            <a:gdLst>
              <a:gd name="connsiteX0" fmla="*/ 0 w 1615467"/>
              <a:gd name="connsiteY0" fmla="*/ 80773 h 807733"/>
              <a:gd name="connsiteX1" fmla="*/ 80773 w 1615467"/>
              <a:gd name="connsiteY1" fmla="*/ 0 h 807733"/>
              <a:gd name="connsiteX2" fmla="*/ 1534694 w 1615467"/>
              <a:gd name="connsiteY2" fmla="*/ 0 h 807733"/>
              <a:gd name="connsiteX3" fmla="*/ 1615467 w 1615467"/>
              <a:gd name="connsiteY3" fmla="*/ 80773 h 807733"/>
              <a:gd name="connsiteX4" fmla="*/ 1615467 w 1615467"/>
              <a:gd name="connsiteY4" fmla="*/ 726960 h 807733"/>
              <a:gd name="connsiteX5" fmla="*/ 1534694 w 1615467"/>
              <a:gd name="connsiteY5" fmla="*/ 807733 h 807733"/>
              <a:gd name="connsiteX6" fmla="*/ 80773 w 1615467"/>
              <a:gd name="connsiteY6" fmla="*/ 807733 h 807733"/>
              <a:gd name="connsiteX7" fmla="*/ 0 w 1615467"/>
              <a:gd name="connsiteY7" fmla="*/ 726960 h 807733"/>
              <a:gd name="connsiteX8" fmla="*/ 0 w 1615467"/>
              <a:gd name="connsiteY8" fmla="*/ 80773 h 80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5467" h="807733">
                <a:moveTo>
                  <a:pt x="0" y="80773"/>
                </a:moveTo>
                <a:cubicBezTo>
                  <a:pt x="0" y="36163"/>
                  <a:pt x="36163" y="0"/>
                  <a:pt x="80773" y="0"/>
                </a:cubicBezTo>
                <a:lnTo>
                  <a:pt x="1534694" y="0"/>
                </a:lnTo>
                <a:cubicBezTo>
                  <a:pt x="1579304" y="0"/>
                  <a:pt x="1615467" y="36163"/>
                  <a:pt x="1615467" y="80773"/>
                </a:cubicBezTo>
                <a:lnTo>
                  <a:pt x="1615467" y="726960"/>
                </a:lnTo>
                <a:cubicBezTo>
                  <a:pt x="1615467" y="771570"/>
                  <a:pt x="1579304" y="807733"/>
                  <a:pt x="1534694" y="807733"/>
                </a:cubicBezTo>
                <a:lnTo>
                  <a:pt x="80773" y="807733"/>
                </a:lnTo>
                <a:cubicBezTo>
                  <a:pt x="36163" y="807733"/>
                  <a:pt x="0" y="771570"/>
                  <a:pt x="0" y="726960"/>
                </a:cubicBezTo>
                <a:lnTo>
                  <a:pt x="0" y="80773"/>
                </a:lnTo>
                <a:close/>
              </a:path>
            </a:pathLst>
          </a:custGeom>
          <a:solidFill>
            <a:srgbClr val="52CBCE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lIns="28738" tIns="28738" rIns="28738" bIns="28738" spcCol="1270" anchor="ctr"/>
          <a:lstStyle/>
          <a:p>
            <a:pPr lvl="0" algn="ctr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kumimoji="0" lang="x-none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x-none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мероприятия, осуществляемые органами местного самоуправления </a:t>
            </a:r>
            <a:r>
              <a:rPr lang="ru-RU" b="1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Вильвенского</a:t>
            </a:r>
            <a:r>
              <a:rPr lang="ru-RU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r>
              <a:rPr lang="x-none" b="1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x-none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x-none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непрограммных направлений расходов -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255,2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x-none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   </a:t>
            </a:r>
            <a:r>
              <a:rPr kumimoji="0" lang="x-none" sz="1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                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691509" y="1819189"/>
            <a:ext cx="1100138" cy="1098550"/>
          </a:xfrm>
          <a:prstGeom prst="straightConnector1">
            <a:avLst/>
          </a:prstGeom>
          <a:noFill/>
          <a:ln w="9525" cap="flat" cmpd="sng" algn="ctr">
            <a:solidFill>
              <a:srgbClr val="F0A22E">
                <a:shade val="60000"/>
                <a:satMod val="110000"/>
              </a:srgbClr>
            </a:solidFill>
            <a:prstDash val="solid"/>
            <a:tailEnd type="arrow"/>
          </a:ln>
          <a:effectLst/>
        </p:spPr>
      </p:cxnSp>
      <p:cxnSp>
        <p:nvCxnSpPr>
          <p:cNvPr id="9" name="Прямая со стрелкой 8"/>
          <p:cNvCxnSpPr/>
          <p:nvPr/>
        </p:nvCxnSpPr>
        <p:spPr>
          <a:xfrm>
            <a:off x="4283968" y="2204864"/>
            <a:ext cx="0" cy="792088"/>
          </a:xfrm>
          <a:prstGeom prst="straightConnector1">
            <a:avLst/>
          </a:prstGeom>
          <a:noFill/>
          <a:ln w="9525" cap="flat" cmpd="sng" algn="ctr">
            <a:solidFill>
              <a:srgbClr val="F0A22E">
                <a:shade val="60000"/>
                <a:satMod val="110000"/>
              </a:srgbClr>
            </a:solidFill>
            <a:prstDash val="solid"/>
            <a:tailEnd type="arrow"/>
          </a:ln>
          <a:effectLst/>
        </p:spPr>
      </p:cxnSp>
      <p:cxnSp>
        <p:nvCxnSpPr>
          <p:cNvPr id="12" name="Прямая со стрелкой 11"/>
          <p:cNvCxnSpPr/>
          <p:nvPr/>
        </p:nvCxnSpPr>
        <p:spPr>
          <a:xfrm>
            <a:off x="6516216" y="1867201"/>
            <a:ext cx="1152525" cy="1098550"/>
          </a:xfrm>
          <a:prstGeom prst="straightConnector1">
            <a:avLst/>
          </a:prstGeom>
          <a:noFill/>
          <a:ln w="9525" cap="flat" cmpd="sng" algn="ctr">
            <a:solidFill>
              <a:srgbClr val="F0A22E">
                <a:shade val="60000"/>
                <a:satMod val="110000"/>
              </a:srgbClr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343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35280" cy="1584176"/>
          </a:xfrm>
        </p:spPr>
        <p:txBody>
          <a:bodyPr>
            <a:normAutofit fontScale="90000"/>
          </a:bodyPr>
          <a:lstStyle/>
          <a:p>
            <a:pPr marL="0" marR="0" lvl="1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tabLst/>
              <a:defRPr/>
            </a:pPr>
            <a:r>
              <a:rPr lang="ru-RU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-</a:t>
            </a:r>
            <a:r>
              <a:rPr lang="ru-RU" sz="265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это форма образования и расходования денежных средств, предназначенных для финансового обеспечения задач и функций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Вильвенского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сельского поселения.</a:t>
            </a:r>
            <a:r>
              <a:rPr lang="ru-RU" sz="29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9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16832"/>
            <a:ext cx="8424936" cy="331236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Основой бюджета служат следующие составляющие:</a:t>
            </a:r>
          </a:p>
          <a:p>
            <a:pPr marL="109537" indent="0" algn="just">
              <a:lnSpc>
                <a:spcPct val="110000"/>
              </a:lnSpc>
              <a:buNone/>
            </a:pPr>
            <a:r>
              <a:rPr lang="ru-RU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основные направления бюджетной и налоговой политики;</a:t>
            </a:r>
          </a:p>
          <a:p>
            <a:pPr marL="109537" indent="0" algn="just">
              <a:lnSpc>
                <a:spcPct val="110000"/>
              </a:lnSpc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прогноз социально-экономического развития;</a:t>
            </a:r>
          </a:p>
          <a:p>
            <a:pPr marL="109537" indent="0" algn="just">
              <a:lnSpc>
                <a:spcPct val="110000"/>
              </a:lnSpc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муниципальные программы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Вильвенского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://www.heraldicum.ru/russia/subjects/towns/images/vilv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725144"/>
            <a:ext cx="1143954" cy="1946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18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84976" cy="165618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 – </a:t>
            </a:r>
            <a:br>
              <a:rPr lang="ru-RU" sz="3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ежегодное формирование, утверждение и исполнение бюджета</a:t>
            </a:r>
            <a:endParaRPr lang="ru-RU" sz="3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916832"/>
            <a:ext cx="7848872" cy="4536504"/>
          </a:xfrm>
        </p:spPr>
        <p:txBody>
          <a:bodyPr>
            <a:normAutofit fontScale="77500" lnSpcReduction="20000"/>
          </a:bodyPr>
          <a:lstStyle/>
          <a:p>
            <a:pPr marL="623887" indent="-514350" algn="just">
              <a:buAutoNum type="arabicPeriod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проекта бюджета на очередной год и плановый период </a:t>
            </a:r>
          </a:p>
          <a:p>
            <a:pPr marL="623887" indent="-514350" algn="just">
              <a:buAutoNum type="arabicPeriod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и утверждение проекта бюджета Советом депутатов </a:t>
            </a: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Вильвенского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</a:p>
          <a:p>
            <a:pPr marL="623887" indent="-514350" algn="just">
              <a:buAutoNum type="arabicPeriod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в текущем году</a:t>
            </a:r>
          </a:p>
          <a:p>
            <a:pPr marL="623887" indent="-514350" algn="just">
              <a:buAutoNum type="arabicPeriod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рассмотрение и утверждение отчета об исполнении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  <a:p>
            <a:pPr marL="109537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 algn="just">
              <a:lnSpc>
                <a:spcPct val="120000"/>
              </a:lnSpc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бюджетным процессом, бюджет поселения составляется и утверждается ежегодно на трехлетний период - на очередной финансовый год и плановый период</a:t>
            </a:r>
          </a:p>
          <a:p>
            <a:pPr marL="109537" indent="0" algn="just">
              <a:lnSpc>
                <a:spcPct val="120000"/>
              </a:lnSpc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09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123846" cy="1224136"/>
          </a:xfrm>
        </p:spPr>
        <p:txBody>
          <a:bodyPr>
            <a:noAutofit/>
          </a:bodyPr>
          <a:lstStyle/>
          <a:p>
            <a:pPr algn="ctr"/>
            <a:r>
              <a:rPr lang="ru-RU" sz="3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бюджета</a:t>
            </a:r>
            <a:endParaRPr lang="ru-RU" sz="3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5966" y="1628800"/>
            <a:ext cx="7890008" cy="1800200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2240868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99792" y="2240867"/>
            <a:ext cx="144016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10970" y="2041960"/>
            <a:ext cx="1368152" cy="1045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Дефицит или Профицит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76256" y="1772816"/>
            <a:ext cx="165618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больше доходов</a:t>
            </a:r>
          </a:p>
          <a:p>
            <a:pPr algn="ctr"/>
            <a:r>
              <a:rPr lang="ru-RU" dirty="0" smtClean="0"/>
              <a:t>Доходы больше расходов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411760" y="2564903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355976" y="2492896"/>
            <a:ext cx="180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355976" y="2564904"/>
            <a:ext cx="180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179122" y="2240868"/>
            <a:ext cx="69713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179122" y="2888939"/>
            <a:ext cx="697134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081328"/>
              </p:ext>
            </p:extLst>
          </p:nvPr>
        </p:nvGraphicFramePr>
        <p:xfrm>
          <a:off x="617280" y="3573016"/>
          <a:ext cx="8123844" cy="2775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974"/>
                <a:gridCol w="1353974"/>
                <a:gridCol w="1353974"/>
                <a:gridCol w="1353974"/>
                <a:gridCol w="1353974"/>
                <a:gridCol w="1353974"/>
              </a:tblGrid>
              <a:tr h="57606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656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2166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546,7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546,7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204,4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204,4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973,1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973,1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702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- 0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- 0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19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856984" cy="158417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Доходы - </a:t>
            </a:r>
            <a:r>
              <a:rPr lang="ru-RU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поступающие в бюджет поселения денежные средства, за исключением средств, являющихся источниками финансирования бюджета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25161" t="16820" r="20513" b="18757"/>
          <a:stretch/>
        </p:blipFill>
        <p:spPr bwMode="auto">
          <a:xfrm>
            <a:off x="683568" y="1844824"/>
            <a:ext cx="7848872" cy="46085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5930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632848" cy="105273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налоговых и неналоговых доходов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409664"/>
              </p:ext>
            </p:extLst>
          </p:nvPr>
        </p:nvGraphicFramePr>
        <p:xfrm>
          <a:off x="611560" y="1124744"/>
          <a:ext cx="80648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461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4896" cy="576064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altLang="ru-RU" sz="30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Утвержденный объем доходов на 2016-2018гг.</a:t>
            </a:r>
            <a:endParaRPr lang="ru-RU" sz="3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248279"/>
              </p:ext>
            </p:extLst>
          </p:nvPr>
        </p:nvGraphicFramePr>
        <p:xfrm>
          <a:off x="827584" y="908719"/>
          <a:ext cx="7920881" cy="5511166"/>
        </p:xfrm>
        <a:graphic>
          <a:graphicData uri="http://schemas.openxmlformats.org/drawingml/2006/table">
            <a:tbl>
              <a:tblPr/>
              <a:tblGrid>
                <a:gridCol w="3740416"/>
                <a:gridCol w="1393488"/>
                <a:gridCol w="1466830"/>
                <a:gridCol w="1320147"/>
              </a:tblGrid>
              <a:tr h="5710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кода поступлений в бюджет</a:t>
                      </a:r>
                      <a:endParaRPr lang="ru-RU" sz="18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2016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год,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тыс.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руб.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</a:t>
                      </a:r>
                      <a:endParaRPr lang="ru-RU" sz="18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2017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год,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тыс.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руб.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2018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год,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тыс.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р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уб.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238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Доходы, всего: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т.ч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6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546,7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6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204,4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6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973,1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803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Налоговые: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2 187,8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2 093,2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2 017,7 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48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776,7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802,3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829,5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851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Акцизы на нефтепродукты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843,4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699,2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585,2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85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 на совокупный доход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15,9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4,3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372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68,8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71,3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74,0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97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Транспортный налог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374,4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389,4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404,8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97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88,5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93,2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97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Госпошлина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20,1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20,8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21,6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547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Неналоговые: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120,0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424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     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120,0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     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615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Безвозмездные поступления :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6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358,9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6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991,2</a:t>
                      </a: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6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955,4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75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600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284,0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600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990,5</a:t>
                      </a: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600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954,7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75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74,9     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0,7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0,7      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06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7063138"/>
              </p:ext>
            </p:extLst>
          </p:nvPr>
        </p:nvGraphicFramePr>
        <p:xfrm>
          <a:off x="601216" y="1268760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395536" y="332656"/>
            <a:ext cx="864096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300" cap="non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денежные средства, направляемые на финансовое обеспечение задач и функций органа местного самоуправления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73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altLang="ru-RU" sz="3000" b="1" cap="non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Утвержденный объем</a:t>
            </a:r>
            <a:r>
              <a:rPr lang="ru-RU" altLang="ru-RU" sz="30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ru-RU" altLang="ru-RU" sz="3000" b="1" cap="non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расходов бюджета </a:t>
            </a:r>
            <a:br>
              <a:rPr lang="ru-RU" altLang="ru-RU" sz="3000" b="1" cap="non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30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2016-2018 </a:t>
            </a:r>
            <a:r>
              <a:rPr lang="ru-RU" altLang="ru-RU" sz="3000" b="1" cap="non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годы, тыс. рублей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721782"/>
              </p:ext>
            </p:extLst>
          </p:nvPr>
        </p:nvGraphicFramePr>
        <p:xfrm>
          <a:off x="539552" y="980728"/>
          <a:ext cx="8136904" cy="5506043"/>
        </p:xfrm>
        <a:graphic>
          <a:graphicData uri="http://schemas.openxmlformats.org/drawingml/2006/table">
            <a:tbl>
              <a:tblPr/>
              <a:tblGrid>
                <a:gridCol w="288032"/>
                <a:gridCol w="3888432"/>
                <a:gridCol w="1296144"/>
                <a:gridCol w="1368152"/>
                <a:gridCol w="1296144"/>
              </a:tblGrid>
              <a:tr h="95043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(тысяч рублей)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(тысяч рублей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(тысяч рублей)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478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программа 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Вильвенского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сельского поселения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«Культура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Вильвенского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поселения"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1 378,9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1 378,9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1 378,9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478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Вильвенского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сельского поселения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«Инфраструктура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Вильвенского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поселения"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956,4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615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Вильвенского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сельского поселения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"Управление земельными ресурсами и имуществом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Вильвенского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поселения"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615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Вильвенского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сельского поселения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"Совершенствование системы муниципального управления 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Вильвенского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поселения"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615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программа "Управление муниципальными финансами  и муниципальным долгом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Вильвенского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сельского поселения"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509,6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96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Непрограммные мероприятия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3 165,0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3 016,2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3 016,0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96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 утвержденные расходы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552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546,7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973,1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78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465</TotalTime>
  <Words>546</Words>
  <Application>Microsoft Office PowerPoint</Application>
  <PresentationFormat>Экран (4:3)</PresentationFormat>
  <Paragraphs>172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Углы</vt:lpstr>
      <vt:lpstr>О бюджете Вильвенского сельского поселения на 2016 год и на плановый период 2017-2018 годов </vt:lpstr>
      <vt:lpstr>Бюджет - это форма образования и расходования денежных средств, предназначенных для финансового обеспечения задач и функций Вильвенского сельского поселения. </vt:lpstr>
      <vt:lpstr>Бюджетный процесс –  ежегодное формирование, утверждение и исполнение бюджета</vt:lpstr>
      <vt:lpstr>Основные характеристики бюджета</vt:lpstr>
      <vt:lpstr>  Доходы - это поступающие в бюджет поселения денежные средства, за исключением средств, являющихся источниками финансирования бюджета </vt:lpstr>
      <vt:lpstr>Динамика налоговых и неналоговых доходов</vt:lpstr>
      <vt:lpstr>Утвержденный объем доходов на 2016-2018гг.</vt:lpstr>
      <vt:lpstr>Презентация PowerPoint</vt:lpstr>
      <vt:lpstr>Утвержденный объем  расходов бюджета  на 2016-2018 годы, тыс. рублей</vt:lpstr>
      <vt:lpstr>Презентация PowerPoint</vt:lpstr>
      <vt:lpstr> Непрограммные мероприятия расходов бюджета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Маргарита</dc:creator>
  <cp:lastModifiedBy>Chetina409</cp:lastModifiedBy>
  <cp:revision>94</cp:revision>
  <cp:lastPrinted>2017-04-05T06:00:22Z</cp:lastPrinted>
  <dcterms:created xsi:type="dcterms:W3CDTF">2017-03-23T06:01:41Z</dcterms:created>
  <dcterms:modified xsi:type="dcterms:W3CDTF">2017-04-05T11:22:40Z</dcterms:modified>
</cp:coreProperties>
</file>