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8" r:id="rId3"/>
    <p:sldId id="270" r:id="rId4"/>
    <p:sldId id="261" r:id="rId5"/>
    <p:sldId id="263" r:id="rId6"/>
    <p:sldId id="262" r:id="rId7"/>
    <p:sldId id="264" r:id="rId8"/>
    <p:sldId id="265" r:id="rId9"/>
    <p:sldId id="273" r:id="rId10"/>
    <p:sldId id="274" r:id="rId11"/>
    <p:sldId id="271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18238583126949"/>
          <c:y val="6.3397400288856792E-2"/>
          <c:w val="0.86364890887999435"/>
          <c:h val="0.646208556192168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1979.8</c:v>
                </c:pt>
                <c:pt idx="1">
                  <c:v>36.6</c:v>
                </c:pt>
                <c:pt idx="2">
                  <c:v>6387.2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1970.4</c:v>
                </c:pt>
                <c:pt idx="1">
                  <c:v>13.3</c:v>
                </c:pt>
                <c:pt idx="2">
                  <c:v>6004.8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2050.1</c:v>
                </c:pt>
                <c:pt idx="1">
                  <c:v>13.3</c:v>
                </c:pt>
                <c:pt idx="2">
                  <c:v>6570.8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327328"/>
        <c:axId val="164087136"/>
        <c:axId val="0"/>
      </c:bar3DChart>
      <c:catAx>
        <c:axId val="16132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087136"/>
        <c:crosses val="autoZero"/>
        <c:auto val="1"/>
        <c:lblAlgn val="ctr"/>
        <c:lblOffset val="100"/>
        <c:noMultiLvlLbl val="0"/>
      </c:catAx>
      <c:valAx>
        <c:axId val="164087136"/>
        <c:scaling>
          <c:orientation val="minMax"/>
          <c:max val="4500"/>
        </c:scaling>
        <c:delete val="0"/>
        <c:axPos val="l"/>
        <c:majorGridlines/>
        <c:numFmt formatCode="#\ ##0.0" sourceLinked="1"/>
        <c:majorTickMark val="none"/>
        <c:minorTickMark val="none"/>
        <c:tickLblPos val="nextTo"/>
        <c:crossAx val="161327328"/>
        <c:crosses val="autoZero"/>
        <c:crossBetween val="between"/>
        <c:majorUnit val="5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 b="1">
                <a:effectLst/>
              </a:defRPr>
            </a:pP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</a:t>
            </a:r>
          </a:p>
          <a:p>
            <a:pPr>
              <a:defRPr sz="2400" b="1">
                <a:effectLst/>
              </a:defRPr>
            </a:pPr>
            <a:r>
              <a:rPr lang="ru-RU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c:rich>
      </c:tx>
      <c:layout>
        <c:manualLayout>
          <c:xMode val="edge"/>
          <c:yMode val="edge"/>
          <c:x val="0.1060609264119762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187129386549E-2"/>
                  <c:y val="0.26211551891059715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8403.6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006112083211763E-2"/>
                  <c:y val="0.12109825098798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06641878098569"/>
                      <c:h val="7.87618836002348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7988.5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665E-2"/>
                  <c:y val="0.3485122684781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8634.2000000000007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4089488"/>
        <c:axId val="164089096"/>
        <c:axId val="0"/>
      </c:bar3DChart>
      <c:catAx>
        <c:axId val="16408948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64089096"/>
        <c:crosses val="autoZero"/>
        <c:auto val="1"/>
        <c:lblAlgn val="ctr"/>
        <c:lblOffset val="100"/>
        <c:noMultiLvlLbl val="0"/>
      </c:catAx>
      <c:valAx>
        <c:axId val="16408909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64089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850260036939828"/>
          <c:y val="0.18396455053381167"/>
          <c:w val="0.39398233206960243"/>
          <c:h val="0.18748880052753994"/>
        </c:manualLayout>
      </c:layout>
      <c:overlay val="0"/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85907571831353E-2"/>
          <c:y val="0.17785486297549033"/>
          <c:w val="0.8380465662545431"/>
          <c:h val="0.81980209286557582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</c:dPt>
          <c:dPt>
            <c:idx val="11"/>
            <c:bubble3D val="0"/>
            <c:spPr>
              <a:solidFill>
                <a:srgbClr val="7030A0"/>
              </a:solidFill>
            </c:spPr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6.9124131710233253E-2"/>
                  <c:y val="-6.7804174351728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292295249559428E-2"/>
                  <c:y val="-2.6852475261608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028599778414019"/>
                  <c:y val="1.24956339366008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752870301698208E-2"/>
                  <c:y val="-9.56612875217258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6977876566212314E-2"/>
                  <c:y val="8.9961254644622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Лист1!$A$68:$A$73</c:f>
              <c:strCache>
                <c:ptCount val="6"/>
                <c:pt idx="0">
                  <c:v>Культура</c:v>
                </c:pt>
                <c:pt idx="1">
                  <c:v>Инфраструктура </c:v>
                </c:pt>
                <c:pt idx="2">
                  <c:v>Управление земельнуми ресурсами и имуществом</c:v>
                </c:pt>
                <c:pt idx="4">
                  <c:v> Управление  муниципальными финансами и муниципальным долгом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Лист1!$B$68:$B$73</c:f>
              <c:numCache>
                <c:formatCode>#,##0.00</c:formatCode>
                <c:ptCount val="6"/>
                <c:pt idx="0">
                  <c:v>1423.5</c:v>
                </c:pt>
                <c:pt idx="1">
                  <c:v>2681.1</c:v>
                </c:pt>
                <c:pt idx="2">
                  <c:v>179</c:v>
                </c:pt>
                <c:pt idx="4">
                  <c:v>53</c:v>
                </c:pt>
                <c:pt idx="5">
                  <c:v>4067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1811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840760" cy="417646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Вильвенского сельского поселения на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373216"/>
            <a:ext cx="6112768" cy="936104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812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21215"/>
              </p:ext>
            </p:extLst>
          </p:nvPr>
        </p:nvGraphicFramePr>
        <p:xfrm>
          <a:off x="611560" y="1124744"/>
          <a:ext cx="7992888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32656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3496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</a:t>
            </a:r>
            <a: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 расходов бюджета</a:t>
            </a:r>
            <a:b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791647" y="1433515"/>
            <a:ext cx="3724569" cy="77134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9966FF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marL="0" marR="0" lvl="0" indent="0" algn="ctr" defTabSz="355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непрограммных мероприятий :                                                    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23528" y="2996952"/>
            <a:ext cx="2108079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3616,5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987824" y="2996952"/>
            <a:ext cx="2376264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исполнение государственных полномочий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73,4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28184" y="3023240"/>
            <a:ext cx="2664296" cy="252027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мероприятия, осуществляемые органами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x-none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непрограммных направлений расходов -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377,1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 </a:t>
            </a:r>
            <a:r>
              <a:rPr kumimoji="0" lang="x-non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            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509" y="1819189"/>
            <a:ext cx="1100138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>
            <a:off x="4283968" y="2204864"/>
            <a:ext cx="0" cy="792088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>
            <a:off x="6516216" y="1867201"/>
            <a:ext cx="1152525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34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584176"/>
          </a:xfrm>
        </p:spPr>
        <p:txBody>
          <a:bodyPr>
            <a:normAutofit fontScale="90000"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</a:t>
            </a:r>
            <a:r>
              <a:rPr lang="ru-RU" sz="265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Вильвенского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сельского поселения.</a:t>
            </a:r>
            <a:r>
              <a:rPr lang="ru-RU" sz="29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бюджета служат следующие составляющие: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основные направления бюджетной и налоговой политики;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прогноз социально-экономического развития;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муниципальные программы Вильвенского 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5144"/>
            <a:ext cx="1143954" cy="19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65618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b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формирование, утверждение и исполнение бюджета</a:t>
            </a:r>
            <a:endParaRPr lang="ru-RU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536504"/>
          </a:xfrm>
        </p:spPr>
        <p:txBody>
          <a:bodyPr>
            <a:normAutofit fontScale="77500" lnSpcReduction="20000"/>
          </a:bodyPr>
          <a:lstStyle/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на очередной год и плановый период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проекта бюджета Советом депутатов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рассмотрение и утверждение отчета об исполнении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marL="109537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2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процессом, бюджет поселения составляется и утверждается ежегодно на трехлетний период - на очередной финансовый год и плановый период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23846" cy="122413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66" y="1628800"/>
            <a:ext cx="7890008" cy="18002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2408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24086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0970" y="2041960"/>
            <a:ext cx="1368152" cy="10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772816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11760" y="256490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9289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5976" y="256490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79122" y="2240868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79122" y="2888939"/>
            <a:ext cx="6971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79255"/>
              </p:ext>
            </p:extLst>
          </p:nvPr>
        </p:nvGraphicFramePr>
        <p:xfrm>
          <a:off x="617280" y="3573016"/>
          <a:ext cx="8123844" cy="27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974"/>
                <a:gridCol w="1353974"/>
                <a:gridCol w="1353974"/>
                <a:gridCol w="1353974"/>
                <a:gridCol w="1353974"/>
                <a:gridCol w="1353974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2166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8403,6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8403,6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7988,5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7988,5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8634,2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8634,2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Доходы - </a:t>
            </a:r>
            <a:r>
              <a:rPr lang="ru-RU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поселения денежные средства, за исключением средств, являющихся источниками финансирования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5161" t="16820" r="20513" b="18757"/>
          <a:stretch/>
        </p:blipFill>
        <p:spPr bwMode="auto">
          <a:xfrm>
            <a:off x="683568" y="1844824"/>
            <a:ext cx="7848872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585106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57606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Утвержденный объем доходов 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2017-2019гг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18366"/>
              </p:ext>
            </p:extLst>
          </p:nvPr>
        </p:nvGraphicFramePr>
        <p:xfrm>
          <a:off x="620278" y="836712"/>
          <a:ext cx="7920881" cy="5715509"/>
        </p:xfrm>
        <a:graphic>
          <a:graphicData uri="http://schemas.openxmlformats.org/drawingml/2006/table">
            <a:tbl>
              <a:tblPr/>
              <a:tblGrid>
                <a:gridCol w="3740416"/>
                <a:gridCol w="1393488"/>
                <a:gridCol w="1466830"/>
                <a:gridCol w="1320147"/>
              </a:tblGrid>
              <a:tr h="57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р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т.ч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8403,6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7988,5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8634,2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1979,8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1970,4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2050,1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8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609,3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609,3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609,3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640,9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631,0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710,1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9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9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2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23,3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6387,2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6004,8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6570,8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6313,8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5931,4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6497,4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73,4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73,4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50795"/>
              </p:ext>
            </p:extLst>
          </p:nvPr>
        </p:nvGraphicFramePr>
        <p:xfrm>
          <a:off x="601216" y="126876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3265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денежные средства, направляемые на финансовое обеспечение задач и функций органа местного самоуправления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2017-2019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97176"/>
              </p:ext>
            </p:extLst>
          </p:nvPr>
        </p:nvGraphicFramePr>
        <p:xfrm>
          <a:off x="539552" y="980728"/>
          <a:ext cx="8136904" cy="4644473"/>
        </p:xfrm>
        <a:graphic>
          <a:graphicData uri="http://schemas.openxmlformats.org/drawingml/2006/table">
            <a:tbl>
              <a:tblPr/>
              <a:tblGrid>
                <a:gridCol w="288032"/>
                <a:gridCol w="3888432"/>
                <a:gridCol w="1296144"/>
                <a:gridCol w="1368152"/>
                <a:gridCol w="1296144"/>
              </a:tblGrid>
              <a:tr h="95043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земельными ресурсами и имуществом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"Управление муниципальными финансами  и муниципальным долгом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536</TotalTime>
  <Words>491</Words>
  <Application>Microsoft Office PowerPoint</Application>
  <PresentationFormat>Экран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О бюджете Вильвенского сельского поселения на 2017 год и на плановый период 2018-2019 годов </vt:lpstr>
      <vt:lpstr>Бюджет - это форма образования и расходования денежных средств, предназначенных для финансового обеспечения задач и функций Вильвенского сельского поселения. </vt:lpstr>
      <vt:lpstr>Бюджетный процесс –  ежегодное формирование, утверждение и исполнение бюджета</vt:lpstr>
      <vt:lpstr>Основные характеристики бюджета</vt:lpstr>
      <vt:lpstr>  Доходы - это поступающие в бюджет поселения денежные средства, за исключением средств, являющихся источниками финансирования бюджета </vt:lpstr>
      <vt:lpstr>Динамика налоговых и неналоговых доходов</vt:lpstr>
      <vt:lpstr>Утвержденный объем доходов на 2017-2019гг.</vt:lpstr>
      <vt:lpstr>Презентация PowerPoint</vt:lpstr>
      <vt:lpstr>Утвержденный объем  расходов бюджета  на 2017-2019 годы, тыс. рублей</vt:lpstr>
      <vt:lpstr>Презентация PowerPoint</vt:lpstr>
      <vt:lpstr> Непрограммные мероприятия расходов бюджета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User</cp:lastModifiedBy>
  <cp:revision>103</cp:revision>
  <cp:lastPrinted>2017-04-05T06:00:22Z</cp:lastPrinted>
  <dcterms:created xsi:type="dcterms:W3CDTF">2017-03-23T06:01:41Z</dcterms:created>
  <dcterms:modified xsi:type="dcterms:W3CDTF">2017-04-06T06:23:31Z</dcterms:modified>
</cp:coreProperties>
</file>