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sldIdLst>
    <p:sldId id="256" r:id="rId2"/>
    <p:sldId id="258" r:id="rId3"/>
    <p:sldId id="270" r:id="rId4"/>
    <p:sldId id="261" r:id="rId5"/>
    <p:sldId id="263" r:id="rId6"/>
    <p:sldId id="262" r:id="rId7"/>
    <p:sldId id="264" r:id="rId8"/>
    <p:sldId id="275" r:id="rId9"/>
    <p:sldId id="277" r:id="rId10"/>
    <p:sldId id="265" r:id="rId11"/>
    <p:sldId id="273" r:id="rId12"/>
    <p:sldId id="274" r:id="rId13"/>
    <p:sldId id="271" r:id="rId14"/>
    <p:sldId id="281" r:id="rId15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DD"/>
    <a:srgbClr val="CCCCFF"/>
    <a:srgbClr val="CCECFF"/>
    <a:srgbClr val="0000CC"/>
    <a:srgbClr val="9999FF"/>
    <a:srgbClr val="9966FF"/>
    <a:srgbClr val="66FF99"/>
    <a:srgbClr val="FF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effectLst>
          <a:outerShdw blurRad="50800" dist="50800" dir="5400000" algn="ctr" rotWithShape="0">
            <a:srgbClr val="FF0000"/>
          </a:outerShdw>
        </a:effectLst>
      </c:spPr>
    </c:sideWall>
    <c:backWall>
      <c:thickness val="0"/>
      <c:spPr>
        <a:effectLst>
          <a:outerShdw blurRad="50800" dist="50800" dir="5400000" algn="ctr" rotWithShape="0">
            <a:srgbClr val="FF0000"/>
          </a:outerShdw>
        </a:effectLst>
      </c:spPr>
    </c:backWall>
    <c:plotArea>
      <c:layout>
        <c:manualLayout>
          <c:layoutTarget val="inner"/>
          <c:xMode val="edge"/>
          <c:yMode val="edge"/>
          <c:x val="0.12988350996714648"/>
          <c:y val="3.3151216222888816E-2"/>
          <c:w val="0.86364890887999435"/>
          <c:h val="0.646208556192168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2026.8</c:v>
                </c:pt>
                <c:pt idx="1">
                  <c:v>116.5</c:v>
                </c:pt>
                <c:pt idx="2">
                  <c:v>6733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2134.4</c:v>
                </c:pt>
                <c:pt idx="1">
                  <c:v>51.5</c:v>
                </c:pt>
                <c:pt idx="2">
                  <c:v>6389.1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2197.1999999999998</c:v>
                </c:pt>
                <c:pt idx="1">
                  <c:v>51.5</c:v>
                </c:pt>
                <c:pt idx="2">
                  <c:v>6387.6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325696"/>
        <c:axId val="65602304"/>
        <c:axId val="0"/>
      </c:bar3DChart>
      <c:catAx>
        <c:axId val="65325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5602304"/>
        <c:crosses val="autoZero"/>
        <c:auto val="1"/>
        <c:lblAlgn val="ctr"/>
        <c:lblOffset val="100"/>
        <c:noMultiLvlLbl val="0"/>
      </c:catAx>
      <c:valAx>
        <c:axId val="65602304"/>
        <c:scaling>
          <c:orientation val="minMax"/>
          <c:max val="4500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65325696"/>
        <c:crosses val="autoZero"/>
        <c:crossBetween val="between"/>
        <c:majorUnit val="500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787344319925567E-2"/>
          <c:y val="3.1181942687791408E-2"/>
          <c:w val="0.79235128431070589"/>
          <c:h val="0.77462400011109878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rgbClr val="9900FF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00FF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rgbClr val="C0C0C0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6.9059586686583158E-2"/>
                  <c:y val="4.67271786863312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428660948452376"/>
                  <c:y val="0.119707069270754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7298817995699242E-2"/>
                  <c:y val="5.12468702471621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686305496786591E-2"/>
                  <c:y val="4.11354090527711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170661359458795"/>
                  <c:y val="0.159116176924272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4643990069497559E-2"/>
                  <c:y val="0.112622456387190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074143860094734E-2"/>
                  <c:y val="1.32191779113249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550032623863277E-2"/>
                  <c:y val="0.128391333254638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4380848137376641E-2"/>
                  <c:y val="0.289543132360293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5473110200231166E-2"/>
                  <c:y val="6.10712866920510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16276640496189038"/>
                  <c:y val="0.304523021747583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9.2554815164106408E-2"/>
                  <c:y val="0.136865218100766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4.2351706143033865E-2"/>
                  <c:y val="5.8044765859348963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4.9853053086105839E-2"/>
                  <c:y val="0.132575764151205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General" sourceLinked="0"/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Прочие межбюджетные трансферты</c:v>
                </c:pt>
                <c:pt idx="2">
                  <c:v>Акцизы</c:v>
                </c:pt>
                <c:pt idx="3">
                  <c:v>Субвенции</c:v>
                </c:pt>
                <c:pt idx="4">
                  <c:v>Земельный налог</c:v>
                </c:pt>
                <c:pt idx="5">
                  <c:v>Налог на имущество физических лиц</c:v>
                </c:pt>
                <c:pt idx="6">
                  <c:v>Транспортный налог</c:v>
                </c:pt>
                <c:pt idx="7">
                  <c:v>Дотации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680.4</c:v>
                </c:pt>
                <c:pt idx="1">
                  <c:v>152.5</c:v>
                </c:pt>
                <c:pt idx="2">
                  <c:v>641.4</c:v>
                </c:pt>
                <c:pt idx="3">
                  <c:v>96.2</c:v>
                </c:pt>
                <c:pt idx="4">
                  <c:v>143</c:v>
                </c:pt>
                <c:pt idx="5">
                  <c:v>94.1</c:v>
                </c:pt>
                <c:pt idx="6">
                  <c:v>451.3</c:v>
                </c:pt>
                <c:pt idx="7">
                  <c:v>6484.3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1642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318464615042779E-2"/>
          <c:y val="5.0934686674158243E-2"/>
          <c:w val="0.83619875569381175"/>
          <c:h val="0.81139163043814799"/>
        </c:manualLayout>
      </c:layout>
      <c:pie3DChart>
        <c:varyColors val="1"/>
        <c:ser>
          <c:idx val="0"/>
          <c:order val="0"/>
          <c:spPr>
            <a:solidFill>
              <a:srgbClr val="FF66FF"/>
            </a:solidFill>
          </c:spPr>
          <c:explosion val="14"/>
          <c:dPt>
            <c:idx val="0"/>
            <c:bubble3D val="0"/>
            <c:explosion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9999FF"/>
              </a:solidFill>
            </c:spPr>
          </c:dPt>
          <c:dLbls>
            <c:dLbl>
              <c:idx val="1"/>
              <c:layout>
                <c:manualLayout>
                  <c:x val="0.14033528438360651"/>
                  <c:y val="0.216782778852664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Лист1!$B$44:$B$45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Лист1!$C$44:$C$45</c:f>
              <c:numCache>
                <c:formatCode>General</c:formatCode>
                <c:ptCount val="2"/>
                <c:pt idx="0">
                  <c:v>2143.3000000000002</c:v>
                </c:pt>
                <c:pt idx="1">
                  <c:v>6733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400" b="1">
                <a:effectLst/>
              </a:defRPr>
            </a:pPr>
            <a:r>
              <a:rPr lang="ru-RU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бюджета </a:t>
            </a:r>
          </a:p>
          <a:p>
            <a:pPr>
              <a:defRPr sz="2400" b="1">
                <a:effectLst/>
              </a:defRPr>
            </a:pPr>
            <a:r>
              <a:rPr lang="ru-RU" sz="3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 </a:t>
            </a:r>
            <a:r>
              <a:rPr lang="ru-RU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c:rich>
      </c:tx>
      <c:layout>
        <c:manualLayout>
          <c:xMode val="edge"/>
          <c:yMode val="edge"/>
          <c:x val="0.13229549431321086"/>
          <c:y val="1.259780659291824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1377466705559E-3"/>
                  <c:y val="0.39061314615836334"/>
                </c:manualLayout>
              </c:layout>
              <c:spPr/>
              <c:txPr>
                <a:bodyPr/>
                <a:lstStyle/>
                <a:p>
                  <a:pPr>
                    <a:defRPr sz="2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8876.2999999999993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006112083211763E-2"/>
                  <c:y val="0.12109825098798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06641878098569"/>
                      <c:h val="7.876188360023489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8575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665E-2"/>
                  <c:y val="0.182155355754122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8636.2999999999993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4610944"/>
        <c:axId val="94612480"/>
        <c:axId val="0"/>
      </c:bar3DChart>
      <c:catAx>
        <c:axId val="94610944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94612480"/>
        <c:crosses val="autoZero"/>
        <c:auto val="1"/>
        <c:lblAlgn val="ctr"/>
        <c:lblOffset val="100"/>
        <c:noMultiLvlLbl val="0"/>
      </c:catAx>
      <c:valAx>
        <c:axId val="94612480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94610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850260036939828"/>
          <c:y val="0.18396455053381167"/>
          <c:w val="0.39398233206960243"/>
          <c:h val="0.18748880052753994"/>
        </c:manualLayout>
      </c:layout>
      <c:overlay val="0"/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79759391813608E-2"/>
          <c:y val="4.3582062310536927E-2"/>
          <c:w val="0.82070471005867074"/>
          <c:h val="0.80365415747456626"/>
        </c:manualLayout>
      </c:layout>
      <c:pie3D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explosion val="27"/>
            <c:spPr>
              <a:solidFill>
                <a:srgbClr val="7030A0"/>
              </a:solidFill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</c:dPt>
          <c:dPt>
            <c:idx val="5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2B18B8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9"/>
            <c:bubble3D val="0"/>
            <c:spPr>
              <a:solidFill>
                <a:srgbClr val="92D050"/>
              </a:solidFill>
            </c:spPr>
          </c:dPt>
          <c:dPt>
            <c:idx val="10"/>
            <c:bubble3D val="0"/>
          </c:dPt>
          <c:dPt>
            <c:idx val="11"/>
            <c:bubble3D val="0"/>
            <c:spPr>
              <a:solidFill>
                <a:srgbClr val="7030A0"/>
              </a:solidFill>
            </c:spPr>
          </c:dPt>
          <c:dPt>
            <c:idx val="12"/>
            <c:bubble3D val="0"/>
          </c:dPt>
          <c:dLbls>
            <c:dLbl>
              <c:idx val="0"/>
              <c:layout>
                <c:manualLayout>
                  <c:x val="-0.13425672923228751"/>
                  <c:y val="-8.28571806322767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42235847668579E-2"/>
                  <c:y val="-0.100994739469194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983920705507194E-2"/>
                  <c:y val="6.01271957440473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83705414113148"/>
                      <c:h val="0.217733774586114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2138303451768623"/>
                  <c:y val="2.09760167391920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00894995651133"/>
                      <c:h val="0.4559494719808954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6.5563786205937072E-2"/>
                  <c:y val="5.72214294213691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1298934752995415E-2"/>
                  <c:y val="-7.15952112806165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Лист1!$A$68:$A$73</c:f>
              <c:strCache>
                <c:ptCount val="6"/>
                <c:pt idx="0">
                  <c:v>Культура и развитие  физической культуры и спорта</c:v>
                </c:pt>
                <c:pt idx="1">
                  <c:v>Управление земельными ресурсами и имуществом</c:v>
                </c:pt>
                <c:pt idx="2">
                  <c:v>Инфраструктура </c:v>
                </c:pt>
                <c:pt idx="3">
                  <c:v>Защита населения и территорий от чрезвычайных ситуаций, обеспечение противопожарной защиты объектов и населенных пунктов </c:v>
                </c:pt>
                <c:pt idx="4">
                  <c:v> Управление  муниципальными финансами и муниципальным долгом</c:v>
                </c:pt>
                <c:pt idx="5">
                  <c:v>Непрограммные мероприятия</c:v>
                </c:pt>
              </c:strCache>
            </c:strRef>
          </c:cat>
          <c:val>
            <c:numRef>
              <c:f>Лист1!$B$68:$B$73</c:f>
              <c:numCache>
                <c:formatCode>#,##0.00</c:formatCode>
                <c:ptCount val="6"/>
                <c:pt idx="0">
                  <c:v>934</c:v>
                </c:pt>
                <c:pt idx="1">
                  <c:v>28</c:v>
                </c:pt>
                <c:pt idx="2">
                  <c:v>3401.8</c:v>
                </c:pt>
                <c:pt idx="3" formatCode="General">
                  <c:v>56.8</c:v>
                </c:pt>
                <c:pt idx="4">
                  <c:v>438</c:v>
                </c:pt>
                <c:pt idx="5">
                  <c:v>4017.7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1811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AF1BCC15-1BCF-4500-B6B4-F9A59787C240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9"/>
            <a:ext cx="5388610" cy="4409837"/>
          </a:xfrm>
          <a:prstGeom prst="rect">
            <a:avLst/>
          </a:prstGeom>
        </p:spPr>
        <p:txBody>
          <a:bodyPr vert="horz" lIns="91437" tIns="45718" rIns="91437" bIns="457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230EABE7-FC9D-4BFB-857F-9F47DF31E3F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9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3CC75-9F55-4A46-A6EE-80F78CC070E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0494E208-7FC6-4DA2-8E63-18C01DEFDCC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5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2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48680"/>
            <a:ext cx="6120680" cy="374441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Вильвенского сельского поселения на 2018 </a:t>
            </a: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2019-2020 годов 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661248"/>
            <a:ext cx="6112768" cy="648072"/>
          </a:xfrm>
        </p:spPr>
        <p:txBody>
          <a:bodyPr>
            <a:noAutofit/>
          </a:bodyPr>
          <a:lstStyle/>
          <a:p>
            <a:pPr algn="r"/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812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604887"/>
              </p:ext>
            </p:extLst>
          </p:nvPr>
        </p:nvGraphicFramePr>
        <p:xfrm>
          <a:off x="601216" y="126876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95536" y="332656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денежные средства, направляемые на финансовое обеспечение задач и функций органа местного самоуправления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объем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расходов бюджета </a:t>
            </a:r>
            <a:b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2018-2020 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годы, тыс. 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202655"/>
              </p:ext>
            </p:extLst>
          </p:nvPr>
        </p:nvGraphicFramePr>
        <p:xfrm>
          <a:off x="395536" y="1336401"/>
          <a:ext cx="8352928" cy="5070835"/>
        </p:xfrm>
        <a:graphic>
          <a:graphicData uri="http://schemas.openxmlformats.org/drawingml/2006/table">
            <a:tbl>
              <a:tblPr/>
              <a:tblGrid>
                <a:gridCol w="576064"/>
                <a:gridCol w="4536504"/>
                <a:gridCol w="1080120"/>
                <a:gridCol w="1152128"/>
                <a:gridCol w="1008112"/>
              </a:tblGrid>
              <a:tr h="76251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793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Вильвенского сельского поселения «Культура и развитие  физической культуры и спорта»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Вильвенского сельского поселения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«Инфраструктура Вильвенского 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83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Вильвенского сельского поселения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"Управление земельными ресурсами и имуществом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263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"Управление муниципальными финансами  и муниципальным долгом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 сельского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Защита населения и территорий от чрезвычайных ситуаций, обеспечение противопожарной защиты объектов и населенных пунктов, обеспечение безопасности и охраны жизни людей на водных объектах Вильвенского сельского  поселения"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611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4 017,7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8 876,3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8636,3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7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972351"/>
              </p:ext>
            </p:extLst>
          </p:nvPr>
        </p:nvGraphicFramePr>
        <p:xfrm>
          <a:off x="647564" y="1268760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476672"/>
            <a:ext cx="85689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2018 году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3496" cy="720080"/>
          </a:xfrm>
        </p:spPr>
        <p:txBody>
          <a:bodyPr/>
          <a:lstStyle/>
          <a:p>
            <a:pPr lvl="0" algn="ctr" fontAlgn="base">
              <a:spcAft>
                <a:spcPct val="0"/>
              </a:spcAft>
            </a:pPr>
            <a: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Непрограммные </a:t>
            </a:r>
            <a:r>
              <a:rPr lang="ru-RU" altLang="ru-RU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мероприятия расходов </a:t>
            </a:r>
            <a:r>
              <a:rPr lang="ru-RU" altLang="ru-RU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бюджета на 2018 год</a:t>
            </a:r>
            <a:r>
              <a:rPr lang="ru-RU" altLang="ru-RU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971600" y="1433516"/>
            <a:ext cx="7488832" cy="771348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DDDDDD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marL="0" marR="0" lvl="0" indent="0" algn="ctr" defTabSz="355600" eaLnBrk="1" fontAlgn="base" latinLnBrk="0" hangingPunct="1"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непрограммных </a:t>
            </a:r>
            <a:r>
              <a:rPr kumimoji="0" lang="x-none" sz="20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</a:p>
          <a:p>
            <a:pPr marL="0" marR="0" lvl="0" indent="0" algn="ctr" defTabSz="355600" eaLnBrk="1" fontAlgn="base" latinLnBrk="0" hangingPunct="1"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2018 год – 4 017,7 тыс. рублей</a:t>
            </a:r>
            <a:r>
              <a:rPr kumimoji="0" lang="x-none" sz="2000" b="1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95536" y="2888940"/>
            <a:ext cx="3240360" cy="3528392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DDDDDD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x-none" sz="16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 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-  </a:t>
            </a:r>
            <a:r>
              <a:rPr lang="ru-RU" sz="16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3 639,3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</a:t>
            </a:r>
          </a:p>
          <a:p>
            <a:pPr lvl="0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том числе:</a:t>
            </a:r>
          </a:p>
          <a:p>
            <a:pPr lvl="0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-содержание главы поселения –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578,4 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рублей;</a:t>
            </a:r>
          </a:p>
          <a:p>
            <a:pPr lvl="0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органами 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</a:t>
            </a:r>
          </a:p>
          <a:p>
            <a:pPr lvl="0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3 060,9 тыс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lvl="0" algn="ctr" defTabSz="3556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4139952" y="2852936"/>
            <a:ext cx="4608512" cy="360040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DDDDDD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осуществляемые органами местного самоуправления Вильвенского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 рамках непрограммных направлений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</a:t>
            </a:r>
            <a:r>
              <a:rPr lang="x-none" sz="16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378,4 </a:t>
            </a:r>
            <a:r>
              <a:rPr lang="x-none" sz="16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лей,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в том числе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составление протоколов об административных  правонарушениях –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0,7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осуществление первичного воинского учета на территориях, где отсутствуют военные комиссариаты – 79,1 тыс.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проведения выборов –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100,0 </a:t>
            </a:r>
            <a:r>
              <a:rPr lang="x-none" sz="14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лей;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ИМТ</a:t>
            </a: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передаваемые в бюджет района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осуществления части полномочий–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133,0</a:t>
            </a:r>
            <a:r>
              <a:rPr lang="x-none" sz="14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4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лей;</a:t>
            </a:r>
          </a:p>
          <a:p>
            <a:pPr marL="285750" lvl="0" indent="-2857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  <a:defRPr/>
            </a:pPr>
            <a:endParaRPr lang="ru-RU" sz="14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123728" y="2204864"/>
            <a:ext cx="504056" cy="684076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>
          <a:xfrm>
            <a:off x="6516216" y="2204864"/>
            <a:ext cx="432048" cy="684076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34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450252"/>
              </p:ext>
            </p:extLst>
          </p:nvPr>
        </p:nvGraphicFramePr>
        <p:xfrm>
          <a:off x="611560" y="1628800"/>
          <a:ext cx="8186768" cy="4390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665"/>
                <a:gridCol w="1274761"/>
                <a:gridCol w="1274761"/>
                <a:gridCol w="1345581"/>
              </a:tblGrid>
              <a:tr h="4893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год, тыс.руб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5147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содержанию автомобильных дорог общего пользования местного значения и искусственных сооружений на них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1 236,5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1 256,3</a:t>
                      </a:r>
                    </a:p>
                  </a:txBody>
                  <a:tcPr anchor="ctr"/>
                </a:tc>
              </a:tr>
              <a:tr h="79663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Паспортизация дорог общего пользования в границах поселения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организации дорожного фонда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180,0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технической инвентаризации объектов, находящихся на территории Вильвенского сельского поселения: мосты через речку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Вильва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речку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Кыж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827584" y="476672"/>
            <a:ext cx="75209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средств дорожного фонда на 2018-2020 ГОДЫ (план)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4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35280" cy="1440160"/>
          </a:xfrm>
        </p:spPr>
        <p:txBody>
          <a:bodyPr>
            <a:normAutofit/>
          </a:bodyPr>
          <a:lstStyle/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tabLst/>
              <a:defRPr/>
            </a:pP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 форма образования и расходования денежных средств, предназначенных для финансового обеспечения задач и функций Вильвенского сельского поселения.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31683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бюджета служат следующие составляющие: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основные направления бюджетной и налоговой политики;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прогноз социально-экономического развития;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муниципальные программы Вильвенского 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291422"/>
            <a:ext cx="1431986" cy="216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84976" cy="136815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– </a:t>
            </a:r>
            <a:br>
              <a:rPr lang="ru-RU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ежегодное формирование, утверждение и исполнение бюджета</a:t>
            </a:r>
            <a:endParaRPr lang="ru-RU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16832"/>
            <a:ext cx="7848872" cy="4536504"/>
          </a:xfrm>
        </p:spPr>
        <p:txBody>
          <a:bodyPr>
            <a:normAutofit fontScale="77500" lnSpcReduction="20000"/>
          </a:bodyPr>
          <a:lstStyle/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на очередной год и плановый период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утверждение проекта бюджета Советом депутатов Вильвенского сельского поселения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 текущем году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рассмотрение и утверждение отчета об исполнении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marL="109537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just">
              <a:lnSpc>
                <a:spcPct val="120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бюджетным процессом, бюджет поселения составляется и утверждается ежегодно на трехлетний период - на очередной финансовый год и плановый период</a:t>
            </a:r>
          </a:p>
          <a:p>
            <a:pPr marL="109537" indent="0" algn="just">
              <a:lnSpc>
                <a:spcPct val="120000"/>
              </a:lnSpc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23846" cy="122413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966" y="1628800"/>
            <a:ext cx="7890008" cy="158417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943005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39752" y="1949266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39952" y="1772816"/>
            <a:ext cx="1584176" cy="1045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или Профицит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51720" y="227330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79912" y="2240868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79912" y="2348880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839998" y="2240868"/>
            <a:ext cx="6971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839998" y="2371872"/>
            <a:ext cx="69713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80378"/>
              </p:ext>
            </p:extLst>
          </p:nvPr>
        </p:nvGraphicFramePr>
        <p:xfrm>
          <a:off x="593154" y="3573016"/>
          <a:ext cx="8123844" cy="2448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974"/>
                <a:gridCol w="1353974"/>
                <a:gridCol w="1353974"/>
                <a:gridCol w="1353974"/>
                <a:gridCol w="1353974"/>
                <a:gridCol w="1353974"/>
              </a:tblGrid>
              <a:tr h="50823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2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3017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8 876,3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8 876,3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8 575,0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8 575,0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8 636,3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8 636,3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77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6660232" y="1619356"/>
            <a:ext cx="2088232" cy="1459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FFFFFF"/>
                </a:solidFill>
              </a:rPr>
              <a:t>Расходы больше доходов</a:t>
            </a:r>
          </a:p>
          <a:p>
            <a:pPr lvl="0" algn="ctr"/>
            <a:r>
              <a:rPr lang="ru-RU" dirty="0">
                <a:solidFill>
                  <a:srgbClr val="FFFFFF"/>
                </a:solidFill>
              </a:rPr>
              <a:t>Доходы больше расходов</a:t>
            </a:r>
          </a:p>
        </p:txBody>
      </p:sp>
    </p:spTree>
    <p:extLst>
      <p:ext uri="{BB962C8B-B14F-4D97-AF65-F5344CB8AC3E}">
        <p14:creationId xmlns:p14="http://schemas.microsoft.com/office/powerpoint/2010/main" val="18671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15841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- </a:t>
            </a:r>
            <a:r>
              <a:rPr lang="ru-RU" sz="2400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поселения денежные средства, за исключением средств, являющихся источниками финансирования бюджета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5161" t="16820" r="20513" b="18757"/>
          <a:stretch/>
        </p:blipFill>
        <p:spPr bwMode="auto">
          <a:xfrm>
            <a:off x="683568" y="1844824"/>
            <a:ext cx="7848872" cy="4608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93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632848" cy="10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налоговых и неналоговых доходов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740439"/>
              </p:ext>
            </p:extLst>
          </p:nvPr>
        </p:nvGraphicFramePr>
        <p:xfrm>
          <a:off x="611560" y="1124744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46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36004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Утвержденный объем доходов на 2018-2020гг.</a:t>
            </a:r>
            <a:endParaRPr lang="ru-RU" sz="3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79955"/>
              </p:ext>
            </p:extLst>
          </p:nvPr>
        </p:nvGraphicFramePr>
        <p:xfrm>
          <a:off x="539552" y="908720"/>
          <a:ext cx="8280921" cy="5610556"/>
        </p:xfrm>
        <a:graphic>
          <a:graphicData uri="http://schemas.openxmlformats.org/drawingml/2006/table">
            <a:tbl>
              <a:tblPr/>
              <a:tblGrid>
                <a:gridCol w="4320480"/>
                <a:gridCol w="1368152"/>
                <a:gridCol w="1368152"/>
                <a:gridCol w="1224137"/>
              </a:tblGrid>
              <a:tr h="499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кода поступлений в бюджет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2019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2020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р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34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Доходы, всего: в т.ч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8 876,3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8 575,0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8 636,3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0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Налоговые: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2 026,8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2 134,4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2 197,2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31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680,4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717,8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760,2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550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641,4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711,2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731,0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5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совокупный доход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9,8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145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451,3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451,3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451,3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114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143,0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143,0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143,0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56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6,8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6,8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6,8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Неналоговые: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116,5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22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42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  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3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49,6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49,6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49,6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Безвозмездные поступления 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6 733,00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6 389,1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6 387,6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6 484,3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6 292,0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6 287,6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33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Прочие межбюджетные трансферты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152,5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83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0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24468"/>
              </p:ext>
            </p:extLst>
          </p:nvPr>
        </p:nvGraphicFramePr>
        <p:xfrm>
          <a:off x="629047" y="1268760"/>
          <a:ext cx="7897687" cy="4810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6" y="482213"/>
            <a:ext cx="7848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2018 году</a:t>
            </a:r>
          </a:p>
        </p:txBody>
      </p:sp>
    </p:spTree>
    <p:extLst>
      <p:ext uri="{BB962C8B-B14F-4D97-AF65-F5344CB8AC3E}">
        <p14:creationId xmlns:p14="http://schemas.microsoft.com/office/powerpoint/2010/main" val="39772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514903"/>
              </p:ext>
            </p:extLst>
          </p:nvPr>
        </p:nvGraphicFramePr>
        <p:xfrm>
          <a:off x="1259632" y="1988840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67544" y="620688"/>
            <a:ext cx="8476431" cy="10801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собственных доходов (налоговые и неналоговые доходы) и безвозмездных поступлений в бюджет поселения в 2018 году</a:t>
            </a:r>
            <a:endParaRPr lang="ru-RU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49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829</Words>
  <Application>Microsoft Office PowerPoint</Application>
  <PresentationFormat>Экран (4:3)</PresentationFormat>
  <Paragraphs>233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О бюджете Вильвенского сельского поселения на 2018 год и на плановый период 2019-2020 годов </vt:lpstr>
      <vt:lpstr>Бюджет - это форма образования и расходования денежных средств, предназначенных для финансового обеспечения задач и функций Вильвенского сельского поселения. </vt:lpstr>
      <vt:lpstr>Бюджетный процесс –  ежегодное формирование, утверждение и исполнение бюджета</vt:lpstr>
      <vt:lpstr>Основные характеристики бюджета</vt:lpstr>
      <vt:lpstr>  Доходы - это поступающие в бюджет поселения денежные средства, за исключением средств, являющихся источниками финансирования бюджета </vt:lpstr>
      <vt:lpstr>Динамика налоговых и неналоговых доходов</vt:lpstr>
      <vt:lpstr>Утвержденный объем доходов на 2018-2020гг.</vt:lpstr>
      <vt:lpstr>Презентация PowerPoint</vt:lpstr>
      <vt:lpstr>Презентация PowerPoint</vt:lpstr>
      <vt:lpstr>Презентация PowerPoint</vt:lpstr>
      <vt:lpstr>Утвержденный объем  расходов бюджета  на 2018-2020 годы, тыс. рублей</vt:lpstr>
      <vt:lpstr>Презентация PowerPoint</vt:lpstr>
      <vt:lpstr> Непрограммные мероприятия расходов бюджета на 2018 год </vt:lpstr>
      <vt:lpstr>Распределение средств дорожного фонда на 2018-2020 ГОДЫ (план)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Chetina409</cp:lastModifiedBy>
  <cp:revision>150</cp:revision>
  <cp:lastPrinted>2018-03-19T09:28:15Z</cp:lastPrinted>
  <dcterms:created xsi:type="dcterms:W3CDTF">2017-03-23T06:01:41Z</dcterms:created>
  <dcterms:modified xsi:type="dcterms:W3CDTF">2018-03-20T02:57:08Z</dcterms:modified>
</cp:coreProperties>
</file>