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4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11" autoAdjust="0"/>
  </p:normalViewPr>
  <p:slideViewPr>
    <p:cSldViewPr>
      <p:cViewPr>
        <p:scale>
          <a:sx n="91" d="100"/>
          <a:sy n="91" d="100"/>
        </p:scale>
        <p:origin x="-774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6123046909918113E-2"/>
          <c:y val="5.8785701766226391E-2"/>
          <c:w val="0.84169919880011979"/>
          <c:h val="0.76671266739059141"/>
        </c:manualLayout>
      </c:layout>
      <c:pie3DChart>
        <c:varyColors val="1"/>
        <c:dLbls/>
      </c:pie3DChart>
    </c:plotArea>
    <c:legend>
      <c:legendPos val="b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60"/>
      <c:perspective val="30"/>
    </c:view3D>
    <c:plotArea>
      <c:layout>
        <c:manualLayout>
          <c:layoutTarget val="inner"/>
          <c:xMode val="edge"/>
          <c:yMode val="edge"/>
          <c:x val="8.9442994679468424E-2"/>
          <c:y val="0.1563807725067585"/>
          <c:w val="0.71543898874265988"/>
          <c:h val="0.69981267513486178"/>
        </c:manualLayout>
      </c:layout>
      <c:pie3DChart>
        <c:varyColors val="1"/>
        <c:ser>
          <c:idx val="0"/>
          <c:order val="0"/>
          <c:spPr>
            <a:ln w="2222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explosion val="2"/>
          <c:dPt>
            <c:idx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5.3803637275708853E-2"/>
                  <c:y val="0.1501429294452292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3.7924636345630966E-2"/>
                  <c:y val="-7.1124372424227991E-2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3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Лист1!$A$1:$A$2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2798.6</c:v>
                </c:pt>
                <c:pt idx="1">
                  <c:v>4277.9000000000005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rotY val="90"/>
      <c:perspective val="30"/>
    </c:view3D>
    <c:plotArea>
      <c:layout>
        <c:manualLayout>
          <c:layoutTarget val="inner"/>
          <c:xMode val="edge"/>
          <c:yMode val="edge"/>
          <c:x val="4.8523797197273122E-2"/>
          <c:y val="9.8311993111876494E-2"/>
          <c:w val="0.77823442322833714"/>
          <c:h val="0.76178578842116962"/>
        </c:manualLayout>
      </c:layout>
      <c:pie3DChart>
        <c:varyColors val="1"/>
        <c:ser>
          <c:idx val="0"/>
          <c:order val="0"/>
          <c:explosion val="21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2FA142"/>
              </a:solidFill>
            </c:spPr>
          </c:dPt>
          <c:dPt>
            <c:idx val="2"/>
            <c:spPr>
              <a:solidFill>
                <a:srgbClr val="0000FF"/>
              </a:solidFill>
            </c:spPr>
          </c:dPt>
          <c:dPt>
            <c:idx val="3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rgbClr val="800080"/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Pt>
            <c:idx val="6"/>
            <c:spPr>
              <a:solidFill>
                <a:srgbClr val="FFC000"/>
              </a:solidFill>
            </c:spPr>
          </c:dPt>
          <c:dPt>
            <c:idx val="7"/>
            <c:explosion val="10"/>
            <c:spPr>
              <a:solidFill>
                <a:srgbClr val="FF99FF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0"/>
            <c:spPr>
              <a:solidFill>
                <a:srgbClr val="FF66FF"/>
              </a:solidFill>
            </c:spPr>
          </c:dPt>
          <c:dLbls>
            <c:dLbl>
              <c:idx val="0"/>
              <c:layout>
                <c:manualLayout>
                  <c:x val="1.7912868126210454E-2"/>
                  <c:y val="-9.9619255267933207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9.7880737851919919E-2"/>
                  <c:y val="4.3040516865647409E-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7.990987520906076E-2"/>
                  <c:y val="3.3849657730337657E-2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0.10730731069483782"/>
                  <c:y val="0.161873680702144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7.1915170460215463E-2"/>
                  <c:y val="0.13892964884243647"/>
                </c:manualLayout>
              </c:layout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-6.4549463313558278E-2"/>
                  <c:y val="0.1389251621614693"/>
                </c:manualLayout>
              </c:layout>
              <c:dLblPos val="bestFit"/>
              <c:showCatName val="1"/>
              <c:showPercent val="1"/>
            </c:dLbl>
            <c:dLbl>
              <c:idx val="6"/>
              <c:layout>
                <c:manualLayout>
                  <c:x val="-6.6899977123726292E-2"/>
                  <c:y val="3.3376847016998112E-2"/>
                </c:manualLayout>
              </c:layout>
              <c:dLblPos val="bestFit"/>
              <c:showCatName val="1"/>
              <c:showPercent val="1"/>
            </c:dLbl>
            <c:dLbl>
              <c:idx val="7"/>
              <c:layout>
                <c:manualLayout>
                  <c:x val="-6.9319710281818747E-3"/>
                  <c:y val="-0.10358524978706071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6.9227951986361322E-2"/>
                  <c:y val="-7.7286925384359009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0.10667529860879908"/>
                  <c:y val="-0.10480331245246255"/>
                </c:manualLayout>
              </c:layout>
              <c:showCatName val="1"/>
              <c:showPercent val="1"/>
            </c:dLbl>
            <c:dLbl>
              <c:idx val="10"/>
              <c:layout>
                <c:manualLayout>
                  <c:x val="0.11713330050080141"/>
                  <c:y val="3.2327889493759955E-2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Лист1!$A$68:$A$76</c:f>
              <c:strCache>
                <c:ptCount val="9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Транспортный налог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Налог на имущество физических лиц</c:v>
                </c:pt>
                <c:pt idx="7">
                  <c:v>Безвозмездные поступления</c:v>
                </c:pt>
                <c:pt idx="8">
                  <c:v>Земельный налог</c:v>
                </c:pt>
              </c:strCache>
            </c:strRef>
          </c:cat>
          <c:val>
            <c:numRef>
              <c:f>Лист1!$B$68:$B$76</c:f>
              <c:numCache>
                <c:formatCode>0.0</c:formatCode>
                <c:ptCount val="9"/>
                <c:pt idx="0">
                  <c:v>163.19999999999999</c:v>
                </c:pt>
                <c:pt idx="1">
                  <c:v>834.3</c:v>
                </c:pt>
                <c:pt idx="2">
                  <c:v>2.1</c:v>
                </c:pt>
                <c:pt idx="3">
                  <c:v>604.29999999999995</c:v>
                </c:pt>
                <c:pt idx="4">
                  <c:v>12.3</c:v>
                </c:pt>
                <c:pt idx="5">
                  <c:v>71.3</c:v>
                </c:pt>
                <c:pt idx="6">
                  <c:v>344.9</c:v>
                </c:pt>
                <c:pt idx="7">
                  <c:v>4277.9000000000005</c:v>
                </c:pt>
                <c:pt idx="8">
                  <c:v>765.9</c:v>
                </c:pt>
              </c:numCache>
            </c:numRef>
          </c:val>
        </c:ser>
        <c:dLbls/>
      </c:pie3DChart>
      <c:spPr>
        <a:noFill/>
        <a:ln w="25393">
          <a:noFill/>
        </a:ln>
      </c:spPr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rotY val="220"/>
      <c:perspective val="30"/>
    </c:view3D>
    <c:plotArea>
      <c:layout>
        <c:manualLayout>
          <c:layoutTarget val="inner"/>
          <c:xMode val="edge"/>
          <c:yMode val="edge"/>
          <c:x val="7.2762049098011802E-2"/>
          <c:y val="0.17531094158638966"/>
          <c:w val="0.81042155567208352"/>
          <c:h val="0.790691811759757"/>
        </c:manualLayout>
      </c:layout>
      <c:pie3DChart>
        <c:varyColors val="1"/>
        <c:ser>
          <c:idx val="0"/>
          <c:order val="0"/>
          <c:explosion val="21"/>
          <c:dPt>
            <c:idx val="0"/>
            <c:explosion val="7"/>
            <c:spPr>
              <a:solidFill>
                <a:srgbClr val="000099"/>
              </a:solidFill>
            </c:spPr>
          </c:dPt>
          <c:dPt>
            <c:idx val="1"/>
            <c:explosion val="9"/>
            <c:spPr>
              <a:solidFill>
                <a:srgbClr val="9999FF"/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explosion val="12"/>
          </c:dPt>
          <c:dPt>
            <c:idx val="3"/>
            <c:explosion val="8"/>
            <c:spPr>
              <a:solidFill>
                <a:srgbClr val="FFFF00"/>
              </a:solidFill>
            </c:spPr>
          </c:dPt>
          <c:dPt>
            <c:idx val="4"/>
            <c:explosion val="11"/>
            <c:spPr>
              <a:solidFill>
                <a:srgbClr val="800080"/>
              </a:solidFill>
            </c:spPr>
          </c:dPt>
          <c:dPt>
            <c:idx val="5"/>
            <c:explosion val="14"/>
            <c:spPr>
              <a:solidFill>
                <a:schemeClr val="bg2">
                  <a:lumMod val="75000"/>
                </a:schemeClr>
              </a:solidFill>
            </c:spPr>
          </c:dPt>
          <c:dPt>
            <c:idx val="6"/>
            <c:explosion val="15"/>
            <c:spPr>
              <a:solidFill>
                <a:srgbClr val="FF0000"/>
              </a:solidFill>
            </c:spPr>
          </c:dPt>
          <c:dPt>
            <c:idx val="7"/>
            <c:explosion val="14"/>
            <c:spPr>
              <a:solidFill>
                <a:srgbClr val="FF99FF"/>
              </a:solidFill>
            </c:spPr>
          </c:dPt>
          <c:dPt>
            <c:idx val="8"/>
            <c:explosion val="7"/>
            <c:spPr>
              <a:solidFill>
                <a:srgbClr val="FF0000"/>
              </a:solidFill>
            </c:spPr>
          </c:dPt>
          <c:dPt>
            <c:idx val="9"/>
            <c:explosion val="8"/>
            <c:spPr>
              <a:solidFill>
                <a:srgbClr val="FFFF00"/>
              </a:solidFill>
            </c:spPr>
          </c:dPt>
          <c:dPt>
            <c:idx val="10"/>
            <c:explosion val="5"/>
            <c:spPr>
              <a:solidFill>
                <a:srgbClr val="FF66FF"/>
              </a:solidFill>
            </c:spPr>
          </c:dPt>
          <c:dLbls>
            <c:dLbl>
              <c:idx val="0"/>
              <c:layout>
                <c:manualLayout>
                  <c:x val="0"/>
                  <c:y val="-0.15074938015089315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9.3931960057946087E-2"/>
                  <c:y val="-0.1580155393974751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2.0525838379410272E-2"/>
                  <c:y val="-6.4483133049977881E-2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8.5825571660478911E-2"/>
                  <c:y val="-8.1783079428540004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2.5966538798446365E-2"/>
                  <c:y val="5.9989362268424946E-2"/>
                </c:manualLayout>
              </c:layout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8.016403855755036E-2"/>
                  <c:y val="5.1974060899931326E-2"/>
                </c:manualLayout>
              </c:layout>
              <c:dLblPos val="bestFit"/>
              <c:showCatName val="1"/>
              <c:showPercent val="1"/>
            </c:dLbl>
            <c:dLbl>
              <c:idx val="6"/>
              <c:layout>
                <c:manualLayout>
                  <c:x val="-2.7381614982992606E-2"/>
                  <c:y val="8.3715225588721451E-2"/>
                </c:manualLayout>
              </c:layout>
              <c:dLblPos val="bestFit"/>
              <c:showCatName val="1"/>
              <c:showPercent val="1"/>
            </c:dLbl>
            <c:dLbl>
              <c:idx val="7"/>
              <c:layout>
                <c:manualLayout>
                  <c:x val="-6.5743036468511429E-2"/>
                  <c:y val="1.3568517507897155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-8.5176794087718458E-2"/>
                  <c:y val="0.12332092730437358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-3.8977934567577116E-2"/>
                  <c:y val="2.1705921564270644E-2"/>
                </c:manualLayout>
              </c:layout>
              <c:showCatName val="1"/>
              <c:showPercent val="1"/>
            </c:dLbl>
            <c:dLbl>
              <c:idx val="10"/>
              <c:layout>
                <c:manualLayout>
                  <c:x val="0.11713330050080141"/>
                  <c:y val="3.2327889493759955E-2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Лист1!$A$68:$A$75</c:f>
              <c:strCache>
                <c:ptCount val="8"/>
                <c:pt idx="0">
                  <c:v>Общегосударственные вопросы
</c:v>
                </c:pt>
                <c:pt idx="1">
                  <c:v>Национальная оборона
</c:v>
                </c:pt>
                <c:pt idx="2">
                  <c:v>Национальная безопасность и правоохранительная деятельность
</c:v>
                </c:pt>
                <c:pt idx="3">
                  <c:v>Национальная экономика
</c:v>
                </c:pt>
                <c:pt idx="4">
                  <c:v>Жилищно-коммунальное хозяйство
</c:v>
                </c:pt>
                <c:pt idx="5">
                  <c:v>Культура, кинематография 
</c:v>
                </c:pt>
                <c:pt idx="6">
                  <c:v>Физическая культура и спорт
</c:v>
                </c:pt>
                <c:pt idx="7">
                  <c:v>Социальная политика
</c:v>
                </c:pt>
              </c:strCache>
            </c:strRef>
          </c:cat>
          <c:val>
            <c:numRef>
              <c:f>Лист1!$B$68:$B$75</c:f>
              <c:numCache>
                <c:formatCode>0.0</c:formatCode>
                <c:ptCount val="8"/>
                <c:pt idx="0">
                  <c:v>3102.5</c:v>
                </c:pt>
                <c:pt idx="1">
                  <c:v>66</c:v>
                </c:pt>
                <c:pt idx="2">
                  <c:v>87.3</c:v>
                </c:pt>
                <c:pt idx="3">
                  <c:v>1495.8</c:v>
                </c:pt>
                <c:pt idx="4">
                  <c:v>1225</c:v>
                </c:pt>
                <c:pt idx="5">
                  <c:v>911.9</c:v>
                </c:pt>
                <c:pt idx="6">
                  <c:v>0</c:v>
                </c:pt>
                <c:pt idx="7">
                  <c:v>208.1</c:v>
                </c:pt>
              </c:numCache>
            </c:numRef>
          </c:val>
        </c:ser>
        <c:dLbls/>
      </c:pie3DChart>
      <c:spPr>
        <a:noFill/>
        <a:ln w="25393">
          <a:noFill/>
        </a:ln>
      </c:spPr>
    </c:plotArea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A3314-23CC-4491-8BF0-C2535E92B613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25060-072D-4032-81D6-58E09BC10B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1339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FED69-E882-4765-AE73-92658F46435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5404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29" indent="-2857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67" indent="-22859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54" indent="-22859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340" indent="-22859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528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715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901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088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E3F51E-B935-470C-8B7A-14FC0190D5A8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25060-072D-4032-81D6-58E09BC10B7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5037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0494E208-7FC6-4DA2-8E63-18C01DEFDCC9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018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 </a:t>
            </a:r>
            <a:r>
              <a:rPr lang="ru-RU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Висимского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за 2017 год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861048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28662" y="602551"/>
            <a:ext cx="8072494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поселения за 2017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 по доходам выполнен 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целом к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утвержденному годовому плану на </a:t>
            </a:r>
            <a:r>
              <a:rPr lang="ru-RU" sz="215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104,4 </a:t>
            </a:r>
            <a:r>
              <a:rPr lang="ru-RU" sz="215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83568" y="1365165"/>
            <a:ext cx="5961076" cy="428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SzPct val="70000"/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</a:rPr>
              <a:t>в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</a:rPr>
              <a:t>том числе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</a:rPr>
              <a:t>по группам доходов,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  <a:cs typeface="Arial" charset="0"/>
              </a:rPr>
              <a:t>тыс. рублей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SzPct val="70000"/>
              <a:buFont typeface="Wingdings 2" pitchFamily="18" charset="2"/>
              <a:buNone/>
              <a:defRPr/>
            </a:pPr>
            <a:endParaRPr lang="ru-RU" sz="1600" dirty="0">
              <a:solidFill>
                <a:srgbClr val="4E5B6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cs typeface="Arial" charset="0"/>
            </a:endParaRPr>
          </a:p>
        </p:txBody>
      </p:sp>
      <p:graphicFrame>
        <p:nvGraphicFramePr>
          <p:cNvPr id="17446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2420487"/>
              </p:ext>
            </p:extLst>
          </p:nvPr>
        </p:nvGraphicFramePr>
        <p:xfrm>
          <a:off x="506655" y="1988840"/>
          <a:ext cx="8352928" cy="2677237"/>
        </p:xfrm>
        <a:graphic>
          <a:graphicData uri="http://schemas.openxmlformats.org/drawingml/2006/table">
            <a:tbl>
              <a:tblPr/>
              <a:tblGrid>
                <a:gridCol w="2952328"/>
                <a:gridCol w="1872208"/>
                <a:gridCol w="1656184"/>
                <a:gridCol w="1872208"/>
              </a:tblGrid>
              <a:tr h="628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на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за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2 535,1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2 798,6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4 242,2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4 277,9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6 777,3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7 076,5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132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611560" y="836712"/>
            <a:ext cx="8072494" cy="79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 бюджета 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Висимского сельского поселения в 2017 году</a:t>
            </a:r>
            <a:endParaRPr lang="ru-RU" sz="24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96836412"/>
              </p:ext>
            </p:extLst>
          </p:nvPr>
        </p:nvGraphicFramePr>
        <p:xfrm>
          <a:off x="1259632" y="2060848"/>
          <a:ext cx="767008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08643773"/>
              </p:ext>
            </p:extLst>
          </p:nvPr>
        </p:nvGraphicFramePr>
        <p:xfrm>
          <a:off x="1175320" y="2132856"/>
          <a:ext cx="694497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5811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14349" y="620688"/>
            <a:ext cx="825014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Поступление доходов в бюджет 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Висимского сельского поселения за 2017 год, тыс. рублей</a:t>
            </a:r>
            <a:endParaRPr lang="ru-RU" sz="2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609" name="Group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761738"/>
              </p:ext>
            </p:extLst>
          </p:nvPr>
        </p:nvGraphicFramePr>
        <p:xfrm>
          <a:off x="467544" y="1499182"/>
          <a:ext cx="8352928" cy="4960319"/>
        </p:xfrm>
        <a:graphic>
          <a:graphicData uri="http://schemas.openxmlformats.org/drawingml/2006/table">
            <a:tbl>
              <a:tblPr/>
              <a:tblGrid>
                <a:gridCol w="3384376"/>
                <a:gridCol w="1512168"/>
                <a:gridCol w="1080120"/>
                <a:gridCol w="1080120"/>
                <a:gridCol w="1296144"/>
              </a:tblGrid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Уточненный план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Отклонение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61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- 26,8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618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174,9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202,8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411,7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313,7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99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- 182,1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1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- 2,7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17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использования имущества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- 176,3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F81BD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17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от других бюджетов бюджетной системы Российской Федерации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3 481,6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3 481,6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F81BD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17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(межбюджетные субсидии)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4F81BD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4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от других бюджетов бюджетной системы РФ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6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2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105,7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1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</a:t>
                      </a:r>
                      <a:r>
                        <a:rPr kumimoji="0" lang="ru-RU" sz="14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(зачет) излишне уплаченных или излишне взысканных сумм налогов, сборов и иных платежей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- 8,6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доходов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148" marR="5514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6 777,3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7 076,5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104,4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6241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8110123"/>
              </p:ext>
            </p:extLst>
          </p:nvPr>
        </p:nvGraphicFramePr>
        <p:xfrm>
          <a:off x="1187624" y="1340768"/>
          <a:ext cx="7328363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802751" y="643464"/>
            <a:ext cx="792088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lang="ru-RU" sz="23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в </a:t>
            </a:r>
            <a:r>
              <a:rPr lang="ru-RU" sz="23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3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</p:spTree>
    <p:extLst>
      <p:ext uri="{BB962C8B-B14F-4D97-AF65-F5344CB8AC3E}">
        <p14:creationId xmlns:p14="http://schemas.microsoft.com/office/powerpoint/2010/main" xmlns="" val="17654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3"/>
          <p:cNvSpPr>
            <a:spLocks noChangeArrowheads="1"/>
          </p:cNvSpPr>
          <p:nvPr/>
        </p:nvSpPr>
        <p:spPr bwMode="auto">
          <a:xfrm>
            <a:off x="323528" y="681174"/>
            <a:ext cx="8642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Висимского </a:t>
            </a:r>
            <a:r>
              <a:rPr lang="ru-RU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за </a:t>
            </a:r>
            <a:r>
              <a:rPr lang="ru-RU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en-US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 по расходам исполнен к утвержденному плану на </a:t>
            </a:r>
            <a:r>
              <a:rPr lang="ru-RU" sz="1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97,6 %,  </a:t>
            </a:r>
            <a:r>
              <a:rPr lang="ru-RU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том числе:</a:t>
            </a:r>
          </a:p>
        </p:txBody>
      </p:sp>
      <p:graphicFrame>
        <p:nvGraphicFramePr>
          <p:cNvPr id="13451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4248309"/>
              </p:ext>
            </p:extLst>
          </p:nvPr>
        </p:nvGraphicFramePr>
        <p:xfrm>
          <a:off x="467544" y="1628800"/>
          <a:ext cx="8136904" cy="45231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76464"/>
                <a:gridCol w="1296144"/>
                <a:gridCol w="1368152"/>
                <a:gridCol w="1296144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/>
                </a:tc>
              </a:tr>
              <a:tr h="3459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3 133,8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3 102,5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</a:p>
                  </a:txBody>
                  <a:tcPr marL="60721" marR="60721" marT="0" marB="0" anchor="ctr" horzOverflow="overflow"/>
                </a:tc>
              </a:tr>
              <a:tr h="441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743,6</a:t>
                      </a: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740,8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60721" marR="60721" marT="0" marB="0" anchor="ctr" horzOverflow="overflow"/>
                </a:tc>
              </a:tr>
              <a:tr h="420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631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2 164,0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2 145,6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</a:p>
                  </a:txBody>
                  <a:tcPr marL="60721" marR="60721" marT="0" marB="0" anchor="ctr" horzOverflow="overflow"/>
                </a:tc>
              </a:tr>
              <a:tr h="3173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0721" marR="60721" marT="0" marB="0" anchor="ctr" horzOverflow="overflow"/>
                </a:tc>
              </a:tr>
              <a:tr h="3467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3013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90,7</a:t>
                      </a:r>
                    </a:p>
                  </a:txBody>
                  <a:tcPr marL="60721" marR="60721" marT="0" marB="0" anchor="ctr" horzOverflow="overflow"/>
                </a:tc>
              </a:tr>
              <a:tr h="3467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90,7</a:t>
                      </a:r>
                    </a:p>
                  </a:txBody>
                  <a:tcPr marL="60721" marR="60721" marT="0" marB="0" anchor="ctr" horzOverflow="overflow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12454" y="1270458"/>
            <a:ext cx="1000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351721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7699194"/>
              </p:ext>
            </p:extLst>
          </p:nvPr>
        </p:nvGraphicFramePr>
        <p:xfrm>
          <a:off x="539552" y="764704"/>
          <a:ext cx="8136904" cy="488985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76464"/>
                <a:gridCol w="1296144"/>
                <a:gridCol w="1368152"/>
                <a:gridCol w="1296144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1" marR="60721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/>
                </a:tc>
              </a:tr>
              <a:tr h="345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</a:p>
                  </a:txBody>
                  <a:tcPr marL="60721" marR="60721" marT="0" marB="0" anchor="ctr" horzOverflow="overflow"/>
                </a:tc>
              </a:tr>
              <a:tr h="56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232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пожарной безопасности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</a:p>
                  </a:txBody>
                  <a:tcPr marL="60721" marR="60721" marT="0" marB="0" anchor="ctr" horzOverflow="overflow"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1 608,1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1 495,8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93,0</a:t>
                      </a:r>
                    </a:p>
                  </a:txBody>
                  <a:tcPr marL="60721" marR="60721" marT="0" marB="0" anchor="ctr" horzOverflow="overflow"/>
                </a:tc>
              </a:tr>
              <a:tr h="180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1 608,1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1 495,8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93,0</a:t>
                      </a:r>
                    </a:p>
                  </a:txBody>
                  <a:tcPr marL="60721" marR="60721" marT="0" marB="0" anchor="ctr" horzOverflow="overflow"/>
                </a:tc>
              </a:tr>
              <a:tr h="29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1 233,1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1 225,1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L="60721" marR="60721" marT="0" marB="0" anchor="ctr" horzOverflow="overflow"/>
                </a:tc>
              </a:tr>
              <a:tr h="258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173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1 041,0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1 032,8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</a:p>
                  </a:txBody>
                  <a:tcPr marL="60721" marR="60721" marT="0" marB="0" anchor="ctr" horzOverflow="overflow"/>
                </a:tc>
              </a:tr>
              <a:tr h="32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24396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</a:p>
                  </a:txBody>
                  <a:tcPr marL="60721" marR="60721" marT="0" marB="0" anchor="ctr" horzOverflow="overflow"/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94,6</a:t>
                      </a:r>
                    </a:p>
                  </a:txBody>
                  <a:tcPr marL="60721" marR="60721" marT="0" marB="0" anchor="ctr" horzOverflow="overflow"/>
                </a:tc>
              </a:tr>
              <a:tr h="2480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0721" marR="60721" marT="0" marB="0" anchor="ctr" horzOverflow="overflow"/>
                </a:tc>
              </a:tr>
              <a:tr h="3054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0721" marR="60721" marT="0" marB="0" anchor="ctr" horzOverflow="overflow"/>
                </a:tc>
              </a:tr>
              <a:tr h="11468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7 265,4</a:t>
                      </a: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097,1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18" marR="607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97,6</a:t>
                      </a:r>
                    </a:p>
                  </a:txBody>
                  <a:tcPr marL="60721" marR="60721" marT="0" marB="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8257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31070640"/>
              </p:ext>
            </p:extLst>
          </p:nvPr>
        </p:nvGraphicFramePr>
        <p:xfrm>
          <a:off x="1133618" y="1688034"/>
          <a:ext cx="7326814" cy="4621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323528" y="620688"/>
            <a:ext cx="86409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ru-RU" altLang="ru-RU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  <a:r>
              <a:rPr lang="ru-RU" altLang="ru-RU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расходов </a:t>
            </a:r>
            <a:r>
              <a:rPr lang="ru-RU" altLang="ru-RU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бюджета поселения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ru-RU" altLang="ru-RU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2017 году</a:t>
            </a:r>
            <a:endParaRPr lang="ru-RU" altLang="ru-RU" sz="2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05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08913" cy="1099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Исполнение бюджета</a:t>
            </a:r>
            <a:r>
              <a:rPr lang="ru-RU" sz="2800" b="1" dirty="0" smtClean="0"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Висимского сельского поселения за </a:t>
            </a:r>
            <a:r>
              <a:rPr lang="ru-RU" sz="2800" b="1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2017 </a:t>
            </a:r>
            <a:r>
              <a:rPr lang="ru-RU" sz="2800" b="1" dirty="0" smtClean="0">
                <a:solidFill>
                  <a:prstClr val="black"/>
                </a:solidFill>
                <a:effectLst/>
                <a:latin typeface="Times New Roman" pitchFamily="18" charset="0"/>
                <a:cs typeface="Arial" charset="0"/>
              </a:rPr>
              <a:t>год</a:t>
            </a:r>
            <a:endParaRPr lang="ru-RU" sz="28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0428390"/>
              </p:ext>
            </p:extLst>
          </p:nvPr>
        </p:nvGraphicFramePr>
        <p:xfrm>
          <a:off x="611560" y="2420888"/>
          <a:ext cx="8136904" cy="266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3165"/>
                <a:gridCol w="2017891"/>
                <a:gridCol w="1983298"/>
                <a:gridCol w="1952550"/>
              </a:tblGrid>
              <a:tr h="7235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бюджета, тыс. рублей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076,5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097,1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962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547</Words>
  <Application>Microsoft Office PowerPoint</Application>
  <PresentationFormat>Экран (4:3)</PresentationFormat>
  <Paragraphs>236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Отчет об исполнении бюджета Висимского сельского поселения за 2017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Исполнение бюджета Висимского сельского поселения за 2017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Висимского сельского поселения за 2016 год</dc:title>
  <dc:creator>иван</dc:creator>
  <cp:lastModifiedBy>User</cp:lastModifiedBy>
  <cp:revision>46</cp:revision>
  <cp:lastPrinted>2018-06-29T09:31:16Z</cp:lastPrinted>
  <dcterms:created xsi:type="dcterms:W3CDTF">2017-04-09T04:12:37Z</dcterms:created>
  <dcterms:modified xsi:type="dcterms:W3CDTF">2018-06-29T17:09:06Z</dcterms:modified>
</cp:coreProperties>
</file>