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88" r:id="rId3"/>
    <p:sldId id="270" r:id="rId4"/>
    <p:sldId id="276" r:id="rId5"/>
    <p:sldId id="280" r:id="rId6"/>
    <p:sldId id="281" r:id="rId7"/>
    <p:sldId id="283" r:id="rId8"/>
    <p:sldId id="292" r:id="rId9"/>
    <p:sldId id="294" r:id="rId10"/>
    <p:sldId id="296" r:id="rId11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FF"/>
    <a:srgbClr val="CC0066"/>
    <a:srgbClr val="CC0099"/>
    <a:srgbClr val="0000C0"/>
    <a:srgbClr val="0000FF"/>
    <a:srgbClr val="3333CC"/>
    <a:srgbClr val="0033CC"/>
    <a:srgbClr val="CC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>
        <p:scale>
          <a:sx n="90" d="100"/>
          <a:sy n="90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8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7982571257540178E-2"/>
          <c:y val="9.5405131549933478E-2"/>
          <c:w val="0.93593555739743062"/>
          <c:h val="0.7561356016687722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Лист1!$A$34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Лист1!$B$33:$D$33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Лист1!$B$34:$D$34</c:f>
              <c:numCache>
                <c:formatCode>#,##0.0</c:formatCode>
                <c:ptCount val="3"/>
                <c:pt idx="0">
                  <c:v>2287.4</c:v>
                </c:pt>
                <c:pt idx="1">
                  <c:v>2284</c:v>
                </c:pt>
                <c:pt idx="2">
                  <c:v>2352.1</c:v>
                </c:pt>
              </c:numCache>
            </c:numRef>
          </c:val>
        </c:ser>
        <c:ser>
          <c:idx val="1"/>
          <c:order val="1"/>
          <c:tx>
            <c:strRef>
              <c:f>Лист1!$A$35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Лист1!$B$33:$D$33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Лист1!$B$35:$D$35</c:f>
              <c:numCache>
                <c:formatCode>#,##0.0</c:formatCode>
                <c:ptCount val="3"/>
                <c:pt idx="0">
                  <c:v>247.7</c:v>
                </c:pt>
                <c:pt idx="1">
                  <c:v>177.5</c:v>
                </c:pt>
                <c:pt idx="2">
                  <c:v>172.9</c:v>
                </c:pt>
              </c:numCache>
            </c:numRef>
          </c:val>
        </c:ser>
        <c:ser>
          <c:idx val="2"/>
          <c:order val="2"/>
          <c:tx>
            <c:strRef>
              <c:f>Лист1!$A$36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Лист1!$B$33:$D$33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Лист1!$B$36:$D$36</c:f>
              <c:numCache>
                <c:formatCode>#,##0.0</c:formatCode>
                <c:ptCount val="3"/>
                <c:pt idx="0">
                  <c:v>3477.3</c:v>
                </c:pt>
                <c:pt idx="1">
                  <c:v>2764.4</c:v>
                </c:pt>
                <c:pt idx="2">
                  <c:v>3036.6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gapDepth val="108"/>
        <c:shape val="box"/>
        <c:axId val="113864064"/>
        <c:axId val="113882240"/>
        <c:axId val="0"/>
      </c:bar3DChart>
      <c:catAx>
        <c:axId val="11386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32"/>
            </a:pPr>
            <a:endParaRPr lang="ru-RU"/>
          </a:p>
        </c:txPr>
        <c:crossAx val="113882240"/>
        <c:crosses val="autoZero"/>
        <c:auto val="1"/>
        <c:lblAlgn val="ctr"/>
        <c:lblOffset val="100"/>
        <c:noMultiLvlLbl val="0"/>
      </c:catAx>
      <c:valAx>
        <c:axId val="11388224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113864064"/>
        <c:crosses val="autoZero"/>
        <c:crossBetween val="between"/>
      </c:valAx>
      <c:spPr>
        <a:noFill/>
        <a:ln w="21841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25400"/>
    </a:sp3d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85907571831353E-2"/>
          <c:y val="0.17785486297549033"/>
          <c:w val="0.8380465662545431"/>
          <c:h val="0.81980209286557582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2B18B8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3.1623900819030035E-2"/>
                  <c:y val="-0.166707553515609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414866112310461E-2"/>
                  <c:y val="-0.14458411291553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669957007359135E-2"/>
                  <c:y val="-0.120682829219211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8682858477347033E-3"/>
                  <c:y val="-0.111851043745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2579742338373046E-2"/>
                  <c:y val="6.41176636839992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6.7351263483470453E-2"/>
                  <c:y val="3.303582027120981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9.7152335173423272E-3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78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Лист1!$A$68:$A$77</c:f>
              <c:strCache>
                <c:ptCount val="10"/>
                <c:pt idx="0">
                  <c:v>НДФЛ</c:v>
                </c:pt>
                <c:pt idx="1">
                  <c:v>Налог на совокупный доход</c:v>
                </c:pt>
                <c:pt idx="2">
                  <c:v>Акцизы</c:v>
                </c:pt>
                <c:pt idx="3">
                  <c:v>Субвенции</c:v>
                </c:pt>
                <c:pt idx="4">
                  <c:v>Земельный налог</c:v>
                </c:pt>
                <c:pt idx="5">
                  <c:v>Налог на имущество физических лиц</c:v>
                </c:pt>
                <c:pt idx="6">
                  <c:v>Доходы от использования имущества</c:v>
                </c:pt>
                <c:pt idx="7">
                  <c:v>Госпошлина</c:v>
                </c:pt>
                <c:pt idx="8">
                  <c:v>Транспортный налог</c:v>
                </c:pt>
                <c:pt idx="9">
                  <c:v>Дотации</c:v>
                </c:pt>
              </c:strCache>
            </c:strRef>
          </c:cat>
          <c:val>
            <c:numRef>
              <c:f>Лист1!$B$68:$B$77</c:f>
              <c:numCache>
                <c:formatCode>#,##0.00</c:formatCode>
                <c:ptCount val="10"/>
                <c:pt idx="0">
                  <c:v>156.19999999999999</c:v>
                </c:pt>
                <c:pt idx="1">
                  <c:v>29</c:v>
                </c:pt>
                <c:pt idx="2">
                  <c:v>776.6</c:v>
                </c:pt>
                <c:pt idx="3">
                  <c:v>84.9</c:v>
                </c:pt>
                <c:pt idx="4">
                  <c:v>948</c:v>
                </c:pt>
                <c:pt idx="5" formatCode="General">
                  <c:v>170</c:v>
                </c:pt>
                <c:pt idx="6" formatCode="General">
                  <c:v>247.7</c:v>
                </c:pt>
                <c:pt idx="7">
                  <c:v>15</c:v>
                </c:pt>
                <c:pt idx="8">
                  <c:v>192.6</c:v>
                </c:pt>
                <c:pt idx="9">
                  <c:v>3392.4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1642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318464615042779E-2"/>
          <c:y val="5.0934686674158243E-2"/>
          <c:w val="0.83619875569381175"/>
          <c:h val="0.81139163043814799"/>
        </c:manualLayout>
      </c:layout>
      <c:pie3DChart>
        <c:varyColors val="1"/>
        <c:ser>
          <c:idx val="0"/>
          <c:order val="0"/>
          <c:spPr>
            <a:solidFill>
              <a:srgbClr val="FFC000"/>
            </a:solidFill>
          </c:spPr>
          <c:explosion val="14"/>
          <c:dPt>
            <c:idx val="0"/>
            <c:bubble3D val="0"/>
            <c:explosion val="2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1"/>
            <c:bubble3D val="0"/>
          </c:dPt>
          <c:dLbls>
            <c:numFmt formatCode="0.0%" sourceLinked="0"/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Лист1!$B$44:$B$45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Лист1!$C$44:$C$45</c:f>
              <c:numCache>
                <c:formatCode>General</c:formatCode>
                <c:ptCount val="2"/>
                <c:pt idx="0">
                  <c:v>2535.1</c:v>
                </c:pt>
                <c:pt idx="1">
                  <c:v>3477.3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2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71877009349735"/>
          <c:y val="5.4071622084806481E-2"/>
          <c:w val="0.80375528360159798"/>
          <c:h val="0.7916780527657656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15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624034916742081E-2"/>
          <c:y val="0"/>
          <c:w val="0.98937596508325787"/>
          <c:h val="0.9669343749563013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FFFF00"/>
              </a:solidFill>
            </c:spPr>
          </c:dPt>
          <c:dPt>
            <c:idx val="8"/>
            <c:bubble3D val="0"/>
          </c:dPt>
          <c:dLbls>
            <c:dLbl>
              <c:idx val="0"/>
              <c:layout>
                <c:manualLayout>
                  <c:x val="9.7058318910714814E-2"/>
                  <c:y val="3.30215766977257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534464668921818"/>
                  <c:y val="3.74814134624797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151015162021757E-2"/>
                  <c:y val="1.461099950125153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1241498815070301E-2"/>
                  <c:y val="3.52622158415564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5602691514038051E-2"/>
                  <c:y val="2.72192623846623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0700210471796036E-2"/>
                  <c:y val="-4.9481907549746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200414895148695E-2"/>
                  <c:y val="-5.60195950640427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9080082673624502E-2"/>
                  <c:y val="3.9342863934892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422788817637669E-4"/>
                  <c:y val="0.130029661988251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tx>
                <c:rich>
                  <a:bodyPr/>
                  <a:lstStyle/>
                  <a:p>
                    <a:r>
                      <a:rPr lang="ru-RU" sz="968" b="1" baseline="0"/>
                      <a:t>Управление муниципальными финансами 
3,5%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>
              <c:idx val="11"/>
              <c:layout>
                <c:manualLayout>
                  <c:x val="-0.10055265171172231"/>
                  <c:y val="8.19412378837663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8.7550293969367907E-2"/>
                  <c:y val="-1.48183687352851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968" b="1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Лист1!$A$68:$A$75</c:f>
              <c:strCache>
                <c:ptCount val="8"/>
                <c:pt idx="0">
                  <c:v>Культура </c:v>
                </c:pt>
                <c:pt idx="1">
                  <c:v>Развитие физической культуры и спорта</c:v>
                </c:pt>
                <c:pt idx="2">
                  <c:v>Управление земельными ресурсами и имуществом</c:v>
                </c:pt>
                <c:pt idx="3">
                  <c:v>Совершенствование системы муниципального управления</c:v>
                </c:pt>
                <c:pt idx="4">
                  <c:v>Инфраструктура</c:v>
                </c:pt>
                <c:pt idx="5">
                  <c:v>Обеспечение безопасности жизнедеятельности населения</c:v>
                </c:pt>
                <c:pt idx="6">
                  <c:v>непрограммные мероприятия</c:v>
                </c:pt>
                <c:pt idx="7">
                  <c:v>Управление муниципальными финансами</c:v>
                </c:pt>
              </c:strCache>
            </c:strRef>
          </c:cat>
          <c:val>
            <c:numRef>
              <c:f>Лист1!$B$68:$B$75</c:f>
              <c:numCache>
                <c:formatCode>#,##0.00</c:formatCode>
                <c:ptCount val="8"/>
                <c:pt idx="0">
                  <c:v>761.2</c:v>
                </c:pt>
                <c:pt idx="1">
                  <c:v>2</c:v>
                </c:pt>
                <c:pt idx="2">
                  <c:v>89.6</c:v>
                </c:pt>
                <c:pt idx="3">
                  <c:v>186.7</c:v>
                </c:pt>
                <c:pt idx="4" formatCode="General">
                  <c:v>1640.6</c:v>
                </c:pt>
                <c:pt idx="5">
                  <c:v>192.7</c:v>
                </c:pt>
                <c:pt idx="6">
                  <c:v>2969.9</c:v>
                </c:pt>
                <c:pt idx="7">
                  <c:v>169.7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7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0.17764</cdr:x>
      <cdr:y>0</cdr:y>
    </cdr:from>
    <cdr:to>
      <cdr:x>0.28291</cdr:x>
      <cdr:y>0.19712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3149" y="-1916113"/>
          <a:ext cx="914400" cy="892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0.40149</cdr:x>
      <cdr:y>0.24002</cdr:y>
    </cdr:from>
    <cdr:to>
      <cdr:x>0.61727</cdr:x>
      <cdr:y>0.39625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3064482" y="1024696"/>
          <a:ext cx="1647000" cy="66697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6 012,4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 тыс. руб</a:t>
          </a:r>
          <a:r>
            <a:rPr lang="ru-RU" sz="1200" b="1" dirty="0">
              <a:solidFill>
                <a:schemeClr val="tx1"/>
              </a:solidFill>
            </a:rPr>
            <a:t>.</a:t>
          </a:r>
          <a:r>
            <a:rPr lang="ru-RU" sz="1200" b="1" dirty="0" smtClean="0">
              <a:solidFill>
                <a:schemeClr val="tx1"/>
              </a:solidFill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BCC15-1BCF-4500-B6B4-F9A59787C24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ABE7-FC9D-4BFB-857F-9F47DF3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0494E208-7FC6-4DA2-8E63-18C01DEFDCC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0000"/>
                <a:satMod val="150000"/>
              </a:schemeClr>
            </a:gs>
            <a:gs pos="92920">
              <a:srgbClr val="91EFFF"/>
            </a:gs>
            <a:gs pos="84000">
              <a:schemeClr val="accent2">
                <a:lumMod val="40000"/>
                <a:lumOff val="6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29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24745"/>
            <a:ext cx="7270576" cy="247570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Висимского сельского поселения на 2017 </a:t>
            </a: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2018-2019 годов 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6400800" cy="1104528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575" y="327025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kern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Непрограммные мероприятия расходов бюджета на 2017 </a:t>
            </a:r>
            <a:r>
              <a:rPr lang="ru-RU" altLang="ru-RU" sz="2800" b="1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433388" y="1470025"/>
            <a:ext cx="4005262" cy="2016125"/>
          </a:xfrm>
          <a:prstGeom prst="cloud">
            <a:avLst/>
          </a:prstGeom>
          <a:solidFill>
            <a:srgbClr val="20FEF3"/>
          </a:solidFill>
          <a:ln w="127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мероприятия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2 969,9 </a:t>
            </a:r>
            <a:r>
              <a:rPr lang="ru-RU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433388" y="3933825"/>
            <a:ext cx="4570660" cy="2159471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6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x-none" sz="16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x-none" sz="16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органов местного самоуправления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Висимского сельского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-  </a:t>
            </a:r>
            <a:r>
              <a:rPr lang="ru-RU" sz="16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2 686,4 </a:t>
            </a:r>
            <a:r>
              <a:rPr lang="ru-RU" sz="16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числе:</a:t>
            </a: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главы поселения –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778,3 тыс. рублей;</a:t>
            </a:r>
            <a:endParaRPr lang="ru-RU" sz="16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выполнения функций органами местного 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 – 1 908,1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kern="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859338" y="1808164"/>
            <a:ext cx="3960812" cy="133350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6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x-none" sz="16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x-none" sz="16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органов местного самоуправления 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Висимского сельского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x-none" sz="16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sz="16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государственных полномочий 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u="sng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75,1</a:t>
            </a:r>
            <a:r>
              <a:rPr lang="ru-RU" sz="16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lang="x-none" sz="16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x-none" sz="16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endParaRPr lang="ru-RU" sz="16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5220072" y="3836067"/>
            <a:ext cx="3573138" cy="1609158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 cap="flat" cmpd="sng" algn="ctr">
            <a:gradFill>
              <a:gsLst>
                <a:gs pos="0">
                  <a:srgbClr val="F0A22E">
                    <a:tint val="66000"/>
                    <a:satMod val="160000"/>
                  </a:srgbClr>
                </a:gs>
                <a:gs pos="50000">
                  <a:srgbClr val="F0A22E">
                    <a:tint val="44500"/>
                    <a:satMod val="160000"/>
                  </a:srgbClr>
                </a:gs>
                <a:gs pos="100000">
                  <a:srgbClr val="F0A22E">
                    <a:tint val="23500"/>
                    <a:satMod val="160000"/>
                  </a:srgbClr>
                </a:gs>
              </a:gsLst>
              <a:lin ang="5400000" scaled="0"/>
            </a:gra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600" b="1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осуществляемые органами местного самоуправления Висимского сельского поселения, в рамках непрограммных направлений расходов</a:t>
            </a:r>
            <a:r>
              <a:rPr lang="x-none" sz="16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208,4 </a:t>
            </a:r>
            <a:r>
              <a:rPr lang="x-none" sz="1600" b="1" kern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лей,</a:t>
            </a:r>
            <a:r>
              <a:rPr lang="x-none" sz="1600" b="1" ker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ru-RU" sz="16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921" name="Прямая со стрелкой 7"/>
          <p:cNvCxnSpPr>
            <a:cxnSpLocks noChangeShapeType="1"/>
          </p:cNvCxnSpPr>
          <p:nvPr/>
        </p:nvCxnSpPr>
        <p:spPr bwMode="auto">
          <a:xfrm>
            <a:off x="3924300" y="3141663"/>
            <a:ext cx="1011238" cy="647700"/>
          </a:xfrm>
          <a:prstGeom prst="straightConnector1">
            <a:avLst/>
          </a:prstGeom>
          <a:noFill/>
          <a:ln w="9525" algn="ctr">
            <a:solidFill>
              <a:srgbClr val="C7821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2" name="Прямая со стрелкой 8"/>
          <p:cNvCxnSpPr>
            <a:cxnSpLocks noChangeShapeType="1"/>
          </p:cNvCxnSpPr>
          <p:nvPr/>
        </p:nvCxnSpPr>
        <p:spPr bwMode="auto">
          <a:xfrm>
            <a:off x="2268538" y="3438525"/>
            <a:ext cx="0" cy="495300"/>
          </a:xfrm>
          <a:prstGeom prst="straightConnector1">
            <a:avLst/>
          </a:prstGeom>
          <a:noFill/>
          <a:ln w="9525" algn="ctr">
            <a:solidFill>
              <a:srgbClr val="C7821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3" name="Прямая со стрелкой 11"/>
          <p:cNvCxnSpPr>
            <a:cxnSpLocks noChangeShapeType="1"/>
          </p:cNvCxnSpPr>
          <p:nvPr/>
        </p:nvCxnSpPr>
        <p:spPr bwMode="auto">
          <a:xfrm>
            <a:off x="4384675" y="2349500"/>
            <a:ext cx="474663" cy="0"/>
          </a:xfrm>
          <a:prstGeom prst="straightConnector1">
            <a:avLst/>
          </a:prstGeom>
          <a:noFill/>
          <a:ln w="9525" algn="ctr">
            <a:solidFill>
              <a:srgbClr val="C7821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0546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6048672"/>
          </a:xfrm>
        </p:spPr>
        <p:txBody>
          <a:bodyPr>
            <a:normAutofit fontScale="92500"/>
          </a:bodyPr>
          <a:lstStyle/>
          <a:p>
            <a:pPr marL="180975" indent="180975" algn="just">
              <a:buNone/>
            </a:pPr>
            <a:r>
              <a:rPr lang="ru-RU" sz="1600" b="1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kern="1200" dirty="0" smtClean="0">
                <a:solidFill>
                  <a:srgbClr val="00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 это </a:t>
            </a:r>
            <a:r>
              <a:rPr lang="ru-RU" sz="2400" b="1" kern="1200" dirty="0">
                <a:solidFill>
                  <a:srgbClr val="00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</a:t>
            </a:r>
            <a:r>
              <a:rPr lang="ru-RU" sz="2400" b="1" kern="1200" dirty="0" smtClean="0">
                <a:solidFill>
                  <a:srgbClr val="00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Висимского сельского поселения.</a:t>
            </a:r>
          </a:p>
          <a:p>
            <a:pPr marL="361950" indent="0" algn="just">
              <a:buNone/>
            </a:pPr>
            <a:r>
              <a:rPr lang="ru-RU" sz="1600" b="1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kern="1200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бюджета основывается на: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Основных направлениях бюджетной и налоговой политики;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Прогнозе социально-экономического развития;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Муниципальных программах Висимского сельского поселения.</a:t>
            </a:r>
            <a:endParaRPr lang="ru-RU" sz="2000" kern="120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0" algn="just">
              <a:buNone/>
            </a:pPr>
            <a:r>
              <a:rPr lang="ru-RU" sz="2000" b="1" kern="1200" dirty="0" smtClean="0">
                <a:solidFill>
                  <a:srgbClr val="CC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соответствии с бюджетным процессом, происходит ежегодное формирование, утверждение и исполнение бюджета: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Составление проекта бюджета на очередной год и плановый период;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Рассмотрение и утверждение проекта бюджета Советом депутатов Висимского сельского поселения;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Исполнение бюджета в текущем году;</a:t>
            </a:r>
          </a:p>
          <a:p>
            <a:pPr marL="361950" indent="0" algn="just">
              <a:buNone/>
            </a:pPr>
            <a:r>
              <a:rPr lang="ru-RU" sz="2000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Подготовка, рассмотрение и утверждение отчета об исполнении бюджета.</a:t>
            </a:r>
          </a:p>
          <a:p>
            <a:pPr marL="180975" indent="0" algn="just">
              <a:buNone/>
            </a:pPr>
            <a:r>
              <a:rPr lang="ru-RU" sz="1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300" b="1" kern="12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 с бюджетным процессом, бюджет поселения составляется и утверждается ежегодно на трехлетний период - на очередной финансовый год и плановый период.</a:t>
            </a:r>
          </a:p>
          <a:p>
            <a:pPr marL="109537" indent="0" algn="just">
              <a:lnSpc>
                <a:spcPct val="120000"/>
              </a:lnSpc>
              <a:buNone/>
            </a:pPr>
            <a:endParaRPr lang="ru-RU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0">
              <a:buNone/>
            </a:pPr>
            <a:endParaRPr lang="ru-RU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0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539750" y="692696"/>
            <a:ext cx="835273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Висимского сельского поселения на 2017 год и на плановый период 2018 и 2019гг.</a:t>
            </a:r>
            <a:endParaRPr lang="ru-RU" altLang="ru-RU" sz="23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7442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09435"/>
              </p:ext>
            </p:extLst>
          </p:nvPr>
        </p:nvGraphicFramePr>
        <p:xfrm>
          <a:off x="953113" y="1988840"/>
          <a:ext cx="7526004" cy="2371328"/>
        </p:xfrm>
        <a:graphic>
          <a:graphicData uri="http://schemas.openxmlformats.org/drawingml/2006/table">
            <a:tbl>
              <a:tblPr/>
              <a:tblGrid>
                <a:gridCol w="2150287"/>
                <a:gridCol w="1920020"/>
                <a:gridCol w="1842136"/>
                <a:gridCol w="1613561"/>
              </a:tblGrid>
              <a:tr h="6263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6 012,4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5 225,9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5 561,6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6 012,4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5 225,9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5 561,6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2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1678" marR="616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83568" y="4906079"/>
            <a:ext cx="1218193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1760" y="4906079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70427" y="5221599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74961" y="5157192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74961" y="5235264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4283968" y="4816032"/>
            <a:ext cx="1512168" cy="838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или Профицит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4653136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больше доходов</a:t>
            </a:r>
          </a:p>
          <a:p>
            <a:pPr algn="ctr"/>
            <a:r>
              <a:rPr lang="ru-RU" dirty="0" smtClean="0"/>
              <a:t>Доходы больше расходов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830555" y="5085184"/>
            <a:ext cx="6971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46337" y="5237584"/>
            <a:ext cx="6971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9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0260"/>
              </p:ext>
            </p:extLst>
          </p:nvPr>
        </p:nvGraphicFramePr>
        <p:xfrm>
          <a:off x="950392" y="1607592"/>
          <a:ext cx="7458075" cy="42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9ACDE-43B8-4CF4-B03C-1484BC2DCC55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907704" y="2154642"/>
            <a:ext cx="18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6012,4 тыс. руб.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4067981" y="2181559"/>
            <a:ext cx="18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5225,9 </a:t>
            </a:r>
            <a:r>
              <a:rPr lang="ru-RU" altLang="ru-RU" sz="1600" dirty="0" err="1" smtClean="0">
                <a:solidFill>
                  <a:prstClr val="black"/>
                </a:solidFill>
                <a:latin typeface="Arial" charset="0"/>
              </a:rPr>
              <a:t>тыс.руб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6300192" y="2200808"/>
            <a:ext cx="17281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5561,6 </a:t>
            </a:r>
            <a:r>
              <a:rPr lang="ru-RU" altLang="ru-RU" sz="1600" dirty="0" err="1" smtClean="0">
                <a:solidFill>
                  <a:prstClr val="black"/>
                </a:solidFill>
                <a:latin typeface="Arial" charset="0"/>
              </a:rPr>
              <a:t>тыс.руб</a:t>
            </a:r>
            <a:r>
              <a:rPr lang="ru-RU" altLang="ru-RU" sz="1600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295" name="TextBox 11"/>
          <p:cNvSpPr txBox="1">
            <a:spLocks noChangeArrowheads="1"/>
          </p:cNvSpPr>
          <p:nvPr/>
        </p:nvSpPr>
        <p:spPr bwMode="auto">
          <a:xfrm>
            <a:off x="971600" y="602503"/>
            <a:ext cx="77041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Висимского сельского поселения,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30388085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711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объем доходов на 2017-2019гг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91885"/>
              </p:ext>
            </p:extLst>
          </p:nvPr>
        </p:nvGraphicFramePr>
        <p:xfrm>
          <a:off x="683568" y="1052736"/>
          <a:ext cx="7992888" cy="5112568"/>
        </p:xfrm>
        <a:graphic>
          <a:graphicData uri="http://schemas.openxmlformats.org/drawingml/2006/table">
            <a:tbl>
              <a:tblPr/>
              <a:tblGrid>
                <a:gridCol w="3848428"/>
                <a:gridCol w="1332148"/>
                <a:gridCol w="1332148"/>
                <a:gridCol w="1480164"/>
              </a:tblGrid>
              <a:tr h="493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кода поступлений в бюджет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2017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год,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тысяч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рублей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2018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год,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тысяч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рублей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2019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год,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тысяч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рублей</a:t>
                      </a:r>
                      <a:r>
                        <a:rPr lang="ru-RU" sz="14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93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Доходы, всего: в т.ч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6 012,4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5 225,9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5 561,6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Налоговые: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2 287,4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2 284,0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2 352,1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156,2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156,2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156,2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794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Акцизы</a:t>
                      </a:r>
                      <a:r>
                        <a:rPr lang="ru-RU" sz="1400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подакцизным товарам (продукции), производимым </a:t>
                      </a: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территории  РФ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776,6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764,6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860,7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637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1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160,0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160,0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192,6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211,2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183,2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948,0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948,0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948,0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39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Неналоговые: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247,7     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177,5 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172,9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956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использования имущества находящегося в государственной и муниципальной собственности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247,7       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177,5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172,9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3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Безвозмездные поступления :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3 477,3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2 764,4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3 036,6</a:t>
                      </a:r>
                      <a:endParaRPr lang="ru-RU" sz="14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66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3 392,4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2 679,5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2 951,7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66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84,9      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84,9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84,9     </a:t>
                      </a:r>
                      <a:endParaRPr lang="ru-RU" sz="14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2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386172"/>
              </p:ext>
            </p:extLst>
          </p:nvPr>
        </p:nvGraphicFramePr>
        <p:xfrm>
          <a:off x="539552" y="1196752"/>
          <a:ext cx="6797675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476672"/>
            <a:ext cx="85693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37395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76431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собственных доходов (налоговые и неналоговые доходы) и безвозмездных поступлений в бюджет поселения в 2017 году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160687"/>
              </p:ext>
            </p:extLst>
          </p:nvPr>
        </p:nvGraphicFramePr>
        <p:xfrm>
          <a:off x="1043608" y="1772816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5191745"/>
            <a:ext cx="842493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900" dirty="0">
                <a:latin typeface="Times New Roman"/>
                <a:ea typeface="Times New Roman"/>
              </a:rPr>
              <a:t>Более половины бюджета Висимского сельского поселения составляют безвозмездные поступления из бюджетов других </a:t>
            </a:r>
            <a:r>
              <a:rPr lang="ru-RU" sz="1900" dirty="0" smtClean="0">
                <a:latin typeface="Times New Roman"/>
                <a:ea typeface="Times New Roman"/>
              </a:rPr>
              <a:t>уровней</a:t>
            </a:r>
            <a:r>
              <a:rPr lang="ru-RU" sz="1900" dirty="0">
                <a:latin typeface="Times New Roman"/>
                <a:ea typeface="Times New Roman"/>
              </a:rPr>
              <a:t>, в том числе дотации на выравнивание бюджетной обеспеченности в сумме 3 392,4 тыс. рублей </a:t>
            </a:r>
            <a:endParaRPr lang="ru-RU" sz="19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43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91512" cy="720725"/>
          </a:xfrm>
        </p:spPr>
        <p:txBody>
          <a:bodyPr>
            <a:no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объем расходов бюджета Висимского сельского поселения на 2017-2019 </a:t>
            </a:r>
            <a:r>
              <a:rPr lang="ru-RU" alt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годы, тыс. рублей</a:t>
            </a: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74236"/>
              </p:ext>
            </p:extLst>
          </p:nvPr>
        </p:nvGraphicFramePr>
        <p:xfrm>
          <a:off x="755576" y="1268760"/>
          <a:ext cx="7992888" cy="5096208"/>
        </p:xfrm>
        <a:graphic>
          <a:graphicData uri="http://schemas.openxmlformats.org/drawingml/2006/table">
            <a:tbl>
              <a:tblPr/>
              <a:tblGrid>
                <a:gridCol w="360040"/>
                <a:gridCol w="4536504"/>
                <a:gridCol w="1080120"/>
                <a:gridCol w="1008112"/>
                <a:gridCol w="1008112"/>
              </a:tblGrid>
              <a:tr h="163151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Висимского сельского поселения "Культура Висимского сельского поселения"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761,2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4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Висимского сельского поселения "Развитие физической культуры и спорта на территории Висимского сельского поселения"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3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Висимского сельского поселения "Инфраструктура Висимского сельского поселения"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1 640,6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1 245,9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1 343,8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01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Висимского сельского поселения "Управление земельными ресурсами и имуществом Висимского сельского поселения"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143,3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Висимского сельского поселения "Обеспечение безопасности жизнедеятельности населения Висимского сельского поселения"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192,7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5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Висимского сельского поселения "Совершенствование системы муниципального управления Висимского сельского поселения"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186,2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186,2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31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Висимского сельского поселения "Управление муниципальными финансами Висимского сельского поселения"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169,7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58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2167" marR="42167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Непрограммные мероприятия</a:t>
                      </a:r>
                    </a:p>
                  </a:txBody>
                  <a:tcPr marL="42167" marR="42167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2167" marR="42167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 расходы</a:t>
                      </a:r>
                    </a:p>
                  </a:txBody>
                  <a:tcPr marL="42167" marR="42167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51597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6 012,4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0" marR="7030" marT="70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0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Диаграмма 8"/>
          <p:cNvGraphicFramePr>
            <a:graphicFrameLocks/>
          </p:cNvGraphicFramePr>
          <p:nvPr/>
        </p:nvGraphicFramePr>
        <p:xfrm>
          <a:off x="57150" y="795338"/>
          <a:ext cx="9029700" cy="599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3" imgW="9035055" imgH="5992887" progId="Excel.Chart.8">
                  <p:embed/>
                </p:oleObj>
              </mc:Choice>
              <mc:Fallback>
                <p:oleObj r:id="rId3" imgW="9035055" imgH="599288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795338"/>
                        <a:ext cx="9029700" cy="599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523875" y="519113"/>
            <a:ext cx="820737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385445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385445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385445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85445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3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по муниципальным программам и непрограммным направлениям деятельности в 2017 году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899592" y="1700808"/>
          <a:ext cx="8244408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967276"/>
              </p:ext>
            </p:extLst>
          </p:nvPr>
        </p:nvGraphicFramePr>
        <p:xfrm>
          <a:off x="1331640" y="1916832"/>
          <a:ext cx="7128271" cy="429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077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хническ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праведливость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2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3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625</Words>
  <Application>Microsoft Office PowerPoint</Application>
  <PresentationFormat>Экран (4:3)</PresentationFormat>
  <Paragraphs>203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Техническая</vt:lpstr>
      <vt:lpstr>Диаграмма Microsoft Excel</vt:lpstr>
      <vt:lpstr>О бюджете Висимского сельского поселения на 2017 год и на плановый период 2018-2019 годов </vt:lpstr>
      <vt:lpstr>Презентация PowerPoint</vt:lpstr>
      <vt:lpstr>Презентация PowerPoint</vt:lpstr>
      <vt:lpstr>Презентация PowerPoint</vt:lpstr>
      <vt:lpstr>Утвержденный объем доходов на 2017-2019гг</vt:lpstr>
      <vt:lpstr>Презентация PowerPoint</vt:lpstr>
      <vt:lpstr>Доля собственных доходов (налоговые и неналоговые доходы) и безвозмездных поступлений в бюджет поселения в 2017 году</vt:lpstr>
      <vt:lpstr>Утвержденный объем расходов бюджета Висимского сельского поселения на 2017-2019 годы, тыс. рублей</vt:lpstr>
      <vt:lpstr>Презентация PowerPoint</vt:lpstr>
      <vt:lpstr>Непрограммные мероприятия расходов бюджета на 2017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Chetina409</cp:lastModifiedBy>
  <cp:revision>81</cp:revision>
  <cp:lastPrinted>2017-04-25T03:31:37Z</cp:lastPrinted>
  <dcterms:created xsi:type="dcterms:W3CDTF">2017-03-23T06:01:41Z</dcterms:created>
  <dcterms:modified xsi:type="dcterms:W3CDTF">2017-04-25T04:12:20Z</dcterms:modified>
</cp:coreProperties>
</file>