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5" r:id="rId1"/>
  </p:sldMasterIdLst>
  <p:notesMasterIdLst>
    <p:notesMasterId r:id="rId13"/>
  </p:notesMasterIdLst>
  <p:sldIdLst>
    <p:sldId id="266" r:id="rId2"/>
    <p:sldId id="268" r:id="rId3"/>
    <p:sldId id="269" r:id="rId4"/>
    <p:sldId id="271" r:id="rId5"/>
    <p:sldId id="272" r:id="rId6"/>
    <p:sldId id="262" r:id="rId7"/>
    <p:sldId id="263" r:id="rId8"/>
    <p:sldId id="273" r:id="rId9"/>
    <p:sldId id="274" r:id="rId10"/>
    <p:sldId id="275" r:id="rId11"/>
    <p:sldId id="276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CECFF"/>
    <a:srgbClr val="EAEAEA"/>
    <a:srgbClr val="DDDDDD"/>
    <a:srgbClr val="D9D9FF"/>
    <a:srgbClr val="99CCFF"/>
    <a:srgbClr val="FF99FF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1" autoAdjust="0"/>
  </p:normalViewPr>
  <p:slideViewPr>
    <p:cSldViewPr>
      <p:cViewPr>
        <p:scale>
          <a:sx n="91" d="100"/>
          <a:sy n="91" d="100"/>
        </p:scale>
        <p:origin x="-88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23046909918113E-2"/>
          <c:y val="5.8785701766226377E-2"/>
          <c:w val="0.84169919880011956"/>
          <c:h val="0.766712667390591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442994679468424E-2"/>
          <c:y val="0.1563807725067585"/>
          <c:w val="0.7154389887426601"/>
          <c:h val="0.69981267513486167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"/>
          <c:dPt>
            <c:idx val="0"/>
            <c:bubble3D val="0"/>
            <c:spPr>
              <a:solidFill>
                <a:srgbClr val="FF99FF"/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6666FF"/>
              </a:solidFill>
              <a:ln w="222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5.3803637275708839E-2"/>
                  <c:y val="0.15014292944522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7924636345630966E-2"/>
                  <c:y val="-7.11243724242279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2563</c:v>
                </c:pt>
                <c:pt idx="1">
                  <c:v>4489.1000000000004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523797197273115E-2"/>
          <c:y val="9.8311993111876467E-2"/>
          <c:w val="0.77823442322833702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  <c:spPr>
              <a:solidFill>
                <a:srgbClr val="0000FF"/>
              </a:solidFill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80008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explosion val="10"/>
            <c:spPr>
              <a:solidFill>
                <a:srgbClr val="FF99FF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1.791286812621045E-2"/>
                  <c:y val="-9.96192552679331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880737851919933E-2"/>
                  <c:y val="4.30405168656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990987520906076E-2"/>
                  <c:y val="3.38496577303376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730731069483784"/>
                  <c:y val="0.16187368070214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1915170460215463E-2"/>
                  <c:y val="0.138929648842436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4549463313558278E-2"/>
                  <c:y val="0.138925162161469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6.6899977123726265E-2"/>
                  <c:y val="3.33768470169981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9319710281818729E-3"/>
                  <c:y val="-0.10358524978706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9227951986361308E-2"/>
                  <c:y val="-7.72869253843590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0667529860879907"/>
                  <c:y val="-0.104803312452462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171333005008014"/>
                  <c:y val="3.23278894937599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Лист1!$A$68:$A$76</c:f>
              <c:strCache>
                <c:ptCount val="9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Безвозмездные поступления</c:v>
                </c:pt>
                <c:pt idx="8">
                  <c:v>Земельный налог</c:v>
                </c:pt>
              </c:strCache>
            </c:strRef>
          </c:cat>
          <c:val>
            <c:numRef>
              <c:f>Лист1!$B$68:$B$76</c:f>
              <c:numCache>
                <c:formatCode>0.0</c:formatCode>
                <c:ptCount val="9"/>
                <c:pt idx="0">
                  <c:v>158</c:v>
                </c:pt>
                <c:pt idx="1">
                  <c:v>1073.0999999999999</c:v>
                </c:pt>
                <c:pt idx="2">
                  <c:v>3.6</c:v>
                </c:pt>
                <c:pt idx="3">
                  <c:v>464.1</c:v>
                </c:pt>
                <c:pt idx="4">
                  <c:v>14.5</c:v>
                </c:pt>
                <c:pt idx="5">
                  <c:v>46.3</c:v>
                </c:pt>
                <c:pt idx="6">
                  <c:v>223.8</c:v>
                </c:pt>
                <c:pt idx="7">
                  <c:v>4489.1000000000004</c:v>
                </c:pt>
                <c:pt idx="8">
                  <c:v>579.6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62049098011775E-2"/>
          <c:y val="0.1753109415863896"/>
          <c:w val="0.8104215556720834"/>
          <c:h val="0.79069181175975689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explosion val="7"/>
            <c:spPr>
              <a:solidFill>
                <a:srgbClr val="000099"/>
              </a:solidFill>
            </c:spPr>
          </c:dPt>
          <c:dPt>
            <c:idx val="1"/>
            <c:bubble3D val="0"/>
            <c:explosion val="9"/>
            <c:spPr>
              <a:solidFill>
                <a:srgbClr val="9999FF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explosion val="12"/>
          </c:dPt>
          <c:dPt>
            <c:idx val="3"/>
            <c:bubble3D val="0"/>
            <c:explosion val="8"/>
            <c:spPr>
              <a:solidFill>
                <a:srgbClr val="FFFF00"/>
              </a:solidFill>
            </c:spPr>
          </c:dPt>
          <c:dPt>
            <c:idx val="4"/>
            <c:bubble3D val="0"/>
            <c:explosion val="11"/>
            <c:spPr>
              <a:solidFill>
                <a:srgbClr val="800080"/>
              </a:solidFill>
            </c:spPr>
          </c:dPt>
          <c:dPt>
            <c:idx val="5"/>
            <c:bubble3D val="0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bubble3D val="0"/>
            <c:explosion val="15"/>
            <c:spPr>
              <a:solidFill>
                <a:srgbClr val="FF0000"/>
              </a:solidFill>
            </c:spPr>
          </c:dPt>
          <c:dPt>
            <c:idx val="7"/>
            <c:bubble3D val="0"/>
            <c:explosion val="14"/>
            <c:spPr>
              <a:solidFill>
                <a:srgbClr val="FF99FF"/>
              </a:solidFill>
            </c:spPr>
          </c:dPt>
          <c:dPt>
            <c:idx val="8"/>
            <c:bubble3D val="0"/>
            <c:explosion val="7"/>
            <c:spPr>
              <a:solidFill>
                <a:srgbClr val="FF0000"/>
              </a:solidFill>
            </c:spPr>
          </c:dPt>
          <c:dPt>
            <c:idx val="9"/>
            <c:bubble3D val="0"/>
            <c:explosion val="8"/>
            <c:spPr>
              <a:solidFill>
                <a:srgbClr val="FFFF00"/>
              </a:solidFill>
            </c:spPr>
          </c:dPt>
          <c:dPt>
            <c:idx val="10"/>
            <c:bubble3D val="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0"/>
                  <c:y val="-0.150749380150893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393196005794606E-2"/>
                  <c:y val="-0.158015539397475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525838379410268E-2"/>
                  <c:y val="-6.44831330499778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5825571660478897E-2"/>
                  <c:y val="-8.17830794285400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5966538798446365E-2"/>
                  <c:y val="5.99893622684249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0164038557550332E-2"/>
                  <c:y val="5.1974060899931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7381614982992606E-2"/>
                  <c:y val="8.3715225588721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5743036468511415E-2"/>
                  <c:y val="1.35685175078971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5176794087718458E-2"/>
                  <c:y val="0.12332092730437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977934567577109E-2"/>
                  <c:y val="2.1705921564270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171333005008014"/>
                  <c:y val="3.23278894937599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Лист1!$A$68:$A$75</c:f>
              <c:strCache>
                <c:ptCount val="8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Культура, кинематография 
</c:v>
                </c:pt>
                <c:pt idx="6">
                  <c:v>Физическая культура и спорт
</c:v>
                </c:pt>
                <c:pt idx="7">
                  <c:v>Социальная политика
</c:v>
                </c:pt>
              </c:strCache>
            </c:strRef>
          </c:cat>
          <c:val>
            <c:numRef>
              <c:f>Лист1!$B$68:$B$75</c:f>
              <c:numCache>
                <c:formatCode>0.0</c:formatCode>
                <c:ptCount val="8"/>
                <c:pt idx="0">
                  <c:v>2900.8</c:v>
                </c:pt>
                <c:pt idx="1">
                  <c:v>74.5</c:v>
                </c:pt>
                <c:pt idx="2">
                  <c:v>107.2</c:v>
                </c:pt>
                <c:pt idx="3">
                  <c:v>946.5</c:v>
                </c:pt>
                <c:pt idx="4">
                  <c:v>2068.5</c:v>
                </c:pt>
                <c:pt idx="5">
                  <c:v>787.3</c:v>
                </c:pt>
                <c:pt idx="6">
                  <c:v>0</c:v>
                </c:pt>
                <c:pt idx="7">
                  <c:v>398.1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21FA3314-23CC-4491-8BF0-C2535E92B613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955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07955"/>
            <a:ext cx="2918830" cy="489982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1A425060-072D-4032-81D6-58E09BC10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3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555" indent="-2825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084" indent="-2260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118" indent="-2260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151" indent="-2260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6185" indent="-226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8219" indent="-226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0252" indent="-226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2286" indent="-2260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E3F51E-B935-470C-8B7A-14FC0190D5A8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17.08.2017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4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17.08.2017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17.08.2017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AEBDE"/>
                </a:solidFill>
              </a:rPr>
              <a:pPr/>
              <a:t>17.08.2017</a:t>
            </a:fld>
            <a:endParaRPr lang="ru-RU">
              <a:solidFill>
                <a:srgbClr val="EAEBD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676A55"/>
                </a:solidFill>
              </a:rPr>
              <a:pPr/>
              <a:t>17.08.2017</a:t>
            </a:fld>
            <a:endParaRPr lang="ru-RU">
              <a:solidFill>
                <a:srgbClr val="676A55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676A55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676A55"/>
                </a:solidFill>
              </a:rPr>
              <a:pPr/>
              <a:t>‹#›</a:t>
            </a:fld>
            <a:endParaRPr lang="ru-RU">
              <a:solidFill>
                <a:srgbClr val="676A55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  <p:sldLayoutId id="214748442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6984776" cy="3312367"/>
          </a:xfrm>
        </p:spPr>
        <p:txBody>
          <a:bodyPr>
            <a:noAutofit/>
          </a:bodyPr>
          <a:lstStyle/>
          <a:p>
            <a:pPr algn="ctr"/>
            <a:r>
              <a:rPr lang="ru-RU" sz="4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  <a:r>
              <a:rPr lang="ru-RU" sz="45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Висимского </a:t>
            </a:r>
            <a:r>
              <a:rPr lang="ru-RU" sz="4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br>
              <a:rPr lang="ru-RU" sz="4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</a:t>
            </a:r>
            <a:endParaRPr lang="ru-RU" sz="45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589240"/>
            <a:ext cx="4888632" cy="864096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5040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Дорожный фонд </a:t>
            </a:r>
            <a:r>
              <a:rPr lang="ru-RU" sz="26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Висимского </a:t>
            </a:r>
            <a:r>
              <a:rPr lang="ru-RU" sz="26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сельского поселения</a:t>
            </a:r>
            <a:endParaRPr lang="ru-RU" sz="2600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362221"/>
              </p:ext>
            </p:extLst>
          </p:nvPr>
        </p:nvGraphicFramePr>
        <p:xfrm>
          <a:off x="539552" y="2162951"/>
          <a:ext cx="8136904" cy="328227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16424"/>
                <a:gridCol w="1368152"/>
                <a:gridCol w="1368152"/>
                <a:gridCol w="1584176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40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Содержание автомобильных дорог и инженерных сооружений на них в границах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893,6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780,6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 автомобильных дорог общего пользования в границах населенных пунктов поселений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165,9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269,5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946,5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17728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тыс.  руб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лей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Висимского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сельского поселения за 2016 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168222"/>
              </p:ext>
            </p:extLst>
          </p:nvPr>
        </p:nvGraphicFramePr>
        <p:xfrm>
          <a:off x="611560" y="2420888"/>
          <a:ext cx="8136904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723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7 052,1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7 282,9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602551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2016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97,0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3568" y="1365165"/>
            <a:ext cx="596107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251241"/>
              </p:ext>
            </p:extLst>
          </p:nvPr>
        </p:nvGraphicFramePr>
        <p:xfrm>
          <a:off x="506655" y="1988840"/>
          <a:ext cx="8352928" cy="3987877"/>
        </p:xfrm>
        <a:graphic>
          <a:graphicData uri="http://schemas.openxmlformats.org/drawingml/2006/table">
            <a:tbl>
              <a:tblPr/>
              <a:tblGrid>
                <a:gridCol w="2952328"/>
                <a:gridCol w="1872208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2 732,5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2 563,0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4 540,5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4 539,5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7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7 273,0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7 052,1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836712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2016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239841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834714"/>
              </p:ext>
            </p:extLst>
          </p:nvPr>
        </p:nvGraphicFramePr>
        <p:xfrm>
          <a:off x="1175320" y="2132856"/>
          <a:ext cx="694497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4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9" y="620688"/>
            <a:ext cx="82501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2016 год, тыс.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77346"/>
              </p:ext>
            </p:extLst>
          </p:nvPr>
        </p:nvGraphicFramePr>
        <p:xfrm>
          <a:off x="467544" y="1499182"/>
          <a:ext cx="8352928" cy="4524074"/>
        </p:xfrm>
        <a:graphic>
          <a:graphicData uri="http://schemas.openxmlformats.org/drawingml/2006/table">
            <a:tbl>
              <a:tblPr/>
              <a:tblGrid>
                <a:gridCol w="3384376"/>
                <a:gridCol w="1512168"/>
                <a:gridCol w="1080120"/>
                <a:gridCol w="1080120"/>
                <a:gridCol w="1296144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Исполнения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-180,4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-59,9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43,6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от других бюджетов бюджетной системы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от других бюджетов бюджетной системы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6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978,2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</a:t>
                      </a:r>
                      <a:r>
                        <a:rPr kumimoji="0" lang="ru-RU" sz="1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прошлых лет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7 273,0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7 052,1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-220,9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4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376187"/>
              </p:ext>
            </p:extLst>
          </p:nvPr>
        </p:nvGraphicFramePr>
        <p:xfrm>
          <a:off x="1187624" y="1340768"/>
          <a:ext cx="732836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02751" y="643464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2016 году</a:t>
            </a:r>
          </a:p>
        </p:txBody>
      </p:sp>
    </p:spTree>
    <p:extLst>
      <p:ext uri="{BB962C8B-B14F-4D97-AF65-F5344CB8AC3E}">
        <p14:creationId xmlns:p14="http://schemas.microsoft.com/office/powerpoint/2010/main" val="15791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23528" y="681174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2016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2,2%, 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  <a:endParaRPr lang="ru-RU" sz="1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5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01498"/>
              </p:ext>
            </p:extLst>
          </p:nvPr>
        </p:nvGraphicFramePr>
        <p:xfrm>
          <a:off x="467544" y="1628800"/>
          <a:ext cx="8136904" cy="45231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4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42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631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17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0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 и вневойсковая подготовка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2454" y="1270458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7205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48471"/>
              </p:ext>
            </p:extLst>
          </p:nvPr>
        </p:nvGraphicFramePr>
        <p:xfrm>
          <a:off x="539552" y="764704"/>
          <a:ext cx="8136904" cy="531657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56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3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18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9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095,1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068,5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58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173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439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2480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3054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  <a:tr h="1146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2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399577"/>
              </p:ext>
            </p:extLst>
          </p:nvPr>
        </p:nvGraphicFramePr>
        <p:xfrm>
          <a:off x="1133618" y="1688034"/>
          <a:ext cx="7326814" cy="46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62068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2016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altLang="ru-RU" sz="2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94844" y="2977138"/>
            <a:ext cx="8178081" cy="3332182"/>
            <a:chOff x="510395" y="3122305"/>
            <a:chExt cx="3603763" cy="1319224"/>
          </a:xfrm>
          <a:solidFill>
            <a:srgbClr val="52CBCE"/>
          </a:solidFill>
        </p:grpSpPr>
        <p:sp>
          <p:nvSpPr>
            <p:cNvPr id="9" name="Полилиния 8"/>
            <p:cNvSpPr/>
            <p:nvPr/>
          </p:nvSpPr>
          <p:spPr>
            <a:xfrm>
              <a:off x="510395" y="3122306"/>
              <a:ext cx="1625654" cy="1319223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CCE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2 295,7 </a:t>
              </a: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563,7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выполнения функций органами местного  самоуправления –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1732,0 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рублей.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326436" y="3122305"/>
              <a:ext cx="1787722" cy="1319222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CCE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на исполнение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полномочий –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605,1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-финансово-бюджетный контроль– 63,5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-кассовое обслуживание учреждений поселения – 76,2 </a:t>
              </a:r>
              <a:r>
                <a:rPr lang="ru-RU" sz="1600" b="1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-мероприятия в сфере земельных и имущественных отношений – 360,4 тыс. рублей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x-none" sz="16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2735795" y="2453246"/>
            <a:ext cx="540062" cy="523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594844" y="644495"/>
            <a:ext cx="77944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общегосударственных расходов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поселения 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5688124" y="2413054"/>
            <a:ext cx="540060" cy="564084"/>
          </a:xfrm>
          <a:prstGeom prst="straightConnector1">
            <a:avLst/>
          </a:prstGeom>
          <a:noFill/>
          <a:ln w="9525" algn="ctr">
            <a:solidFill>
              <a:srgbClr val="4E67C8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Полилиния 11"/>
          <p:cNvSpPr/>
          <p:nvPr/>
        </p:nvSpPr>
        <p:spPr>
          <a:xfrm>
            <a:off x="2735795" y="1617986"/>
            <a:ext cx="3672409" cy="795068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CCCCFF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wrap="square" lIns="28738" tIns="28738" rIns="28738" bIns="28738" spcCol="1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5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общегосударственных расходов:</a:t>
            </a:r>
            <a:r>
              <a:rPr kumimoji="0" lang="x-none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4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717</Words>
  <Application>Microsoft Office PowerPoint</Application>
  <PresentationFormat>Экран (4:3)</PresentationFormat>
  <Paragraphs>285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Отчет об исполнении бюджета Висимского сельского поселения за 2016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Дорожный фонд Висимского сельского поселения</vt:lpstr>
      <vt:lpstr>Исполнение бюджета Висимского сельского поселения за 2016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Висимского сельского поселения за 2016 год</dc:title>
  <dc:creator>иван</dc:creator>
  <cp:lastModifiedBy>Chetina409</cp:lastModifiedBy>
  <cp:revision>44</cp:revision>
  <cp:lastPrinted>2017-08-17T10:01:00Z</cp:lastPrinted>
  <dcterms:created xsi:type="dcterms:W3CDTF">2017-04-09T04:12:37Z</dcterms:created>
  <dcterms:modified xsi:type="dcterms:W3CDTF">2017-08-17T10:43:05Z</dcterms:modified>
</cp:coreProperties>
</file>