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68" r:id="rId6"/>
    <p:sldId id="276" r:id="rId7"/>
    <p:sldId id="277" r:id="rId8"/>
    <p:sldId id="269" r:id="rId9"/>
    <p:sldId id="271" r:id="rId10"/>
    <p:sldId id="275" r:id="rId11"/>
    <p:sldId id="278" r:id="rId12"/>
    <p:sldId id="274" r:id="rId13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11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6123046909918113E-2"/>
          <c:y val="5.8785701766226418E-2"/>
          <c:w val="0.84169919880012012"/>
          <c:h val="0.76671266739059185"/>
        </c:manualLayout>
      </c:layout>
      <c:pie3DChart>
        <c:varyColors val="1"/>
        <c:dLbls/>
      </c:pie3DChart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60"/>
      <c:perspective val="30"/>
    </c:view3D>
    <c:plotArea>
      <c:layout>
        <c:manualLayout>
          <c:layoutTarget val="inner"/>
          <c:xMode val="edge"/>
          <c:yMode val="edge"/>
          <c:x val="8.9442994679468424E-2"/>
          <c:y val="0.1563807725067585"/>
          <c:w val="0.7154389887426591"/>
          <c:h val="0.69981267513486212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explosion val="2"/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5.3803637275708908E-2"/>
                  <c:y val="0.15014292944522931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924636345630966E-2"/>
                  <c:y val="-7.1124372424227991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Лист1!$A$1:$A$2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2856.6</c:v>
                </c:pt>
                <c:pt idx="1">
                  <c:v>5639.2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90"/>
      <c:perspective val="30"/>
    </c:view3D>
    <c:plotArea>
      <c:layout>
        <c:manualLayout>
          <c:layoutTarget val="inner"/>
          <c:xMode val="edge"/>
          <c:yMode val="edge"/>
          <c:x val="4.8523797197273122E-2"/>
          <c:y val="9.8311993111876578E-2"/>
          <c:w val="0.77823442322833758"/>
          <c:h val="0.76178578842116962"/>
        </c:manualLayout>
      </c:layout>
      <c:pie3DChart>
        <c:varyColors val="1"/>
        <c:ser>
          <c:idx val="0"/>
          <c:order val="0"/>
          <c:explosion val="21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2FA142"/>
              </a:solidFill>
            </c:spPr>
          </c:dPt>
          <c:dPt>
            <c:idx val="2"/>
            <c:spPr>
              <a:solidFill>
                <a:srgbClr val="0000FF"/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80008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explosion val="10"/>
            <c:spPr>
              <a:solidFill>
                <a:srgbClr val="FF99FF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7335658727603967E-2"/>
                  <c:y val="-0.29656496500388868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174460107939536"/>
                  <c:y val="-0.18330000370329227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990987520906076E-2"/>
                  <c:y val="3.3849657730337657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730731069483772"/>
                  <c:y val="0.161873680702144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1915170460215463E-2"/>
                  <c:y val="0.13892964884243664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4549463313558278E-2"/>
                  <c:y val="0.13892516216146944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3846621680721888"/>
                  <c:y val="8.3348146502240525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8889621051795616"/>
                  <c:y val="-5.3613950301818328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9227951986361363E-2"/>
                  <c:y val="-7.7286925384359009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2408651154425622"/>
                  <c:y val="-0.1753511183942524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11713330050080142"/>
                  <c:y val="3.232788949375995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Лист1!$A$68:$A$77</c:f>
              <c:strCache>
                <c:ptCount val="10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Налог на имущество физических лиц</c:v>
                </c:pt>
                <c:pt idx="7">
                  <c:v>Пдоходы от продажи активов</c:v>
                </c:pt>
                <c:pt idx="8">
                  <c:v>Безвозмездные поступления</c:v>
                </c:pt>
                <c:pt idx="9">
                  <c:v>Земельный налог</c:v>
                </c:pt>
              </c:strCache>
            </c:strRef>
          </c:cat>
          <c:val>
            <c:numRef>
              <c:f>Лист1!$B$68:$B$77</c:f>
              <c:numCache>
                <c:formatCode>0.0</c:formatCode>
                <c:ptCount val="10"/>
                <c:pt idx="0">
                  <c:v>187.4</c:v>
                </c:pt>
                <c:pt idx="1">
                  <c:v>910.5</c:v>
                </c:pt>
                <c:pt idx="2">
                  <c:v>5.8</c:v>
                </c:pt>
                <c:pt idx="3">
                  <c:v>629.6</c:v>
                </c:pt>
                <c:pt idx="4">
                  <c:v>5.3</c:v>
                </c:pt>
                <c:pt idx="5">
                  <c:v>65.7</c:v>
                </c:pt>
                <c:pt idx="6">
                  <c:v>367.7</c:v>
                </c:pt>
                <c:pt idx="7">
                  <c:v>80</c:v>
                </c:pt>
                <c:pt idx="8">
                  <c:v>5639.2</c:v>
                </c:pt>
                <c:pt idx="9">
                  <c:v>604.6</c:v>
                </c:pt>
              </c:numCache>
            </c:numRef>
          </c:val>
        </c:ser>
        <c:dLbls/>
      </c:pie3DChart>
      <c:spPr>
        <a:ln w="25393">
          <a:noFill/>
        </a:ln>
      </c:spPr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220"/>
      <c:perspective val="30"/>
    </c:view3D>
    <c:plotArea>
      <c:layout>
        <c:manualLayout>
          <c:layoutTarget val="inner"/>
          <c:xMode val="edge"/>
          <c:yMode val="edge"/>
          <c:x val="7.2762049098011844E-2"/>
          <c:y val="0.17531094158638977"/>
          <c:w val="0.81042155567208363"/>
          <c:h val="0.79069181175975733"/>
        </c:manualLayout>
      </c:layout>
      <c:pie3DChart>
        <c:varyColors val="1"/>
        <c:ser>
          <c:idx val="0"/>
          <c:order val="0"/>
          <c:explosion val="21"/>
          <c:dPt>
            <c:idx val="0"/>
            <c:explosion val="7"/>
            <c:spPr>
              <a:solidFill>
                <a:srgbClr val="000099"/>
              </a:solidFill>
            </c:spPr>
          </c:dPt>
          <c:dPt>
            <c:idx val="1"/>
            <c:explosion val="9"/>
            <c:spPr>
              <a:solidFill>
                <a:srgbClr val="9999FF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explosion val="12"/>
          </c:dPt>
          <c:dPt>
            <c:idx val="3"/>
            <c:explosion val="8"/>
            <c:spPr>
              <a:solidFill>
                <a:srgbClr val="FFFF00"/>
              </a:solidFill>
            </c:spPr>
          </c:dPt>
          <c:dPt>
            <c:idx val="4"/>
            <c:explosion val="11"/>
            <c:spPr>
              <a:solidFill>
                <a:srgbClr val="800080"/>
              </a:solidFill>
            </c:spPr>
          </c:dPt>
          <c:dPt>
            <c:idx val="5"/>
            <c:explosion val="14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explosion val="15"/>
            <c:spPr>
              <a:solidFill>
                <a:srgbClr val="FF0000"/>
              </a:solidFill>
            </c:spPr>
          </c:dPt>
          <c:dPt>
            <c:idx val="7"/>
            <c:explosion val="14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2.2533805280166807E-2"/>
                  <c:y val="3.1471759159679806E-3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33436552367782E-3"/>
                  <c:y val="-0.24595642857853856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525838379410272E-2"/>
                  <c:y val="-6.4483133049977923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3604453450026169"/>
                  <c:y val="-8.4531232215448254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90124493401908E-2"/>
                  <c:y val="-0.18459623576640796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0482496211859631E-2"/>
                  <c:y val="-8.2685425658572148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5819623645420799E-2"/>
                  <c:y val="4.5240870182022913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206593479785348E-2"/>
                  <c:y val="5.4790592921537547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5176794087718458E-2"/>
                  <c:y val="0.12332092730437358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8977934567577151E-2"/>
                  <c:y val="2.1705921564270658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11713330050080142"/>
                  <c:y val="3.232788949375995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Лист1!$A$68:$A$75</c:f>
              <c:strCache>
                <c:ptCount val="8"/>
                <c:pt idx="0">
                  <c:v>Культура</c:v>
                </c:pt>
                <c:pt idx="1">
                  <c:v>Развитие физической культуры и спорта</c:v>
                </c:pt>
                <c:pt idx="2">
                  <c:v>Инфраструктура</c:v>
                </c:pt>
                <c:pt idx="3">
                  <c:v>Управление земельными ресурсами и имуществом</c:v>
                </c:pt>
                <c:pt idx="4">
                  <c:v>Обеспечение безопасности жизнедеятельности</c:v>
                </c:pt>
                <c:pt idx="5">
                  <c:v>Совершенствование системы муниципального управления</c:v>
                </c:pt>
                <c:pt idx="6">
                  <c:v>Управление муниципальными финансами</c:v>
                </c:pt>
                <c:pt idx="7">
                  <c:v>Непрограммные направления</c:v>
                </c:pt>
              </c:strCache>
            </c:strRef>
          </c:cat>
          <c:val>
            <c:numRef>
              <c:f>Лист1!$B$68:$B$75</c:f>
              <c:numCache>
                <c:formatCode>0.0</c:formatCode>
                <c:ptCount val="8"/>
                <c:pt idx="0">
                  <c:v>980.7</c:v>
                </c:pt>
                <c:pt idx="1">
                  <c:v>10</c:v>
                </c:pt>
                <c:pt idx="2">
                  <c:v>3291.7</c:v>
                </c:pt>
                <c:pt idx="3">
                  <c:v>80.7</c:v>
                </c:pt>
                <c:pt idx="4">
                  <c:v>51.1</c:v>
                </c:pt>
                <c:pt idx="5">
                  <c:v>208.9</c:v>
                </c:pt>
                <c:pt idx="6">
                  <c:v>172.6</c:v>
                </c:pt>
                <c:pt idx="7">
                  <c:v>3618.2</c:v>
                </c:pt>
              </c:numCache>
            </c:numRef>
          </c:val>
        </c:ser>
        <c:dLbls/>
      </c:pie3DChart>
      <c:spPr>
        <a:noFill/>
        <a:ln w="25393">
          <a:noFill/>
        </a:ln>
      </c:spPr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89982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89982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21FA3314-23CC-4491-8BF0-C2535E92B613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7" tIns="45203" rIns="90407" bIns="452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0407" tIns="45203" rIns="90407" bIns="452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07955"/>
            <a:ext cx="2918830" cy="489982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07955"/>
            <a:ext cx="2918830" cy="489982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1A425060-072D-4032-81D6-58E09BC10B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1339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40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534" indent="-282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051" indent="-22601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072" indent="-22601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4092" indent="-22601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6114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813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0154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217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E3F51E-B935-470C-8B7A-14FC0190D5A8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4162856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534" indent="-282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051" indent="-22601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072" indent="-22601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4092" indent="-22601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6114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813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0154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217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E3F51E-B935-470C-8B7A-14FC0190D5A8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416285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5060-072D-4032-81D6-58E09BC10B7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503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0494E208-7FC6-4DA2-8E63-18C01DEFDCC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18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Висимского сельского поселения за 2018 год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861048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45665" y="1038251"/>
            <a:ext cx="5824861" cy="5415087"/>
            <a:chOff x="510395" y="2013008"/>
            <a:chExt cx="2679190" cy="2492278"/>
          </a:xfrm>
          <a:solidFill>
            <a:srgbClr val="52CBCE"/>
          </a:solidFill>
        </p:grpSpPr>
        <p:sp>
          <p:nvSpPr>
            <p:cNvPr id="8" name="Полилиния 7"/>
            <p:cNvSpPr/>
            <p:nvPr/>
          </p:nvSpPr>
          <p:spPr>
            <a:xfrm>
              <a:off x="1571297" y="2013008"/>
              <a:ext cx="1618288" cy="399275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20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 непрограммных </a:t>
              </a:r>
              <a:r>
                <a: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направлений деятельности:</a:t>
              </a:r>
              <a:r>
                <a:rPr lang="x-none" sz="1400">
                  <a:solidFill>
                    <a:prstClr val="black"/>
                  </a:solidFill>
                </a:rPr>
                <a:t>                                                     </a:t>
              </a: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10395" y="2682505"/>
              <a:ext cx="1255772" cy="1822781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3 250,0 </a:t>
              </a:r>
              <a:r>
                <a:rPr lang="x-none" sz="16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ыс</a:t>
              </a:r>
              <a:r>
                <a:rPr lang="x-none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-содержание главы – </a:t>
              </a:r>
              <a:r>
                <a:rPr lang="ru-RU" sz="1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821,7 тыс</a:t>
              </a:r>
              <a:r>
                <a:rPr lang="ru-RU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</a:t>
              </a:r>
              <a:r>
                <a:rPr lang="ru-RU" sz="1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-депутаты представительного органа поселения – 2 428,3 тыс. рублей.</a:t>
              </a:r>
              <a:endPara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</a:rPr>
                <a:t> 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898650" y="2682504"/>
              <a:ext cx="1159222" cy="1822781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</a:t>
              </a: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деятельности органов местного самоуправления на исполнение государственных полномочий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78,1 </a:t>
              </a:r>
              <a:r>
                <a:rPr lang="ru-RU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тыс.рублей</a:t>
              </a: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lvl="0"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составление протоколов об административных  правонарушениях – </a:t>
              </a:r>
              <a:r>
                <a:rPr lang="ru-RU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0,6 тыс. рублей;</a:t>
              </a:r>
            </a:p>
            <a:p>
              <a:pPr lvl="0"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Осуществление первичного воинского учета на территориях, где отсутствуют военные </a:t>
              </a:r>
              <a:r>
                <a:rPr lang="ru-RU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комиссариаты – 77,5 тыс. рублей.</a:t>
              </a:r>
              <a:endPara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 flipH="1">
            <a:off x="1619672" y="1566798"/>
            <a:ext cx="1248741" cy="926098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674688" y="327025"/>
            <a:ext cx="79200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Непрограммные направления деятельности</a:t>
            </a:r>
          </a:p>
        </p:txBody>
      </p:sp>
      <p:cxnSp>
        <p:nvCxnSpPr>
          <p:cNvPr id="1026" name="Прямая со стрелкой 19"/>
          <p:cNvCxnSpPr>
            <a:cxnSpLocks noChangeShapeType="1"/>
          </p:cNvCxnSpPr>
          <p:nvPr/>
        </p:nvCxnSpPr>
        <p:spPr bwMode="auto">
          <a:xfrm>
            <a:off x="6370525" y="1503343"/>
            <a:ext cx="1278221" cy="989553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Полилиния 10"/>
          <p:cNvSpPr/>
          <p:nvPr/>
        </p:nvSpPr>
        <p:spPr>
          <a:xfrm>
            <a:off x="6477022" y="2492896"/>
            <a:ext cx="2343449" cy="396044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5875" cap="rnd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8738" tIns="28738" rIns="28738" bIns="28738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kumimoji="0" lang="x-none" sz="10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Мероприятия, осуществляемые органами местного самоуправления </a:t>
            </a:r>
            <a:r>
              <a:rPr lang="ru-RU" sz="1000" b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Вильвенского</a:t>
            </a:r>
            <a:r>
              <a:rPr lang="ru-RU" sz="10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поселения, в рамках непрограммных направлений расходов</a:t>
            </a:r>
            <a:r>
              <a:rPr kumimoji="0" lang="x-none" sz="10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x-none" sz="10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290,1 </a:t>
            </a:r>
            <a:r>
              <a:rPr kumimoji="0" lang="x-none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тыс.</a:t>
            </a: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рублей</a:t>
            </a:r>
            <a:r>
              <a:rPr kumimoji="0" lang="x-none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том числе</a:t>
            </a:r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Проведение референдумов – 251,4;</a:t>
            </a:r>
          </a:p>
          <a:p>
            <a:pPr marL="171450" lvl="0" indent="-171450" algn="ctr" defTabSz="355600">
              <a:lnSpc>
                <a:spcPct val="90000"/>
              </a:lnSpc>
              <a:spcAft>
                <a:spcPct val="35000"/>
              </a:spcAft>
              <a:buFontTx/>
              <a:buChar char="-"/>
              <a:defRPr/>
            </a:pP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Межбюджетные 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трансферты, передаваемые в бюджет муниципального района из бюджетов поселений, участвующих в реализации программы "Устойчивое развитие сельских 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территорий» - 7,9 тыс. рублей;</a:t>
            </a:r>
          </a:p>
          <a:p>
            <a:pPr marL="171450" lvl="0" indent="-171450" algn="ctr" defTabSz="355600">
              <a:lnSpc>
                <a:spcPct val="90000"/>
              </a:lnSpc>
              <a:spcAft>
                <a:spcPct val="35000"/>
              </a:spcAft>
              <a:buFontTx/>
              <a:buChar char="-"/>
              <a:defRPr/>
            </a:pP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межбюджетные 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трансферты – 6,6 тыс. рублей;</a:t>
            </a:r>
          </a:p>
          <a:p>
            <a:pPr lvl="0"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Проектирование, строительство (реконструкция), капитальный ремонт и ремонт автомобильных дорог общего пользования местного значения, находящихся на территории Пермского 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края- 24,2 тыс. рублей.</a:t>
            </a:r>
          </a:p>
          <a:p>
            <a:pPr lvl="0"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808833" y="1905774"/>
            <a:ext cx="15194" cy="587124"/>
          </a:xfrm>
          <a:prstGeom prst="straightConnector1">
            <a:avLst/>
          </a:prstGeom>
          <a:noFill/>
          <a:ln w="9525" cap="flat" cmpd="sng" algn="ctr">
            <a:solidFill>
              <a:srgbClr val="000099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9240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704856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Дорожный фонд </a:t>
            </a:r>
            <a:r>
              <a:rPr lang="ru-RU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Висимского</a:t>
            </a:r>
            <a:r>
              <a:rPr lang="ru-RU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сельского поселения</a:t>
            </a:r>
            <a:endParaRPr lang="ru-RU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24328" y="116828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 рублей</a:t>
            </a:r>
            <a:endParaRPr lang="ru-RU" dirty="0"/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37539535"/>
              </p:ext>
            </p:extLst>
          </p:nvPr>
        </p:nvGraphicFramePr>
        <p:xfrm>
          <a:off x="899594" y="1582296"/>
          <a:ext cx="7493063" cy="43724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17475"/>
                <a:gridCol w="1549242"/>
                <a:gridCol w="1463173"/>
                <a:gridCol w="1463173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 муниципального дорожного фонда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52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автомобильных дорог и инженерных сооружений на них в границах поселения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878,8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41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трансферты, передаваемые в бюджет муниципального района в части полномочий по решению вопросов местного значения в сфере дорожной деятельности по проведению ремонта автомобильной дороги по ул. Лесная в п. Нижний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Лух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Висимского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поселения ДМР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Проектирование, строительство (реконструкция), капитальный ремонт и ремонт автомобильных дорог общего пользования местного значения, находящихся на территории Пермского края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566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909,6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739,7</a:t>
                      </a: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71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08913" cy="1099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Исполнение бюджета</a:t>
            </a:r>
            <a:r>
              <a:rPr lang="ru-RU" sz="2800" b="1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Висимского сельского поселения </a:t>
            </a:r>
            <a:r>
              <a:rPr lang="ru-RU" sz="2800" b="1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за 2018 </a:t>
            </a: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год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8455400"/>
              </p:ext>
            </p:extLst>
          </p:nvPr>
        </p:nvGraphicFramePr>
        <p:xfrm>
          <a:off x="611560" y="2420888"/>
          <a:ext cx="8136904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165"/>
                <a:gridCol w="2017891"/>
                <a:gridCol w="1983298"/>
                <a:gridCol w="1952550"/>
              </a:tblGrid>
              <a:tr h="7235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бюджета, тыс. рублей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8 495,8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8 413,9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96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28662" y="602551"/>
            <a:ext cx="8072494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за 2018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 по доходам выполнен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целом к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утвержденному годовому плану на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104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3568" y="1365165"/>
            <a:ext cx="596107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SzPct val="70000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том числе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по группам доходов,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тыс. рублей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SzPct val="70000"/>
              <a:buFont typeface="Wingdings 2" pitchFamily="18" charset="2"/>
              <a:buNone/>
              <a:defRPr/>
            </a:pPr>
            <a:endParaRPr lang="ru-RU" sz="1600" dirty="0">
              <a:solidFill>
                <a:srgbClr val="4E5B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cs typeface="Arial" charset="0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4923296"/>
              </p:ext>
            </p:extLst>
          </p:nvPr>
        </p:nvGraphicFramePr>
        <p:xfrm>
          <a:off x="506655" y="1988840"/>
          <a:ext cx="8352928" cy="2677237"/>
        </p:xfrm>
        <a:graphic>
          <a:graphicData uri="http://schemas.openxmlformats.org/drawingml/2006/table">
            <a:tbl>
              <a:tblPr/>
              <a:tblGrid>
                <a:gridCol w="2952328"/>
                <a:gridCol w="1872208"/>
                <a:gridCol w="1656184"/>
                <a:gridCol w="1872208"/>
              </a:tblGrid>
              <a:tr h="628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2 521,6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2 856,6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5 645,2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5 639,2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8 166,8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8 495,8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32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611560" y="836712"/>
            <a:ext cx="8072494" cy="79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сельского поселения в 2018 году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6836412"/>
              </p:ext>
            </p:extLst>
          </p:nvPr>
        </p:nvGraphicFramePr>
        <p:xfrm>
          <a:off x="1259632" y="2060848"/>
          <a:ext cx="767008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5409374"/>
              </p:ext>
            </p:extLst>
          </p:nvPr>
        </p:nvGraphicFramePr>
        <p:xfrm>
          <a:off x="1175320" y="2132856"/>
          <a:ext cx="694497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581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11560" y="247055"/>
            <a:ext cx="82501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Поступление доходов в бюджет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сельского поселения за 2018 год, тыс. рублей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2599666"/>
              </p:ext>
            </p:extLst>
          </p:nvPr>
        </p:nvGraphicFramePr>
        <p:xfrm>
          <a:off x="428596" y="1390129"/>
          <a:ext cx="8319868" cy="4905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9312"/>
                <a:gridCol w="894868"/>
                <a:gridCol w="1009923"/>
                <a:gridCol w="1112192"/>
                <a:gridCol w="1203573"/>
              </a:tblGrid>
              <a:tr h="11969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</a:rPr>
                        <a:t> Наименование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</a:rPr>
                        <a:t>Уточненный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</a:rPr>
                        <a:t> Исполнено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</a:rPr>
                        <a:t> Отклонение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</a:rPr>
                        <a:t> % Исполнения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194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Налог на доходы физических лиц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169,8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187,4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17,6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110%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194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Акцизы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797,4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910,5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113,1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114%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194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Налоги на совокупный доход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5,8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829%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194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Налог на имущество физических лиц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 smtClean="0">
                          <a:effectLst/>
                        </a:rPr>
                        <a:t>202,0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367,7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165,7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182%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194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Транспортный налог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380,3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 smtClean="0">
                          <a:effectLst/>
                        </a:rPr>
                        <a:t>629,6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 smtClean="0">
                          <a:effectLst/>
                        </a:rPr>
                        <a:t>249,3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166%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194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Земельный налог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648,9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604,6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-44,3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93%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1737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Госпошлина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5,3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-12,4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30%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194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Доходы от использования имущества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247,7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65,7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-182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27%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194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Доходы от продажи активов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57,1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 smtClean="0">
                          <a:effectLst/>
                        </a:rPr>
                        <a:t>80,0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22,9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140%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41976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100" u="none" strike="noStrike" dirty="0">
                          <a:effectLst/>
                        </a:rPr>
                        <a:t>Дотации от других бюджетов бюджетной системы Российской Федерации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4 </a:t>
                      </a:r>
                      <a:r>
                        <a:rPr lang="ru-RU" sz="1100" u="none" strike="noStrike" dirty="0" smtClean="0">
                          <a:effectLst/>
                        </a:rPr>
                        <a:t>028,9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4 </a:t>
                      </a:r>
                      <a:r>
                        <a:rPr lang="ru-RU" sz="1100" u="none" strike="noStrike" dirty="0" smtClean="0">
                          <a:effectLst/>
                        </a:rPr>
                        <a:t>028,9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100%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2698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100" u="none" strike="noStrike">
                          <a:effectLst/>
                        </a:rPr>
                        <a:t>Субсидии (межбюджетные субсидии)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34330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100" u="none" strike="noStrike">
                          <a:effectLst/>
                        </a:rPr>
                        <a:t>Субвенции от других бюджетов бюджетной системы РФ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88,6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88,6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100%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27734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100" u="none" strike="noStrike">
                          <a:effectLst/>
                        </a:rPr>
                        <a:t>Иные межбюджетные трансферты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1437,7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1437,7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100%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3223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100" u="none" strike="noStrike" dirty="0">
                          <a:effectLst/>
                        </a:rPr>
                        <a:t>Прочие 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3223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Доходы от возврата остатков субсидий, субвенций из бюджетов муниципальных районов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96" marR="7496" marT="7496" marB="0" anchor="b"/>
                </a:tc>
              </a:tr>
              <a:tr h="4497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100" u="none" strike="noStrike" dirty="0">
                          <a:effectLst/>
                        </a:rPr>
                        <a:t>Возврат (зачет) излишне уплаченных или излишне взысканных сумм налогов, сборов и иных платежей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-6,7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b"/>
                </a:tc>
              </a:tr>
              <a:tr h="2628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 dirty="0" smtClean="0">
                          <a:effectLst/>
                        </a:rPr>
                        <a:t>Всего </a:t>
                      </a:r>
                      <a:r>
                        <a:rPr lang="ru-RU" sz="1300" u="none" strike="noStrike" dirty="0">
                          <a:effectLst/>
                        </a:rPr>
                        <a:t>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8 166,8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6" marR="7496" marT="74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6" marR="7496" marT="749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6" marR="7496" marT="749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24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644061"/>
              </p:ext>
            </p:extLst>
          </p:nvPr>
        </p:nvGraphicFramePr>
        <p:xfrm>
          <a:off x="1187624" y="1340768"/>
          <a:ext cx="732836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02751" y="643464"/>
            <a:ext cx="792088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</a:t>
            </a:r>
            <a:r>
              <a:rPr lang="ru-RU" sz="2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17654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323528" y="681174"/>
            <a:ext cx="8642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en-US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 по расходам исполнен к утвержденному плану на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97,0 %, 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том числе:</a:t>
            </a:r>
          </a:p>
        </p:txBody>
      </p:sp>
      <p:graphicFrame>
        <p:nvGraphicFramePr>
          <p:cNvPr id="13451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7482338"/>
              </p:ext>
            </p:extLst>
          </p:nvPr>
        </p:nvGraphicFramePr>
        <p:xfrm>
          <a:off x="467544" y="1628800"/>
          <a:ext cx="8136904" cy="45231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464"/>
                <a:gridCol w="1296144"/>
                <a:gridCol w="1368152"/>
                <a:gridCol w="1296144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/>
                </a:tc>
              </a:tr>
              <a:tr h="3459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3 881,5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3 800,1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0721" marR="60721" marT="0" marB="0" anchor="ctr" horzOverflow="overflow"/>
                </a:tc>
              </a:tr>
              <a:tr h="44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824,6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60721" marR="60721" marT="0" marB="0" anchor="ctr" horzOverflow="overflow"/>
                </a:tc>
              </a:tr>
              <a:tr h="42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631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2 658,0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2 579,8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</a:p>
                  </a:txBody>
                  <a:tcPr marL="60721" marR="60721" marT="0" marB="0" anchor="ctr" horzOverflow="overflow"/>
                </a:tc>
              </a:tr>
              <a:tr h="3173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3013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</a:p>
                  </a:txBody>
                  <a:tcPr marL="60721" marR="60721" marT="0" marB="0" anchor="ctr"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12454" y="1270458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41799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7611163"/>
              </p:ext>
            </p:extLst>
          </p:nvPr>
        </p:nvGraphicFramePr>
        <p:xfrm>
          <a:off x="539552" y="764704"/>
          <a:ext cx="8136904" cy="488985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464"/>
                <a:gridCol w="1296144"/>
                <a:gridCol w="1368152"/>
                <a:gridCol w="1296144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/>
                </a:tc>
              </a:tr>
              <a:tr h="345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56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232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909,6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739,7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</a:p>
                  </a:txBody>
                  <a:tcPr marL="60721" marR="60721" marT="0" marB="0" anchor="ctr" horzOverflow="overflow"/>
                </a:tc>
              </a:tr>
              <a:tr h="180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909,6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739,7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</a:p>
                  </a:txBody>
                  <a:tcPr marL="60721" marR="60721" marT="0" marB="0" anchor="ctr" horzOverflow="overflow"/>
                </a:tc>
              </a:tr>
              <a:tr h="29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2 584,7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2 582,6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60721" marR="60721" marT="0" marB="0" anchor="ctr" horzOverflow="overflow"/>
                </a:tc>
              </a:tr>
              <a:tr h="258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1 987,9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1 987,9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173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596,8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594,7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60721" marR="60721" marT="0" marB="0" anchor="ctr" horzOverflow="overflow"/>
                </a:tc>
              </a:tr>
              <a:tr h="32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974,2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974,2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974,2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974,2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2439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178,9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178,7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60721" marR="60721" marT="0" marB="0" anchor="ctr" horzOverflow="overflow"/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172,4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172,2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60721" marR="60721" marT="0" marB="0" anchor="ctr" horzOverflow="overflow"/>
                </a:tc>
              </a:tr>
              <a:tr h="2480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3054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1146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8 671,5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8 413,9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</a:p>
                  </a:txBody>
                  <a:tcPr marL="60721" marR="60721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77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323528" y="681174"/>
            <a:ext cx="8642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en-US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 по расходам исполнен к утвержденному плану на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97,0 %, 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том числе:</a:t>
            </a:r>
          </a:p>
        </p:txBody>
      </p:sp>
      <p:graphicFrame>
        <p:nvGraphicFramePr>
          <p:cNvPr id="13451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5544815"/>
              </p:ext>
            </p:extLst>
          </p:nvPr>
        </p:nvGraphicFramePr>
        <p:xfrm>
          <a:off x="467544" y="1628800"/>
          <a:ext cx="8136904" cy="426315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464"/>
                <a:gridCol w="1296144"/>
                <a:gridCol w="1368152"/>
                <a:gridCol w="1296144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/>
                </a:tc>
              </a:tr>
              <a:tr h="3459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4 967,8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4 795,6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</a:p>
                  </a:txBody>
                  <a:tcPr marL="60721" marR="60721" marT="0" marB="0" anchor="ctr" horzOverflow="overflow"/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Висимского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980,7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980,7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422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 на территории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Висимского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284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Инфраструктура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Висимского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3 463,6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3 291,7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</a:p>
                  </a:txBody>
                  <a:tcPr marL="60721" marR="60721" marT="0" marB="0" anchor="ctr" horzOverflow="overflow"/>
                </a:tc>
              </a:tr>
              <a:tr h="3173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земельными ресурсами и имуществом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Висимского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Обеспечение безопасности жизнедеятельности населения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Висимского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3013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муниципального управления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Висимского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209,1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208,9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муниципальными финансами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Висимского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172,6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172,6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Непрограммные направления деятельности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3 703,7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3 618,2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8 671,5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8 413,9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</a:p>
                  </a:txBody>
                  <a:tcPr marL="60721" marR="60721" marT="0" marB="0" anchor="ctr"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12454" y="1270458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5172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9413589"/>
              </p:ext>
            </p:extLst>
          </p:nvPr>
        </p:nvGraphicFramePr>
        <p:xfrm>
          <a:off x="1133618" y="1688034"/>
          <a:ext cx="7326814" cy="4621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23528" y="620688"/>
            <a:ext cx="86409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alt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бюджета поселения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году</a:t>
            </a:r>
            <a:endParaRPr lang="ru-RU" altLang="ru-RU" sz="2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5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1010</Words>
  <Application>Microsoft Office PowerPoint</Application>
  <PresentationFormat>Экран (4:3)</PresentationFormat>
  <Paragraphs>348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Отчет об исполнении бюджета Висимского сельского поселения за 2018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Дорожный фонд Висимского сельского поселения</vt:lpstr>
      <vt:lpstr>Исполнение бюджета Висимского сельского поселения за 2018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Висимского сельского поселения за 2016 год</dc:title>
  <dc:creator>иван</dc:creator>
  <cp:lastModifiedBy>Пользователь</cp:lastModifiedBy>
  <cp:revision>70</cp:revision>
  <cp:lastPrinted>2019-06-07T10:35:59Z</cp:lastPrinted>
  <dcterms:created xsi:type="dcterms:W3CDTF">2017-04-09T04:12:37Z</dcterms:created>
  <dcterms:modified xsi:type="dcterms:W3CDTF">2019-06-17T07:47:00Z</dcterms:modified>
</cp:coreProperties>
</file>