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14"/>
  </p:notesMasterIdLst>
  <p:handoutMasterIdLst>
    <p:handoutMasterId r:id="rId15"/>
  </p:handoutMasterIdLst>
  <p:sldIdLst>
    <p:sldId id="386" r:id="rId2"/>
    <p:sldId id="388" r:id="rId3"/>
    <p:sldId id="391" r:id="rId4"/>
    <p:sldId id="348" r:id="rId5"/>
    <p:sldId id="392" r:id="rId6"/>
    <p:sldId id="378" r:id="rId7"/>
    <p:sldId id="394" r:id="rId8"/>
    <p:sldId id="390" r:id="rId9"/>
    <p:sldId id="395" r:id="rId10"/>
    <p:sldId id="367" r:id="rId11"/>
    <p:sldId id="371" r:id="rId12"/>
    <p:sldId id="355" r:id="rId1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9999FF"/>
    <a:srgbClr val="000099"/>
    <a:srgbClr val="FF9900"/>
    <a:srgbClr val="FF66FF"/>
    <a:srgbClr val="66FF99"/>
    <a:srgbClr val="CC66FF"/>
    <a:srgbClr val="99FF99"/>
    <a:srgbClr val="9966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2" autoAdjust="0"/>
    <p:restoredTop sz="99263" autoAdjust="0"/>
  </p:normalViewPr>
  <p:slideViewPr>
    <p:cSldViewPr>
      <p:cViewPr varScale="1">
        <p:scale>
          <a:sx n="91" d="100"/>
          <a:sy n="91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123046909918113E-2"/>
          <c:y val="5.8785701766226391E-2"/>
          <c:w val="0.84169919880011979"/>
          <c:h val="0.76671266739059141"/>
        </c:manualLayout>
      </c:layout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60"/>
      <c:perspective val="30"/>
    </c:view3D>
    <c:plotArea>
      <c:layout>
        <c:manualLayout>
          <c:layoutTarget val="inner"/>
          <c:xMode val="edge"/>
          <c:yMode val="edge"/>
          <c:x val="8.7688912571299321E-2"/>
          <c:y val="0.22076956175945181"/>
          <c:w val="0.71543898874265988"/>
          <c:h val="0.69981267513486178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explosion val="2"/>
          <c:dPt>
            <c:idx val="0"/>
            <c:spPr>
              <a:solidFill>
                <a:schemeClr val="bg2">
                  <a:lumMod val="75000"/>
                </a:schemeClr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6666FF"/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23764746374919998"/>
                  <c:y val="-0.3453705761088276"/>
                </c:manualLayout>
              </c:layout>
              <c:tx>
                <c:rich>
                  <a:bodyPr/>
                  <a:lstStyle/>
                  <a:p>
                    <a:fld id="{7CB7E715-9414-4F91-8E87-E84A566D04A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80,6 %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7924636345630966E-2"/>
                  <c:y val="-7.1124372424227991E-2"/>
                </c:manualLayout>
              </c:layout>
              <c:tx>
                <c:rich>
                  <a:bodyPr/>
                  <a:lstStyle/>
                  <a:p>
                    <a:fld id="{DB42229B-B30E-4701-B5FA-849F43FCDD2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19,4%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21113.7</c:v>
                </c:pt>
                <c:pt idx="1">
                  <c:v>1019.6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20"/>
      <c:perspective val="30"/>
    </c:view3D>
    <c:plotArea>
      <c:layout>
        <c:manualLayout>
          <c:layoutTarget val="inner"/>
          <c:xMode val="edge"/>
          <c:yMode val="edge"/>
          <c:x val="0"/>
          <c:y val="1.3089815417334644E-3"/>
          <c:w val="0.77823442322833714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explosion val="7"/>
            <c:spPr>
              <a:solidFill>
                <a:srgbClr val="FF6600"/>
              </a:solidFill>
            </c:spPr>
          </c:dPt>
          <c:dPt>
            <c:idx val="1"/>
            <c:explosion val="9"/>
            <c:spPr>
              <a:solidFill>
                <a:srgbClr val="2FA142"/>
              </a:solidFill>
            </c:spPr>
          </c:dPt>
          <c:dPt>
            <c:idx val="2"/>
            <c:explosion val="12"/>
          </c:dPt>
          <c:dPt>
            <c:idx val="3"/>
            <c:explosion val="8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explosion val="17"/>
            <c:spPr>
              <a:solidFill>
                <a:srgbClr val="800080"/>
              </a:solidFill>
            </c:spPr>
          </c:dPt>
          <c:dPt>
            <c:idx val="5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explosion val="15"/>
          </c:dPt>
          <c:dPt>
            <c:idx val="7"/>
            <c:explosion val="15"/>
            <c:spPr>
              <a:solidFill>
                <a:srgbClr val="2B18B8"/>
              </a:solidFill>
            </c:spPr>
          </c:dPt>
          <c:dPt>
            <c:idx val="8"/>
            <c:explosion val="7"/>
            <c:spPr>
              <a:solidFill>
                <a:srgbClr val="FF0000"/>
              </a:solidFill>
            </c:spPr>
          </c:dPt>
          <c:dPt>
            <c:idx val="9"/>
            <c:explosion val="8"/>
            <c:spPr>
              <a:solidFill>
                <a:srgbClr val="FFFF00"/>
              </a:solidFill>
            </c:spPr>
          </c:dPt>
          <c:dPt>
            <c:idx val="10"/>
            <c:explosion val="5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3.413239865903786E-2"/>
                  <c:y val="-6.1745176461874572E-2"/>
                </c:manualLayout>
              </c:layout>
              <c:tx>
                <c:rich>
                  <a:bodyPr/>
                  <a:lstStyle/>
                  <a:p>
                    <a:fld id="{71D3D214-A9ED-4557-9955-176B311DF3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13,3%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7213690508829415E-2"/>
                  <c:y val="8.1676110061845004E-4"/>
                </c:manualLayout>
              </c:layout>
              <c:tx>
                <c:rich>
                  <a:bodyPr/>
                  <a:lstStyle/>
                  <a:p>
                    <a:fld id="{AF2275A1-219F-4830-A02D-050CE51900C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3,4%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6746031605649794"/>
                  <c:y val="6.861570936562604E-2"/>
                </c:manualLayout>
              </c:layout>
              <c:tx>
                <c:rich>
                  <a:bodyPr/>
                  <a:lstStyle/>
                  <a:p>
                    <a:fld id="{1D512141-72EA-4920-87FB-71B88E0DE99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0,2%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9306463721526224"/>
                  <c:y val="0.16034996111543168"/>
                </c:manualLayout>
              </c:layout>
              <c:tx>
                <c:rich>
                  <a:bodyPr/>
                  <a:lstStyle/>
                  <a:p>
                    <a:fld id="{7E0B9EAD-FCE8-441E-90A1-A34A6E91A6E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4,4%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6.0855493818378834E-2"/>
                  <c:y val="0.12790671406880721"/>
                </c:manualLayout>
              </c:layout>
              <c:tx>
                <c:rich>
                  <a:bodyPr/>
                  <a:lstStyle/>
                  <a:p>
                    <a:fld id="{EEE9E43F-11BB-4170-A308-3B06266CF0D6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2.3697920154280891E-2"/>
                  <c:y val="0.22620079250453654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7105305250316067E-2"/>
                  <c:y val="0.12919601525756397"/>
                </c:manualLayout>
              </c:layout>
              <c:tx>
                <c:rich>
                  <a:bodyPr/>
                  <a:lstStyle/>
                  <a:p>
                    <a:fld id="{FE512DB3-00F9-458C-8489-7848E1CEA27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7,7%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8.2645117811766491E-2"/>
                  <c:y val="0.23269747805799362"/>
                </c:manualLayout>
              </c:layout>
              <c:tx>
                <c:rich>
                  <a:bodyPr/>
                  <a:lstStyle/>
                  <a:p>
                    <a:fld id="{46143673-5013-4420-9EB4-7DE2131919A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8.5176794087718458E-2"/>
                  <c:y val="0.12332092730437358"/>
                </c:manualLayout>
              </c:layout>
              <c:tx>
                <c:rich>
                  <a:bodyPr/>
                  <a:lstStyle/>
                  <a:p>
                    <a:fld id="{0F77CFB6-3797-4DA6-9242-208DFA4957A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16,7%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3.8977934567577116E-2"/>
                  <c:y val="2.1705921564270644E-2"/>
                </c:manualLayout>
              </c:layout>
              <c:tx>
                <c:rich>
                  <a:bodyPr/>
                  <a:lstStyle/>
                  <a:p>
                    <a:fld id="{EADBD7A6-3BCC-4A6E-8F5D-271871D1B2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0,5%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0.11713330050080141"/>
                  <c:y val="3.2327889493759955E-2"/>
                </c:manualLayout>
              </c:layout>
              <c:tx>
                <c:rich>
                  <a:bodyPr/>
                  <a:lstStyle/>
                  <a:p>
                    <a:fld id="{F0A50F29-F684-45FE-99A5-8B802D8DF9C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53,5 %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Лист1!$A$68:$A$78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Налог на имущество физических лиц</c:v>
                </c:pt>
                <c:pt idx="7">
                  <c:v>Доходы от возвратов и возврат остатков субсидий и субвенций</c:v>
                </c:pt>
                <c:pt idx="8">
                  <c:v>Безвозмездные поступления</c:v>
                </c:pt>
                <c:pt idx="9">
                  <c:v>Доходы от оказания платных услуг</c:v>
                </c:pt>
                <c:pt idx="10">
                  <c:v>Земельный налог</c:v>
                </c:pt>
              </c:strCache>
            </c:strRef>
          </c:cat>
          <c:val>
            <c:numRef>
              <c:f>Лист1!$B$68:$B$78</c:f>
              <c:numCache>
                <c:formatCode>0.0</c:formatCode>
                <c:ptCount val="11"/>
                <c:pt idx="0">
                  <c:v>6954.4</c:v>
                </c:pt>
                <c:pt idx="1">
                  <c:v>965.1</c:v>
                </c:pt>
                <c:pt idx="2">
                  <c:v>61.1</c:v>
                </c:pt>
                <c:pt idx="3">
                  <c:v>659.2</c:v>
                </c:pt>
                <c:pt idx="4">
                  <c:v>14.1</c:v>
                </c:pt>
                <c:pt idx="5">
                  <c:v>73.8</c:v>
                </c:pt>
                <c:pt idx="6">
                  <c:v>1362.7</c:v>
                </c:pt>
                <c:pt idx="7">
                  <c:v>-80.599999999999994</c:v>
                </c:pt>
                <c:pt idx="8">
                  <c:v>1100.2</c:v>
                </c:pt>
                <c:pt idx="9">
                  <c:v>7.6</c:v>
                </c:pt>
                <c:pt idx="10">
                  <c:v>11015.7</c:v>
                </c:pt>
              </c:numCache>
            </c:numRef>
          </c:val>
        </c:ser>
        <c:dLbls/>
      </c:pie3DChart>
      <c:spPr>
        <a:noFill/>
        <a:ln w="25393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230"/>
      <c:perspective val="30"/>
    </c:view3D>
    <c:plotArea>
      <c:layout>
        <c:manualLayout>
          <c:layoutTarget val="inner"/>
          <c:xMode val="edge"/>
          <c:yMode val="edge"/>
          <c:x val="5.1346104329118424E-2"/>
          <c:y val="2.7176424841684255E-2"/>
          <c:w val="0.77823442322833714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explosion val="7"/>
            <c:spPr>
              <a:solidFill>
                <a:srgbClr val="000099"/>
              </a:solidFill>
            </c:spPr>
          </c:dPt>
          <c:dPt>
            <c:idx val="1"/>
            <c:explosion val="9"/>
            <c:spPr>
              <a:solidFill>
                <a:srgbClr val="9999FF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explosion val="12"/>
          </c:dPt>
          <c:dPt>
            <c:idx val="3"/>
            <c:explosion val="8"/>
            <c:spPr>
              <a:solidFill>
                <a:srgbClr val="FFFF00"/>
              </a:solidFill>
            </c:spPr>
          </c:dPt>
          <c:dPt>
            <c:idx val="4"/>
            <c:explosion val="11"/>
            <c:spPr>
              <a:solidFill>
                <a:srgbClr val="800080"/>
              </a:solidFill>
            </c:spPr>
          </c:dPt>
          <c:dPt>
            <c:idx val="5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explosion val="15"/>
            <c:spPr>
              <a:solidFill>
                <a:srgbClr val="FF0000"/>
              </a:solidFill>
            </c:spPr>
          </c:dPt>
          <c:dPt>
            <c:idx val="7"/>
            <c:explosion val="14"/>
            <c:spPr>
              <a:solidFill>
                <a:srgbClr val="FF99FF"/>
              </a:solidFill>
            </c:spPr>
          </c:dPt>
          <c:dPt>
            <c:idx val="8"/>
            <c:explosion val="7"/>
            <c:spPr>
              <a:solidFill>
                <a:srgbClr val="FF0000"/>
              </a:solidFill>
            </c:spPr>
          </c:dPt>
          <c:dPt>
            <c:idx val="9"/>
            <c:explosion val="8"/>
            <c:spPr>
              <a:solidFill>
                <a:srgbClr val="FFFF00"/>
              </a:solidFill>
            </c:spPr>
          </c:dPt>
          <c:dPt>
            <c:idx val="10"/>
            <c:explosion val="5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-4.6095889355209682E-2"/>
                  <c:y val="8.1701847942821176E-2"/>
                </c:manualLayout>
              </c:layout>
              <c:tx>
                <c:rich>
                  <a:bodyPr/>
                  <a:lstStyle/>
                  <a:p>
                    <a:fld id="{E170593C-5BE7-4025-8293-EAB64BAFBE3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0,7%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8882183685129119E-2"/>
                  <c:y val="-5.5621412435655285E-2"/>
                </c:manualLayout>
              </c:layout>
              <c:tx>
                <c:rich>
                  <a:bodyPr/>
                  <a:lstStyle/>
                  <a:p>
                    <a:fld id="{5DF75BA6-B220-4905-A420-BF7E4136A4F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53,9%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4340037049044405E-2"/>
                  <c:y val="2.6287079213420741E-2"/>
                </c:manualLayout>
              </c:layout>
              <c:tx>
                <c:rich>
                  <a:bodyPr/>
                  <a:lstStyle/>
                  <a:p>
                    <a:fld id="{3D3538FB-E46B-4B40-A794-CBA16DB0454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14,4%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7.2105394954386129E-2"/>
                  <c:y val="8.9802244195089476E-2"/>
                </c:manualLayout>
              </c:layout>
              <c:tx>
                <c:rich>
                  <a:bodyPr/>
                  <a:lstStyle/>
                  <a:p>
                    <a:fld id="{A3987AD8-6B1A-4E95-A92D-F3BE6E1B926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1,7%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8.49239802226531E-2"/>
                  <c:y val="0.2642989667814688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811658092557923E-2"/>
                  <c:y val="0.24031033588860501"/>
                </c:manualLayout>
              </c:layout>
              <c:tx>
                <c:rich>
                  <a:bodyPr/>
                  <a:lstStyle/>
                  <a:p>
                    <a:fld id="{9492E9D8-1858-45F6-8355-8E7E2D266FD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1,3%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1277848375863593"/>
                  <c:y val="8.9218790504758699E-2"/>
                </c:manualLayout>
              </c:layout>
              <c:tx>
                <c:rich>
                  <a:bodyPr/>
                  <a:lstStyle/>
                  <a:p>
                    <a:fld id="{59538402-01EC-46C2-907F-8CAA083C481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0,1%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8.1040552051481543E-2"/>
                  <c:y val="0.2162363441099137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5176794087718458E-2"/>
                  <c:y val="0.1233209273043735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8977934567577116E-2"/>
                  <c:y val="2.1705921564270644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1713330050080141"/>
                  <c:y val="3.232788949375995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Лист1!$A$68:$A$75</c:f>
              <c:strCache>
                <c:ptCount val="8"/>
                <c:pt idx="0">
                  <c:v>Культура</c:v>
                </c:pt>
                <c:pt idx="1">
                  <c:v>Инфраструктура</c:v>
                </c:pt>
                <c:pt idx="2">
                  <c:v>Управление земельными ресурсами и имуществом </c:v>
                </c:pt>
                <c:pt idx="3">
                  <c:v>Обеспечение безопасности жизнедеятельности населения </c:v>
                </c:pt>
                <c:pt idx="4">
                  <c:v>Совершенствование системы муниципального управления </c:v>
                </c:pt>
                <c:pt idx="5">
                  <c:v>Управление муниципальными финансами </c:v>
                </c:pt>
                <c:pt idx="6">
                  <c:v>Развитие физической культуры и спорта </c:v>
                </c:pt>
                <c:pt idx="7">
                  <c:v>Непрограммные направления деятельности</c:v>
                </c:pt>
              </c:strCache>
            </c:strRef>
          </c:cat>
          <c:val>
            <c:numRef>
              <c:f>Лист1!$B$68:$B$75</c:f>
              <c:numCache>
                <c:formatCode>0.0</c:formatCode>
                <c:ptCount val="8"/>
                <c:pt idx="0">
                  <c:v>337.7</c:v>
                </c:pt>
                <c:pt idx="1">
                  <c:v>13152.9</c:v>
                </c:pt>
                <c:pt idx="2">
                  <c:v>3575</c:v>
                </c:pt>
                <c:pt idx="3">
                  <c:v>546.79999999999995</c:v>
                </c:pt>
                <c:pt idx="4">
                  <c:v>1422.5</c:v>
                </c:pt>
                <c:pt idx="5">
                  <c:v>723.5</c:v>
                </c:pt>
                <c:pt idx="6">
                  <c:v>11.5</c:v>
                </c:pt>
                <c:pt idx="7">
                  <c:v>3476.4</c:v>
                </c:pt>
              </c:numCache>
            </c:numRef>
          </c:val>
        </c:ser>
        <c:dLbls/>
      </c:pie3DChart>
      <c:spPr>
        <a:noFill/>
        <a:ln w="25393">
          <a:noFill/>
        </a:ln>
      </c:spPr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rotY val="130"/>
      <c:depthPercent val="100"/>
      <c:perspective val="6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615650819242083"/>
          <c:y val="8.9965335526566728E-2"/>
          <c:w val="0.78149109975434827"/>
          <c:h val="0.87891063513672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0"/>
            <c:explosion val="33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0.1786122272422406"/>
                  <c:y val="-5.26618518340417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76,3 %</a:t>
                    </a:r>
                  </a:p>
                </c:rich>
              </c:tx>
              <c:dLblPos val="bestFit"/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809216671398664"/>
                  <c:y val="2.68193666707016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23,7 %</a:t>
                    </a:r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Программные мероприятия    19 769,9 тыс.рублей</c:v>
                </c:pt>
                <c:pt idx="1">
                  <c:v>Непрограммные мероприятия     3 476,4 тыс.рублей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17159.8</c:v>
                </c:pt>
                <c:pt idx="1">
                  <c:v>5338.5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Продажи2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мероприятия    19 769,9 тыс.рублей</c:v>
                </c:pt>
                <c:pt idx="1">
                  <c:v>Непрограммные мероприятия     3 476,4 тыс.рублей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88" cy="494106"/>
          </a:xfrm>
          <a:prstGeom prst="rect">
            <a:avLst/>
          </a:prstGeom>
        </p:spPr>
        <p:txBody>
          <a:bodyPr vert="horz" lIns="90396" tIns="45198" rIns="90396" bIns="451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18" y="0"/>
            <a:ext cx="2946288" cy="494106"/>
          </a:xfrm>
          <a:prstGeom prst="rect">
            <a:avLst/>
          </a:prstGeom>
        </p:spPr>
        <p:txBody>
          <a:bodyPr vert="horz" lIns="90396" tIns="45198" rIns="90396" bIns="451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578"/>
            <a:ext cx="2946288" cy="494105"/>
          </a:xfrm>
          <a:prstGeom prst="rect">
            <a:avLst/>
          </a:prstGeom>
        </p:spPr>
        <p:txBody>
          <a:bodyPr vert="horz" lIns="90396" tIns="45198" rIns="90396" bIns="451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18" y="9378578"/>
            <a:ext cx="2946288" cy="494105"/>
          </a:xfrm>
          <a:prstGeom prst="rect">
            <a:avLst/>
          </a:prstGeom>
        </p:spPr>
        <p:txBody>
          <a:bodyPr vert="horz" lIns="90396" tIns="45198" rIns="90396" bIns="451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88" cy="494106"/>
          </a:xfrm>
          <a:prstGeom prst="rect">
            <a:avLst/>
          </a:prstGeom>
        </p:spPr>
        <p:txBody>
          <a:bodyPr vert="horz" lIns="95241" tIns="47620" rIns="95241" bIns="476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18" y="0"/>
            <a:ext cx="2946288" cy="494106"/>
          </a:xfrm>
          <a:prstGeom prst="rect">
            <a:avLst/>
          </a:prstGeom>
        </p:spPr>
        <p:txBody>
          <a:bodyPr vert="horz" lIns="95241" tIns="47620" rIns="95241" bIns="476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1" tIns="47620" rIns="95241" bIns="476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398" y="4690074"/>
            <a:ext cx="5436883" cy="4443805"/>
          </a:xfrm>
          <a:prstGeom prst="rect">
            <a:avLst/>
          </a:prstGeom>
        </p:spPr>
        <p:txBody>
          <a:bodyPr vert="horz" lIns="95241" tIns="47620" rIns="95241" bIns="476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578"/>
            <a:ext cx="2946288" cy="494105"/>
          </a:xfrm>
          <a:prstGeom prst="rect">
            <a:avLst/>
          </a:prstGeom>
        </p:spPr>
        <p:txBody>
          <a:bodyPr vert="horz" lIns="95241" tIns="47620" rIns="95241" bIns="476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18" y="9378578"/>
            <a:ext cx="2946288" cy="494105"/>
          </a:xfrm>
          <a:prstGeom prst="rect">
            <a:avLst/>
          </a:prstGeom>
        </p:spPr>
        <p:txBody>
          <a:bodyPr vert="horz" lIns="95241" tIns="47620" rIns="95241" bIns="476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5A7-6CD4-4E43-A385-826C271E1910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807E9-4032-45CC-8C38-156E02FE2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DEDE2-FE7C-4532-B5E7-4E4A0CA53296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8FB-D2EC-4001-BBEA-A1EA97DB7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84603-E585-42DB-8AC6-FDDCCF7509CB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62FB-51ED-4DBB-8F42-A9DF6EC52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B2E2-CEAB-4197-A9BE-AF4B70FD4BCA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8D3D-3BF3-4DFC-8F6A-B66C2693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2E154-BD86-4E0D-8476-5A17933E9542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EF14-F8A8-42F7-B3DC-37F82D114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4135-4977-4A6E-85C7-25C9A8B60BED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EF1CD-B293-49DA-BF8A-B43FB5993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9E9D-FD6E-4C5C-ACC6-4F363E902B7E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AE55-2F51-4596-ABE1-A957964B3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3184D-C835-435D-A02F-75FB27EB1FBF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0112-3557-4078-AE35-3B1758739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24F82-48F3-4FE2-AB3C-989AAD289A32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87243-B929-45E8-BC17-0AFB805B7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83666-DB6E-4D7B-8D41-F5B8E7097561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82250-6100-462E-BF1E-F0A7DBE40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142B-4408-4D5B-8B71-6E9BF806E21E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A50C-2E44-4209-BA8D-77EF82E212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3419872" y="1844824"/>
            <a:ext cx="5256584" cy="36724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4000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об исполнении </a:t>
            </a:r>
            <a:r>
              <a:rPr lang="ru-RU" sz="40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бюджета Краснослудского сельского поселения</a:t>
            </a: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2017 год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279615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6100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Дорожный фонд </a:t>
            </a:r>
            <a:r>
              <a:rPr lang="ru-RU" sz="2600" dirty="0" err="1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Краснослудского</a:t>
            </a: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 сельского поселения</a:t>
            </a:r>
            <a:endParaRPr lang="ru-RU" sz="2600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26330378"/>
              </p:ext>
            </p:extLst>
          </p:nvPr>
        </p:nvGraphicFramePr>
        <p:xfrm>
          <a:off x="611561" y="1319283"/>
          <a:ext cx="8064895" cy="53383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68133"/>
                <a:gridCol w="1356044"/>
                <a:gridCol w="1141932"/>
                <a:gridCol w="1498786"/>
              </a:tblGrid>
              <a:tr h="84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7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69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текущему ремонту автомобильных дорог общего пользования местного значения и искусственных сооружений на них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553,0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552,2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28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содержанию автомобильных дорог общего пользования местного значения и искусственных сооружений на них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1025,8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967,0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28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мероприятий по ремонту дорог общего пользования местного значения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сельских и городских поселения Пермского края, осуществляемых за счет средств, не относящихся к бюджетным ассигнованиям дорожного фонда Пермского края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1052,2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1052,2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3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2631,0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2571,4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980728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 руб</a:t>
            </a:r>
            <a:r>
              <a:rPr lang="ru-RU" sz="1600" dirty="0" smtClean="0"/>
              <a:t>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52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48680"/>
            <a:ext cx="8208913" cy="1099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Исполнение бюджета</a:t>
            </a:r>
            <a:r>
              <a:rPr lang="ru-RU" sz="2800" b="1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Краснослудского сельского поселения за 2017 год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26177876"/>
              </p:ext>
            </p:extLst>
          </p:nvPr>
        </p:nvGraphicFramePr>
        <p:xfrm>
          <a:off x="539553" y="1988840"/>
          <a:ext cx="8136904" cy="3091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165"/>
                <a:gridCol w="2017891"/>
                <a:gridCol w="1983298"/>
                <a:gridCol w="1952550"/>
              </a:tblGrid>
              <a:tr h="648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бюджета, тыс. рублей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22339,9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22498,3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87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28662" y="285729"/>
            <a:ext cx="8072494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сельского поселения за 2017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доходам выполнен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целом к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утвержденному годовому плану на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99,0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%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9750" y="1142984"/>
            <a:ext cx="5961076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7FD13B"/>
              </a:buClr>
              <a:buSzPct val="70000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том числе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по группам доходов,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тыс. рублей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7FD13B"/>
              </a:buClr>
              <a:buSzPct val="70000"/>
              <a:buFont typeface="Wingdings 2" pitchFamily="18" charset="2"/>
              <a:buNone/>
              <a:defRPr/>
            </a:pPr>
            <a:endParaRPr lang="ru-RU" sz="1600" dirty="0">
              <a:solidFill>
                <a:srgbClr val="4E5B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2406004"/>
              </p:ext>
            </p:extLst>
          </p:nvPr>
        </p:nvGraphicFramePr>
        <p:xfrm>
          <a:off x="179512" y="1916831"/>
          <a:ext cx="8640960" cy="4008372"/>
        </p:xfrm>
        <a:graphic>
          <a:graphicData uri="http://schemas.openxmlformats.org/drawingml/2006/table">
            <a:tbl>
              <a:tblPr/>
              <a:tblGrid>
                <a:gridCol w="3106604"/>
                <a:gridCol w="2005964"/>
                <a:gridCol w="1656184"/>
                <a:gridCol w="1872208"/>
              </a:tblGrid>
              <a:tr h="628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18187,0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18540,7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4187,0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3730,9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7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 прошлых лет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22563,7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8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11560" y="710066"/>
            <a:ext cx="8072494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Структура доходов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в 2016 году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8472663"/>
              </p:ext>
            </p:extLst>
          </p:nvPr>
        </p:nvGraphicFramePr>
        <p:xfrm>
          <a:off x="1259632" y="2060848"/>
          <a:ext cx="767008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1734457"/>
              </p:ext>
            </p:extLst>
          </p:nvPr>
        </p:nvGraphicFramePr>
        <p:xfrm>
          <a:off x="1187624" y="1476421"/>
          <a:ext cx="724025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773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8" y="285728"/>
            <a:ext cx="83451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за 2017 год, тыс. рублей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5052765"/>
              </p:ext>
            </p:extLst>
          </p:nvPr>
        </p:nvGraphicFramePr>
        <p:xfrm>
          <a:off x="467544" y="1427327"/>
          <a:ext cx="8280920" cy="4047320"/>
        </p:xfrm>
        <a:graphic>
          <a:graphicData uri="http://schemas.openxmlformats.org/drawingml/2006/table">
            <a:tbl>
              <a:tblPr/>
              <a:tblGrid>
                <a:gridCol w="3168352"/>
                <a:gridCol w="1440160"/>
                <a:gridCol w="1224136"/>
                <a:gridCol w="1152128"/>
                <a:gridCol w="1296144"/>
              </a:tblGrid>
              <a:tr h="3116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-57,4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11589,6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использования имущества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услуг и компенсации затрат государства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ущерба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4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18376,7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18609,1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6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4187,0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3730,9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22563,7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045823459"/>
              </p:ext>
            </p:extLst>
          </p:nvPr>
        </p:nvGraphicFramePr>
        <p:xfrm>
          <a:off x="857621" y="1052736"/>
          <a:ext cx="79149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27584" y="407439"/>
            <a:ext cx="79208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35990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4213" y="338172"/>
            <a:ext cx="8459787" cy="70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за 2017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1%, 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том числе: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8383" y="969695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9" name="Group 9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65451876"/>
              </p:ext>
            </p:extLst>
          </p:nvPr>
        </p:nvGraphicFramePr>
        <p:xfrm>
          <a:off x="467543" y="1268760"/>
          <a:ext cx="8352929" cy="4636945"/>
        </p:xfrm>
        <a:graphic>
          <a:graphicData uri="http://schemas.openxmlformats.org/drawingml/2006/table">
            <a:tbl>
              <a:tblPr/>
              <a:tblGrid>
                <a:gridCol w="4464497"/>
                <a:gridCol w="1296144"/>
                <a:gridCol w="1368152"/>
                <a:gridCol w="1224136"/>
              </a:tblGrid>
              <a:tr h="52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муниципальными финансами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«Совершенствование системы муниципального управления 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земельными ресурсами и имуществом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«Инфраструктура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Краснослудского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12980,6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12123,9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«Культура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 жизнедеятельности населения Краснослудского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физической культуры и спорта на территории Краснослудского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ПО ПРОГРАММАМ: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18629,9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17157,1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Непрограммные направления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5933,9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5338,5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24563,8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22498,3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85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87614839"/>
              </p:ext>
            </p:extLst>
          </p:nvPr>
        </p:nvGraphicFramePr>
        <p:xfrm>
          <a:off x="899592" y="1202571"/>
          <a:ext cx="765691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23528" y="260648"/>
            <a:ext cx="8640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tabLst/>
            </a:pP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altLang="ru-RU" sz="2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</a:p>
          <a:p>
            <a:pPr lvl="0" algn="ctr">
              <a:tabLst/>
            </a:pP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1351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06678" cy="1198240"/>
          </a:xfrm>
        </p:spPr>
        <p:txBody>
          <a:bodyPr>
            <a:no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Удельный вес программ</a:t>
            </a:r>
            <a:b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Arial" charset="0"/>
              </a:rPr>
            </a:br>
            <a:endParaRPr lang="ru-RU" sz="3200" dirty="0">
              <a:solidFill>
                <a:prstClr val="black"/>
              </a:solidFill>
              <a:effectLst/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4" name="Объект 3" descr="программные мероприятия      17159,8 тыс.рублей&#10;&#10;непр&#10;ограммные мероприятия  5338,5 тыс.рублей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819989744"/>
              </p:ext>
            </p:extLst>
          </p:nvPr>
        </p:nvGraphicFramePr>
        <p:xfrm>
          <a:off x="683568" y="764704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908720"/>
            <a:ext cx="3878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Программные мероприятия – 17159,8 тыс.руб.</a:t>
            </a:r>
          </a:p>
          <a:p>
            <a:r>
              <a:rPr lang="ru-RU" sz="1400" dirty="0" err="1" smtClean="0"/>
              <a:t>Непрограммные</a:t>
            </a:r>
            <a:r>
              <a:rPr lang="ru-RU" sz="1400" dirty="0" smtClean="0"/>
              <a:t> мероприятия – 5338,5 тыс.руб.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7110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1121317"/>
            <a:ext cx="8184193" cy="5620051"/>
            <a:chOff x="539433" y="2051239"/>
            <a:chExt cx="3574725" cy="2390289"/>
          </a:xfrm>
          <a:solidFill>
            <a:srgbClr val="52CBCE"/>
          </a:solidFill>
        </p:grpSpPr>
        <p:sp>
          <p:nvSpPr>
            <p:cNvPr id="8" name="Полилиния 7"/>
            <p:cNvSpPr/>
            <p:nvPr/>
          </p:nvSpPr>
          <p:spPr>
            <a:xfrm>
              <a:off x="1505826" y="2051239"/>
              <a:ext cx="1618288" cy="399275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20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 непрограммных </a:t>
              </a:r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направлений деятельности:</a:t>
              </a:r>
              <a:r>
                <a:rPr lang="x-none" sz="1400">
                  <a:solidFill>
                    <a:prstClr val="black"/>
                  </a:solidFill>
                </a:rPr>
                <a:t>                                                     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39433" y="2450514"/>
              <a:ext cx="1396170" cy="1991014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kern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4103,4 </a:t>
              </a:r>
              <a:r>
                <a:rPr lang="x-none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ыс</a:t>
              </a:r>
              <a:r>
                <a:rPr lang="x-none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-содержание главы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938,5 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-депутаты представительного органа поселения – 60,0 тыс. рублей;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-обеспечение выполнения функций органами местного  самоуправления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3012,6 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референдумов, социальных опросов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92,3 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</a:rPr>
                <a:t> 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709617" y="2450514"/>
              <a:ext cx="1404541" cy="1991014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на исполнение государственных полномочий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1235,1 </a:t>
              </a:r>
              <a:r>
                <a:rPr lang="ru-RU" sz="1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осуществление первичного воинского учета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181,8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софинансирование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мероприятий по ремонту автодорог общего пользования местного значения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1053,3 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H="1">
            <a:off x="1691680" y="1121317"/>
            <a:ext cx="1162050" cy="867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674688" y="327025"/>
            <a:ext cx="7920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Непрограммные направления деятельности</a:t>
            </a:r>
          </a:p>
        </p:txBody>
      </p:sp>
      <p:cxnSp>
        <p:nvCxnSpPr>
          <p:cNvPr id="1026" name="Прямая со стрелкой 19"/>
          <p:cNvCxnSpPr>
            <a:cxnSpLocks noChangeShapeType="1"/>
          </p:cNvCxnSpPr>
          <p:nvPr/>
        </p:nvCxnSpPr>
        <p:spPr bwMode="auto">
          <a:xfrm>
            <a:off x="6477022" y="1437086"/>
            <a:ext cx="975298" cy="551754"/>
          </a:xfrm>
          <a:prstGeom prst="straightConnector1">
            <a:avLst/>
          </a:prstGeom>
          <a:noFill/>
          <a:ln w="9525" algn="ctr">
            <a:solidFill>
              <a:srgbClr val="4E67C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42831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2463</TotalTime>
  <Words>635</Words>
  <Application>Microsoft Office PowerPoint</Application>
  <PresentationFormat>Экран (4:3)</PresentationFormat>
  <Paragraphs>231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1_Воздушный поток</vt:lpstr>
      <vt:lpstr>Отчет об исполнении бюджета Краснослудского сельского поселения за 2017 год</vt:lpstr>
      <vt:lpstr>Слайд 2</vt:lpstr>
      <vt:lpstr>Слайд 3</vt:lpstr>
      <vt:lpstr>Слайд 4</vt:lpstr>
      <vt:lpstr>Слайд 5</vt:lpstr>
      <vt:lpstr>Слайд 6</vt:lpstr>
      <vt:lpstr>Слайд 7</vt:lpstr>
      <vt:lpstr>Удельный вес программ </vt:lpstr>
      <vt:lpstr>Слайд 9</vt:lpstr>
      <vt:lpstr>Дорожный фонд Краснослудского сельского поселения</vt:lpstr>
      <vt:lpstr>Исполнение бюджета Краснослудского сельского поселения за 2017 год</vt:lpstr>
      <vt:lpstr>Слайд 12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Admi</cp:lastModifiedBy>
  <cp:revision>347</cp:revision>
  <cp:lastPrinted>2018-07-02T13:43:04Z</cp:lastPrinted>
  <dcterms:created xsi:type="dcterms:W3CDTF">2012-10-26T09:26:12Z</dcterms:created>
  <dcterms:modified xsi:type="dcterms:W3CDTF">2018-07-03T09:46:30Z</dcterms:modified>
</cp:coreProperties>
</file>