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14"/>
  </p:notesMasterIdLst>
  <p:handoutMasterIdLst>
    <p:handoutMasterId r:id="rId15"/>
  </p:handoutMasterIdLst>
  <p:sldIdLst>
    <p:sldId id="386" r:id="rId2"/>
    <p:sldId id="388" r:id="rId3"/>
    <p:sldId id="391" r:id="rId4"/>
    <p:sldId id="348" r:id="rId5"/>
    <p:sldId id="392" r:id="rId6"/>
    <p:sldId id="378" r:id="rId7"/>
    <p:sldId id="394" r:id="rId8"/>
    <p:sldId id="390" r:id="rId9"/>
    <p:sldId id="395" r:id="rId10"/>
    <p:sldId id="367" r:id="rId11"/>
    <p:sldId id="371" r:id="rId12"/>
    <p:sldId id="355" r:id="rId1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9999FF"/>
    <a:srgbClr val="000099"/>
    <a:srgbClr val="FF9900"/>
    <a:srgbClr val="FF66FF"/>
    <a:srgbClr val="66FF99"/>
    <a:srgbClr val="CC66FF"/>
    <a:srgbClr val="99FF99"/>
    <a:srgbClr val="99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310" autoAdjust="0"/>
  </p:normalViewPr>
  <p:slideViewPr>
    <p:cSldViewPr>
      <p:cViewPr varScale="1">
        <p:scale>
          <a:sx n="70" d="100"/>
          <a:sy n="70" d="100"/>
        </p:scale>
        <p:origin x="-11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vgustenuk\Desktop\&#1050;&#1088;&#1072;&#1089;&#1085;&#1072;&#1103;%20&#1089;&#1083;&#1091;&#1076;&#1082;&#1072;\&#1050;&#1088;&#1072;&#1089;&#1085;&#1086;&#1089;&#1083;&#1091;&#1076;&#1082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vgustenuk\Desktop\&#1050;&#1088;&#1072;&#1089;&#1085;&#1072;&#1103;%20&#1089;&#1083;&#1091;&#1076;&#1082;&#1072;\&#1050;&#1088;&#1072;&#1089;&#1085;&#1086;&#1089;&#1083;&#1091;&#1076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23046909918113E-2"/>
          <c:y val="5.8785701766226425E-2"/>
          <c:w val="0.84169919880012023"/>
          <c:h val="0.766712667390591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88912571299446E-2"/>
          <c:y val="0.22076956175945192"/>
          <c:w val="0.71543898874265888"/>
          <c:h val="0.69981267513486212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 w="222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6666FF"/>
              </a:solidFill>
              <a:ln w="222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0625884119535033"/>
                  <c:y val="-0.4020357967280531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1107662797465385E-2"/>
                  <c:y val="-6.39062590929050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Лист1!$A$1:$A$2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20039.5</c:v>
                </c:pt>
                <c:pt idx="1">
                  <c:v>3026.4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3089815417334661E-3"/>
          <c:w val="0.7782344232283378"/>
          <c:h val="0.76178578842116962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7"/>
            <c:spPr>
              <a:solidFill>
                <a:srgbClr val="FF6600"/>
              </a:solidFill>
            </c:spPr>
          </c:dPt>
          <c:dPt>
            <c:idx val="1"/>
            <c:bubble3D val="0"/>
            <c:explosion val="9"/>
            <c:spPr>
              <a:solidFill>
                <a:srgbClr val="2FA142"/>
              </a:solidFill>
            </c:spPr>
          </c:dPt>
          <c:dPt>
            <c:idx val="2"/>
            <c:bubble3D val="0"/>
            <c:explosion val="12"/>
          </c:dPt>
          <c:dPt>
            <c:idx val="3"/>
            <c:bubble3D val="0"/>
            <c:explosion val="8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explosion val="17"/>
            <c:spPr>
              <a:solidFill>
                <a:srgbClr val="800080"/>
              </a:solidFill>
            </c:spPr>
          </c:dPt>
          <c:dPt>
            <c:idx val="5"/>
            <c:bubble3D val="0"/>
            <c:explosion val="14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bubble3D val="0"/>
            <c:explosion val="15"/>
          </c:dPt>
          <c:dPt>
            <c:idx val="7"/>
            <c:bubble3D val="0"/>
            <c:explosion val="15"/>
            <c:spPr>
              <a:solidFill>
                <a:srgbClr val="2B18B8"/>
              </a:solidFill>
            </c:spPr>
          </c:dPt>
          <c:dPt>
            <c:idx val="8"/>
            <c:bubble3D val="0"/>
            <c:explosion val="7"/>
            <c:spPr>
              <a:solidFill>
                <a:srgbClr val="FF0000"/>
              </a:solidFill>
            </c:spPr>
          </c:dPt>
          <c:dPt>
            <c:idx val="9"/>
            <c:bubble3D val="0"/>
            <c:explosion val="8"/>
            <c:spPr>
              <a:solidFill>
                <a:srgbClr val="FFFF00"/>
              </a:solidFill>
            </c:spPr>
          </c:dPt>
          <c:dPt>
            <c:idx val="10"/>
            <c:bubble3D val="0"/>
            <c:explosion val="5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-0.17897427565226873"/>
                  <c:y val="-0.106040439951116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5.4776779633992252E-2"/>
                  <c:y val="-0.143255749361182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6240626240537804E-2"/>
                  <c:y val="-7.23884383216679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0762290026145585"/>
                  <c:y val="-8.16972188275376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7.2649178500233849E-2"/>
                  <c:y val="3.252231233566641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9.7437318965183983E-2"/>
                  <c:y val="0.153301485020183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9054498886532438E-2"/>
                  <c:y val="0.304956856645557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6.5447963174331394E-2"/>
                  <c:y val="0.131912750435136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1.1185213130553279E-3"/>
                  <c:y val="0.23023349257489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0.196171872492866"/>
                  <c:y val="8.75871199496352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9.9283453995836247E-3"/>
                  <c:y val="-0.1407995407917639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Лист1!$A$68:$A$78</c:f>
              <c:strCache>
                <c:ptCount val="11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Налог на имущество физических лиц</c:v>
                </c:pt>
                <c:pt idx="7">
                  <c:v>Безвозмездные поступления</c:v>
                </c:pt>
                <c:pt idx="8">
                  <c:v>Штрафы, санкции, возмещение ущерба
</c:v>
                </c:pt>
                <c:pt idx="9">
                  <c:v>Доходы от оказания платных услуг</c:v>
                </c:pt>
                <c:pt idx="10">
                  <c:v>Земельный налог</c:v>
                </c:pt>
              </c:strCache>
            </c:strRef>
          </c:cat>
          <c:val>
            <c:numRef>
              <c:f>Лист1!$B$68:$B$78</c:f>
              <c:numCache>
                <c:formatCode>0.0</c:formatCode>
                <c:ptCount val="11"/>
                <c:pt idx="0">
                  <c:v>3042.7</c:v>
                </c:pt>
                <c:pt idx="1">
                  <c:v>821.4</c:v>
                </c:pt>
                <c:pt idx="2">
                  <c:v>31.2</c:v>
                </c:pt>
                <c:pt idx="3">
                  <c:v>1242.4000000000001</c:v>
                </c:pt>
                <c:pt idx="4">
                  <c:v>5.0999999999999996</c:v>
                </c:pt>
                <c:pt idx="5">
                  <c:v>87</c:v>
                </c:pt>
                <c:pt idx="6">
                  <c:v>1800.6</c:v>
                </c:pt>
                <c:pt idx="7">
                  <c:v>3026.4</c:v>
                </c:pt>
                <c:pt idx="8">
                  <c:v>31.4</c:v>
                </c:pt>
                <c:pt idx="9">
                  <c:v>0</c:v>
                </c:pt>
                <c:pt idx="10">
                  <c:v>12977.7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7329768416589572E-3"/>
                  <c:y val="-4.98371845933344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028101046950473E-2"/>
                  <c:y val="-0.3002439093483403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1163625482787483"/>
                  <c:y val="-6.91995061570794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Лист1!$A$153:$A$159</c:f>
              <c:strCache>
                <c:ptCount val="7"/>
                <c:pt idx="0">
                  <c:v>Культура </c:v>
                </c:pt>
                <c:pt idx="1">
                  <c:v>Инфраструктура </c:v>
                </c:pt>
                <c:pt idx="2">
                  <c:v>Управление земельными ресурсами и имуществом </c:v>
                </c:pt>
                <c:pt idx="3">
                  <c:v>Обеспечение безопасности жизнедеятельности населения </c:v>
                </c:pt>
                <c:pt idx="4">
                  <c:v>Совершенствование системы муниципального управления </c:v>
                </c:pt>
                <c:pt idx="5">
                  <c:v>Управление муниципальными финансами </c:v>
                </c:pt>
                <c:pt idx="6">
                  <c:v>Непрограммные </c:v>
                </c:pt>
              </c:strCache>
            </c:strRef>
          </c:cat>
          <c:val>
            <c:numRef>
              <c:f>Лист1!$C$153:$C$159</c:f>
              <c:numCache>
                <c:formatCode>0.00</c:formatCode>
                <c:ptCount val="7"/>
                <c:pt idx="0">
                  <c:v>1.7189708792762231</c:v>
                </c:pt>
                <c:pt idx="1">
                  <c:v>53.103040583956613</c:v>
                </c:pt>
                <c:pt idx="2">
                  <c:v>10.486030791374304</c:v>
                </c:pt>
                <c:pt idx="3">
                  <c:v>1.8546791065875037</c:v>
                </c:pt>
                <c:pt idx="4">
                  <c:v>5.2211684272752965</c:v>
                </c:pt>
                <c:pt idx="5">
                  <c:v>0.76181663967923519</c:v>
                </c:pt>
                <c:pt idx="6">
                  <c:v>26.854293571850825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26,85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73,15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(Лист1!$A$159,Лист1!$A$161)</c:f>
              <c:strCache>
                <c:ptCount val="2"/>
                <c:pt idx="0">
                  <c:v>Непрограммные </c:v>
                </c:pt>
                <c:pt idx="1">
                  <c:v>программные</c:v>
                </c:pt>
              </c:strCache>
            </c:strRef>
          </c:cat>
          <c:val>
            <c:numRef>
              <c:f>(Лист1!$C$159,Лист1!$C$161)</c:f>
              <c:numCache>
                <c:formatCode>0.00</c:formatCode>
                <c:ptCount val="2"/>
                <c:pt idx="0">
                  <c:v>26.854293571850825</c:v>
                </c:pt>
                <c:pt idx="1">
                  <c:v>73.145706428149168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88" cy="494106"/>
          </a:xfrm>
          <a:prstGeom prst="rect">
            <a:avLst/>
          </a:prstGeom>
        </p:spPr>
        <p:txBody>
          <a:bodyPr vert="horz" lIns="90396" tIns="45198" rIns="90396" bIns="451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18" y="0"/>
            <a:ext cx="2946288" cy="494106"/>
          </a:xfrm>
          <a:prstGeom prst="rect">
            <a:avLst/>
          </a:prstGeom>
        </p:spPr>
        <p:txBody>
          <a:bodyPr vert="horz" lIns="90396" tIns="45198" rIns="90396" bIns="451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55FB5-ADA5-483C-B444-FFCB548195F5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578"/>
            <a:ext cx="2946288" cy="494105"/>
          </a:xfrm>
          <a:prstGeom prst="rect">
            <a:avLst/>
          </a:prstGeom>
        </p:spPr>
        <p:txBody>
          <a:bodyPr vert="horz" lIns="90396" tIns="45198" rIns="90396" bIns="451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18" y="9378578"/>
            <a:ext cx="2946288" cy="494105"/>
          </a:xfrm>
          <a:prstGeom prst="rect">
            <a:avLst/>
          </a:prstGeom>
        </p:spPr>
        <p:txBody>
          <a:bodyPr vert="horz" lIns="90396" tIns="45198" rIns="90396" bIns="451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342A8-F9D1-40DF-89C9-72785B71D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8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88" cy="494106"/>
          </a:xfrm>
          <a:prstGeom prst="rect">
            <a:avLst/>
          </a:prstGeom>
        </p:spPr>
        <p:txBody>
          <a:bodyPr vert="horz" lIns="95241" tIns="47620" rIns="95241" bIns="476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18" y="0"/>
            <a:ext cx="2946288" cy="494106"/>
          </a:xfrm>
          <a:prstGeom prst="rect">
            <a:avLst/>
          </a:prstGeom>
        </p:spPr>
        <p:txBody>
          <a:bodyPr vert="horz" lIns="95241" tIns="47620" rIns="95241" bIns="476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F878790-CB71-4A2B-9FFC-3EEAD55F8438}" type="datetimeFigureOut">
              <a:rPr lang="ru-RU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1" tIns="47620" rIns="95241" bIns="476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398" y="4690074"/>
            <a:ext cx="5436883" cy="4443805"/>
          </a:xfrm>
          <a:prstGeom prst="rect">
            <a:avLst/>
          </a:prstGeom>
        </p:spPr>
        <p:txBody>
          <a:bodyPr vert="horz" lIns="95241" tIns="47620" rIns="95241" bIns="476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578"/>
            <a:ext cx="2946288" cy="494105"/>
          </a:xfrm>
          <a:prstGeom prst="rect">
            <a:avLst/>
          </a:prstGeom>
        </p:spPr>
        <p:txBody>
          <a:bodyPr vert="horz" lIns="95241" tIns="47620" rIns="95241" bIns="476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18" y="9378578"/>
            <a:ext cx="2946288" cy="494105"/>
          </a:xfrm>
          <a:prstGeom prst="rect">
            <a:avLst/>
          </a:prstGeom>
        </p:spPr>
        <p:txBody>
          <a:bodyPr vert="horz" lIns="95241" tIns="47620" rIns="95241" bIns="476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02FED69-E882-4765-AE73-92658F46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53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55A7-6CD4-4E43-A385-826C271E1910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807E9-4032-45CC-8C38-156E02FE2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DEDE2-FE7C-4532-B5E7-4E4A0CA53296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248FB-D2EC-4001-BBEA-A1EA97DB7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84603-E585-42DB-8AC6-FDDCCF7509CB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062FB-51ED-4DBB-8F42-A9DF6EC52D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4B2E2-CEAB-4197-A9BE-AF4B70FD4BCA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8D3D-3BF3-4DFC-8F6A-B66C26935F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2E154-BD86-4E0D-8476-5A17933E9542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EF14-F8A8-42F7-B3DC-37F82D1143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4135-4977-4A6E-85C7-25C9A8B60BED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EF1CD-B293-49DA-BF8A-B43FB5993D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A9E9D-FD6E-4C5C-ACC6-4F363E902B7E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DAE55-2F51-4596-ABE1-A957964B3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3184D-C835-435D-A02F-75FB27EB1FBF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B0112-3557-4078-AE35-3B1758739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24F82-48F3-4FE2-AB3C-989AAD289A32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87243-B929-45E8-BC17-0AFB805B7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683666-DB6E-4D7B-8D41-F5B8E7097561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82250-6100-462E-BF1E-F0A7DBE40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2142B-4408-4D5B-8B71-6E9BF806E21E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EA50C-2E44-4209-BA8D-77EF82E212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3419872" y="1844824"/>
            <a:ext cx="5256584" cy="367240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4000" b="1" i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об исполнении </a:t>
            </a:r>
            <a:r>
              <a:rPr lang="ru-RU" sz="4000" b="1" i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бюджета Краснослудского сельского поселения</a:t>
            </a: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2018 год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7"/>
            <a:ext cx="279615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100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Дорожный фонд </a:t>
            </a:r>
            <a:r>
              <a:rPr lang="ru-RU" sz="2600" dirty="0" err="1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Краснослудского</a:t>
            </a:r>
            <a:r>
              <a:rPr lang="ru-RU" sz="26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 сельского поселения</a:t>
            </a:r>
            <a:endParaRPr lang="ru-RU" sz="2600" b="1" dirty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7331440"/>
              </p:ext>
            </p:extLst>
          </p:nvPr>
        </p:nvGraphicFramePr>
        <p:xfrm>
          <a:off x="1071538" y="1357298"/>
          <a:ext cx="7190619" cy="52087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95310"/>
                <a:gridCol w="1240860"/>
                <a:gridCol w="1018140"/>
                <a:gridCol w="1336309"/>
              </a:tblGrid>
              <a:tr h="579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 муниципального дорожного фонда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12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Иные межбюджетные трансферты, передаваемые в бюджет муниципального района для обеспечения передачи полномочий по решению вопросов, местного значения в сфере дорожной деятельности по проведению ремонта автомобильных дорог общего пользования местного значения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74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Проектирование,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строительство (реконструкция), капитальный ремонт и ремонт автомобильных дорог общего пользования местного значения, находящихся на территории ПК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5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автомобильных дорог и инженерных сооружений на них в границах населенных пунктов поселения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1051,1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1051,1</a:t>
                      </a: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56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Ремонт автомобильных дорог и инженерных сооружений на них в границах населенных пунктов поселения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339,7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162,1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74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Мероприятия по приведению автомобильных дорог в нормативное состояние, проектирование организации дорожного движения на автомобильных дорогах общего пользования в населенных пунктах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259,1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194,1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0312" y="980728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 руб</a:t>
            </a:r>
            <a:r>
              <a:rPr lang="ru-RU" sz="1600" dirty="0" smtClean="0"/>
              <a:t>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2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48680"/>
            <a:ext cx="8208913" cy="1099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Исполнение бюджета</a:t>
            </a:r>
            <a:r>
              <a:rPr lang="ru-RU" sz="2800" b="1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Краснослудского сельского поселения за 2018 год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6177876"/>
              </p:ext>
            </p:extLst>
          </p:nvPr>
        </p:nvGraphicFramePr>
        <p:xfrm>
          <a:off x="539553" y="1988840"/>
          <a:ext cx="8136904" cy="3091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165"/>
                <a:gridCol w="2017891"/>
                <a:gridCol w="1983298"/>
                <a:gridCol w="1952550"/>
              </a:tblGrid>
              <a:tr h="648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бюджета, тыс. рублей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23065,9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19453,4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3612,5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7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15478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28662" y="285729"/>
            <a:ext cx="8072494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Бюджет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сельского поселения за 2018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 по доходам выполнен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целом к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утвержденному годовому плану на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108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%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9750" y="1142984"/>
            <a:ext cx="5961076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7FD13B"/>
              </a:buClr>
              <a:buSzPct val="70000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том числе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по группам доходов,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тыс. рублей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7FD13B"/>
              </a:buClr>
              <a:buSzPct val="70000"/>
              <a:buFont typeface="Wingdings 2" pitchFamily="18" charset="2"/>
              <a:buNone/>
              <a:defRPr/>
            </a:pPr>
            <a:endParaRPr lang="ru-RU" sz="1600" dirty="0">
              <a:solidFill>
                <a:srgbClr val="4E5B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06004"/>
              </p:ext>
            </p:extLst>
          </p:nvPr>
        </p:nvGraphicFramePr>
        <p:xfrm>
          <a:off x="179512" y="1916831"/>
          <a:ext cx="8640960" cy="2941193"/>
        </p:xfrm>
        <a:graphic>
          <a:graphicData uri="http://schemas.openxmlformats.org/drawingml/2006/table">
            <a:tbl>
              <a:tblPr/>
              <a:tblGrid>
                <a:gridCol w="3106604"/>
                <a:gridCol w="2005964"/>
                <a:gridCol w="1656184"/>
                <a:gridCol w="1872208"/>
              </a:tblGrid>
              <a:tr h="628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17 894,7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20 039,5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3 402,4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3 026,4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21 297,1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23 065,9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611560" y="710066"/>
            <a:ext cx="8072494" cy="79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Структура доходов бюджета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 сельского поселения в 2018 году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472663"/>
              </p:ext>
            </p:extLst>
          </p:nvPr>
        </p:nvGraphicFramePr>
        <p:xfrm>
          <a:off x="1259632" y="2060848"/>
          <a:ext cx="767008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34457"/>
              </p:ext>
            </p:extLst>
          </p:nvPr>
        </p:nvGraphicFramePr>
        <p:xfrm>
          <a:off x="1187624" y="1476421"/>
          <a:ext cx="724025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73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8" y="285728"/>
            <a:ext cx="834519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Поступление доходов в бюджет 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 сельского поселения за 2018 год, тыс. рублей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sz="22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960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52765"/>
              </p:ext>
            </p:extLst>
          </p:nvPr>
        </p:nvGraphicFramePr>
        <p:xfrm>
          <a:off x="467544" y="1427327"/>
          <a:ext cx="8280920" cy="4047320"/>
        </p:xfrm>
        <a:graphic>
          <a:graphicData uri="http://schemas.openxmlformats.org/drawingml/2006/table">
            <a:tbl>
              <a:tblPr/>
              <a:tblGrid>
                <a:gridCol w="3168352"/>
                <a:gridCol w="1440160"/>
                <a:gridCol w="1224136"/>
                <a:gridCol w="1152128"/>
                <a:gridCol w="1296144"/>
              </a:tblGrid>
              <a:tr h="3116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3042,7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-257,3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-218,3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12977,7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2077,7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использования имущества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услуг и компенсации затрат государства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ущерба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44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17894,7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20039,5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2144,8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6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3402,4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3026,4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-376,0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21297,1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23065,9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1768,8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45823459"/>
              </p:ext>
            </p:extLst>
          </p:nvPr>
        </p:nvGraphicFramePr>
        <p:xfrm>
          <a:off x="857621" y="1052736"/>
          <a:ext cx="791491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27584" y="407439"/>
            <a:ext cx="792088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  <a:defRPr/>
            </a:pP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</a:t>
            </a:r>
            <a:r>
              <a:rPr lang="ru-RU" sz="2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35990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4213" y="338172"/>
            <a:ext cx="8459787" cy="70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Бюджет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Краснослудского сельского поселения за 2018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 по расходам исполнен к утвержденному плану на 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9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1%, 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том числе: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28383" y="969695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9" name="Group 9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54301254"/>
              </p:ext>
            </p:extLst>
          </p:nvPr>
        </p:nvGraphicFramePr>
        <p:xfrm>
          <a:off x="467543" y="1268760"/>
          <a:ext cx="8424937" cy="4206952"/>
        </p:xfrm>
        <a:graphic>
          <a:graphicData uri="http://schemas.openxmlformats.org/drawingml/2006/table">
            <a:tbl>
              <a:tblPr/>
              <a:tblGrid>
                <a:gridCol w="4464497"/>
                <a:gridCol w="1296144"/>
                <a:gridCol w="1368152"/>
                <a:gridCol w="1296144"/>
              </a:tblGrid>
              <a:tr h="52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Cyr" charset="-52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муниципальными финансами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«Совершенствование системы муниципального управления 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1 107,3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1 015,7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«Управление земельными ресурсами и имуществом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2613,6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«Инфраструктура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Краснослудского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сельского поселения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11 952,2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10 330,4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«Культура Краснослудского сельского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 жизнедеятельности населения Краснослудского сельского поселения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ПО ПРОГРАММАМ: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16785,3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14229,4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Непрограммные направления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6011,8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5224,1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22797,1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19453,4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5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23528" y="260648"/>
            <a:ext cx="86409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tabLst/>
            </a:pPr>
            <a:r>
              <a:rPr lang="ru-RU" altLang="ru-RU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altLang="ru-RU" sz="27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</a:p>
          <a:p>
            <a:pPr lvl="0" algn="ctr">
              <a:tabLst/>
            </a:pPr>
            <a:r>
              <a:rPr lang="ru-RU" altLang="ru-RU" sz="27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7585483"/>
              </p:ext>
            </p:extLst>
          </p:nvPr>
        </p:nvGraphicFramePr>
        <p:xfrm>
          <a:off x="539552" y="715846"/>
          <a:ext cx="7992888" cy="5665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51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06678" cy="1198240"/>
          </a:xfrm>
        </p:spPr>
        <p:txBody>
          <a:bodyPr>
            <a:no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2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Удельный вес программ</a:t>
            </a:r>
            <a:br>
              <a:rPr lang="ru-RU" sz="3200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Arial" charset="0"/>
              </a:rPr>
            </a:br>
            <a:endParaRPr lang="ru-RU" sz="3200" dirty="0">
              <a:solidFill>
                <a:prstClr val="black"/>
              </a:solidFill>
              <a:effectLst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908720"/>
            <a:ext cx="3922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Программные мероприятия –  14 229,4 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Непрограммные мероприятия – 5 224,1 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. </a:t>
            </a: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2878901"/>
              </p:ext>
            </p:extLst>
          </p:nvPr>
        </p:nvGraphicFramePr>
        <p:xfrm>
          <a:off x="1143000" y="1916832"/>
          <a:ext cx="666936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10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1121317"/>
            <a:ext cx="8184193" cy="5620051"/>
            <a:chOff x="539433" y="2051239"/>
            <a:chExt cx="3574725" cy="2390289"/>
          </a:xfrm>
          <a:solidFill>
            <a:srgbClr val="52CBCE"/>
          </a:solidFill>
        </p:grpSpPr>
        <p:sp>
          <p:nvSpPr>
            <p:cNvPr id="8" name="Полилиния 7"/>
            <p:cNvSpPr/>
            <p:nvPr/>
          </p:nvSpPr>
          <p:spPr>
            <a:xfrm>
              <a:off x="1505826" y="2051239"/>
              <a:ext cx="1618288" cy="399275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20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 непрограммных </a:t>
              </a:r>
              <a:r>
                <a: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направлений деятельности:</a:t>
              </a:r>
              <a:r>
                <a:rPr lang="x-none" sz="1400">
                  <a:solidFill>
                    <a:prstClr val="black"/>
                  </a:solidFill>
                </a:rPr>
                <a:t>                                                     </a:t>
              </a: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39433" y="2450514"/>
              <a:ext cx="1396170" cy="1991014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kern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001,9  </a:t>
              </a:r>
              <a:r>
                <a:rPr lang="x-none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ыс</a:t>
              </a:r>
              <a:r>
                <a:rPr lang="x-none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-содержание главы –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955,3 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-депутаты представительного органа поселения – 60,0 тыс. рублей;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-обеспечение выполнения функций органами местного  самоуправления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3 685,9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референдумов, социальных опросов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300,7  тыс. рублей.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</a:rPr>
                <a:t> 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709617" y="2450514"/>
              <a:ext cx="1404541" cy="1991014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на исполнение государственных полномочий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204,6 </a:t>
              </a:r>
              <a:r>
                <a:rPr lang="ru-RU" sz="16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Мероприятия, осуществляемые органами местного самоуправления в рамках непрограммных направлений расходов –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17,5</a:t>
              </a:r>
              <a:endPara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16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 flipH="1">
            <a:off x="1691680" y="1121317"/>
            <a:ext cx="1162050" cy="867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674688" y="327025"/>
            <a:ext cx="79200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Непрограммные направления деятельности</a:t>
            </a:r>
          </a:p>
        </p:txBody>
      </p:sp>
      <p:cxnSp>
        <p:nvCxnSpPr>
          <p:cNvPr id="1026" name="Прямая со стрелкой 19"/>
          <p:cNvCxnSpPr>
            <a:cxnSpLocks noChangeShapeType="1"/>
          </p:cNvCxnSpPr>
          <p:nvPr/>
        </p:nvCxnSpPr>
        <p:spPr bwMode="auto">
          <a:xfrm>
            <a:off x="6477022" y="1437086"/>
            <a:ext cx="975298" cy="551754"/>
          </a:xfrm>
          <a:prstGeom prst="straightConnector1">
            <a:avLst/>
          </a:prstGeom>
          <a:noFill/>
          <a:ln w="9525" algn="ctr">
            <a:solidFill>
              <a:srgbClr val="4E67C8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831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2620</TotalTime>
  <Words>669</Words>
  <Application>Microsoft Office PowerPoint</Application>
  <PresentationFormat>Экран (4:3)</PresentationFormat>
  <Paragraphs>221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1_Воздушный поток</vt:lpstr>
      <vt:lpstr>Отчет об исполнении бюджета Краснослудского сельского поселения за 2018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Удельный вес программ </vt:lpstr>
      <vt:lpstr>Презентация PowerPoint</vt:lpstr>
      <vt:lpstr>Дорожный фонд Краснослудского сельского поселения</vt:lpstr>
      <vt:lpstr>Исполнение бюджета Краснослудского сельского поселения за 2018 год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Добрянский муниципальный район!</dc:title>
  <dc:creator>Paradise</dc:creator>
  <cp:lastModifiedBy>Avgustenuk</cp:lastModifiedBy>
  <cp:revision>368</cp:revision>
  <cp:lastPrinted>2018-07-02T13:43:04Z</cp:lastPrinted>
  <dcterms:created xsi:type="dcterms:W3CDTF">2012-10-26T09:26:12Z</dcterms:created>
  <dcterms:modified xsi:type="dcterms:W3CDTF">2019-06-18T06:44:46Z</dcterms:modified>
</cp:coreProperties>
</file>