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14"/>
  </p:notesMasterIdLst>
  <p:handoutMasterIdLst>
    <p:handoutMasterId r:id="rId15"/>
  </p:handoutMasterIdLst>
  <p:sldIdLst>
    <p:sldId id="386" r:id="rId2"/>
    <p:sldId id="388" r:id="rId3"/>
    <p:sldId id="391" r:id="rId4"/>
    <p:sldId id="348" r:id="rId5"/>
    <p:sldId id="392" r:id="rId6"/>
    <p:sldId id="378" r:id="rId7"/>
    <p:sldId id="394" r:id="rId8"/>
    <p:sldId id="390" r:id="rId9"/>
    <p:sldId id="395" r:id="rId10"/>
    <p:sldId id="367" r:id="rId11"/>
    <p:sldId id="371" r:id="rId12"/>
    <p:sldId id="355" r:id="rId13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99FF"/>
    <a:srgbClr val="000099"/>
    <a:srgbClr val="FF9900"/>
    <a:srgbClr val="FF66FF"/>
    <a:srgbClr val="66FF99"/>
    <a:srgbClr val="CC66FF"/>
    <a:srgbClr val="99FF99"/>
    <a:srgbClr val="99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2" autoAdjust="0"/>
    <p:restoredTop sz="99263" autoAdjust="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23046909918113E-2"/>
          <c:y val="5.8785701766226377E-2"/>
          <c:w val="0.84169919880011956"/>
          <c:h val="0.766712667390591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88912571299293E-2"/>
          <c:y val="0.22076956175945178"/>
          <c:w val="0.7154389887426601"/>
          <c:h val="0.69981267513486167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6666FF"/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23764746374919996"/>
                  <c:y val="-0.345370576108827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7924636345630966E-2"/>
                  <c:y val="-7.11243724242279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21113.7</c:v>
                </c:pt>
                <c:pt idx="1">
                  <c:v>1019.6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3089815417334642E-3"/>
          <c:w val="0.77823442322833702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7"/>
            <c:spPr>
              <a:solidFill>
                <a:srgbClr val="FF6600"/>
              </a:solidFill>
            </c:spPr>
          </c:dPt>
          <c:dPt>
            <c:idx val="1"/>
            <c:bubble3D val="0"/>
            <c:explosion val="9"/>
            <c:spPr>
              <a:solidFill>
                <a:srgbClr val="2FA142"/>
              </a:solidFill>
            </c:spPr>
          </c:dPt>
          <c:dPt>
            <c:idx val="2"/>
            <c:bubble3D val="0"/>
            <c:explosion val="12"/>
          </c:dPt>
          <c:dPt>
            <c:idx val="3"/>
            <c:bubble3D val="0"/>
            <c:explosion val="8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explosion val="17"/>
            <c:spPr>
              <a:solidFill>
                <a:srgbClr val="800080"/>
              </a:solidFill>
            </c:spPr>
          </c:dPt>
          <c:dPt>
            <c:idx val="5"/>
            <c:bubble3D val="0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bubble3D val="0"/>
            <c:explosion val="15"/>
          </c:dPt>
          <c:dPt>
            <c:idx val="7"/>
            <c:bubble3D val="0"/>
            <c:explosion val="15"/>
            <c:spPr>
              <a:solidFill>
                <a:srgbClr val="2B18B8"/>
              </a:solidFill>
            </c:spPr>
          </c:dPt>
          <c:dPt>
            <c:idx val="8"/>
            <c:bubble3D val="0"/>
            <c:explosion val="7"/>
            <c:spPr>
              <a:solidFill>
                <a:srgbClr val="FF0000"/>
              </a:solidFill>
            </c:spPr>
          </c:dPt>
          <c:dPt>
            <c:idx val="9"/>
            <c:bubble3D val="0"/>
            <c:explosion val="8"/>
            <c:spPr>
              <a:solidFill>
                <a:srgbClr val="FFFF00"/>
              </a:solidFill>
            </c:spPr>
          </c:dPt>
          <c:dPt>
            <c:idx val="10"/>
            <c:bubble3D val="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3.413239865903786E-2"/>
                  <c:y val="-6.17451764618745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213690508829401E-2"/>
                  <c:y val="8.1676110061844982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746031605649789"/>
                  <c:y val="6.8615709365626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306463721526224"/>
                  <c:y val="0.160349961115431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085549381837882E-2"/>
                  <c:y val="0.127906714068807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697920154280894E-2"/>
                  <c:y val="0.22620079250453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7105305250316054E-2"/>
                  <c:y val="0.129196015257563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2645117811766491E-2"/>
                  <c:y val="0.232697478057993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5176794087718458E-2"/>
                  <c:y val="0.12332092730437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977934567577109E-2"/>
                  <c:y val="2.1705921564270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171333005008014"/>
                  <c:y val="3.23278894937599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Лист1!$A$68:$A$78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Доходы от возвратов и возврат остатков субсидий и субвенций</c:v>
                </c:pt>
                <c:pt idx="8">
                  <c:v>Безвозмездные поступления</c:v>
                </c:pt>
                <c:pt idx="9">
                  <c:v>Доходы от оказания платных услуг</c:v>
                </c:pt>
                <c:pt idx="10">
                  <c:v>Земельный налог</c:v>
                </c:pt>
              </c:strCache>
            </c:strRef>
          </c:cat>
          <c:val>
            <c:numRef>
              <c:f>Лист1!$B$68:$B$78</c:f>
              <c:numCache>
                <c:formatCode>0.0</c:formatCode>
                <c:ptCount val="11"/>
                <c:pt idx="0">
                  <c:v>6954.4</c:v>
                </c:pt>
                <c:pt idx="1">
                  <c:v>965.1</c:v>
                </c:pt>
                <c:pt idx="2">
                  <c:v>61.1</c:v>
                </c:pt>
                <c:pt idx="3">
                  <c:v>659.2</c:v>
                </c:pt>
                <c:pt idx="4">
                  <c:v>14.1</c:v>
                </c:pt>
                <c:pt idx="5">
                  <c:v>73.8</c:v>
                </c:pt>
                <c:pt idx="6">
                  <c:v>1362.7</c:v>
                </c:pt>
                <c:pt idx="7">
                  <c:v>-80.599999999999994</c:v>
                </c:pt>
                <c:pt idx="8">
                  <c:v>1100.2</c:v>
                </c:pt>
                <c:pt idx="9">
                  <c:v>7.6</c:v>
                </c:pt>
                <c:pt idx="10">
                  <c:v>11015.7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46104329118424E-2"/>
          <c:y val="2.7176424841684258E-2"/>
          <c:w val="0.77823442322833702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7"/>
            <c:spPr>
              <a:solidFill>
                <a:srgbClr val="000099"/>
              </a:solidFill>
            </c:spPr>
          </c:dPt>
          <c:dPt>
            <c:idx val="1"/>
            <c:bubble3D val="0"/>
            <c:explosion val="9"/>
            <c:spPr>
              <a:solidFill>
                <a:srgbClr val="9999FF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explosion val="12"/>
          </c:dPt>
          <c:dPt>
            <c:idx val="3"/>
            <c:bubble3D val="0"/>
            <c:explosion val="8"/>
            <c:spPr>
              <a:solidFill>
                <a:srgbClr val="FFFF00"/>
              </a:solidFill>
            </c:spPr>
          </c:dPt>
          <c:dPt>
            <c:idx val="4"/>
            <c:bubble3D val="0"/>
            <c:explosion val="11"/>
            <c:spPr>
              <a:solidFill>
                <a:srgbClr val="800080"/>
              </a:solidFill>
            </c:spPr>
          </c:dPt>
          <c:dPt>
            <c:idx val="5"/>
            <c:bubble3D val="0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bubble3D val="0"/>
            <c:explosion val="15"/>
            <c:spPr>
              <a:solidFill>
                <a:srgbClr val="FF0000"/>
              </a:solidFill>
            </c:spPr>
          </c:dPt>
          <c:dPt>
            <c:idx val="7"/>
            <c:bubble3D val="0"/>
            <c:explosion val="14"/>
            <c:spPr>
              <a:solidFill>
                <a:srgbClr val="FF99FF"/>
              </a:solidFill>
            </c:spPr>
          </c:dPt>
          <c:dPt>
            <c:idx val="8"/>
            <c:bubble3D val="0"/>
            <c:explosion val="7"/>
            <c:spPr>
              <a:solidFill>
                <a:srgbClr val="FF0000"/>
              </a:solidFill>
            </c:spPr>
          </c:dPt>
          <c:dPt>
            <c:idx val="9"/>
            <c:bubble3D val="0"/>
            <c:explosion val="8"/>
            <c:spPr>
              <a:solidFill>
                <a:srgbClr val="FFFF00"/>
              </a:solidFill>
            </c:spPr>
          </c:dPt>
          <c:dPt>
            <c:idx val="10"/>
            <c:bubble3D val="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4.6095889355209682E-2"/>
                  <c:y val="8.17018479428211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882183685129112E-2"/>
                  <c:y val="-5.56214124356552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4340037049044377E-2"/>
                  <c:y val="2.6287079213420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2105394954386115E-2"/>
                  <c:y val="8.98022441950894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4923980222653087E-2"/>
                  <c:y val="0.264298966781468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811658092557923E-2"/>
                  <c:y val="0.240310335888604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1277848375863592"/>
                  <c:y val="8.92187905047587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1040552051481529E-2"/>
                  <c:y val="0.216236344109913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5176794087718458E-2"/>
                  <c:y val="0.12332092730437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977934567577109E-2"/>
                  <c:y val="2.1705921564270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171333005008014"/>
                  <c:y val="3.23278894937599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Лист1!$A$68:$A$75</c:f>
              <c:strCache>
                <c:ptCount val="8"/>
                <c:pt idx="0">
                  <c:v>Культура</c:v>
                </c:pt>
                <c:pt idx="1">
                  <c:v>Инфраструктура</c:v>
                </c:pt>
                <c:pt idx="2">
                  <c:v>Управление земельными ресурсами и имуществом </c:v>
                </c:pt>
                <c:pt idx="3">
                  <c:v>Обеспечение безопасности жизнедеятельности населения </c:v>
                </c:pt>
                <c:pt idx="4">
                  <c:v>Совершенствование системы муниципального управления </c:v>
                </c:pt>
                <c:pt idx="5">
                  <c:v>Управление муниципальными финансами </c:v>
                </c:pt>
                <c:pt idx="6">
                  <c:v>Развитие физической культуры и спорта </c:v>
                </c:pt>
                <c:pt idx="7">
                  <c:v>Непрограммные направления деятельности</c:v>
                </c:pt>
              </c:strCache>
            </c:strRef>
          </c:cat>
          <c:val>
            <c:numRef>
              <c:f>Лист1!$B$68:$B$75</c:f>
              <c:numCache>
                <c:formatCode>0.0</c:formatCode>
                <c:ptCount val="8"/>
                <c:pt idx="0">
                  <c:v>337.7</c:v>
                </c:pt>
                <c:pt idx="1">
                  <c:v>13152.9</c:v>
                </c:pt>
                <c:pt idx="2">
                  <c:v>3575</c:v>
                </c:pt>
                <c:pt idx="3">
                  <c:v>546.79999999999995</c:v>
                </c:pt>
                <c:pt idx="4">
                  <c:v>1422.5</c:v>
                </c:pt>
                <c:pt idx="5">
                  <c:v>723.5</c:v>
                </c:pt>
                <c:pt idx="6">
                  <c:v>11.5</c:v>
                </c:pt>
                <c:pt idx="7">
                  <c:v>3476.4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1565081924208"/>
          <c:y val="0.14524529954188098"/>
          <c:w val="0.73249962362345633"/>
          <c:h val="0.823630707699144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85,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5,0</a:t>
                    </a:r>
                    <a:r>
                      <a:rPr lang="en-US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Программные мероприятия    19 769,9 тыс.рублей</c:v>
                </c:pt>
                <c:pt idx="1">
                  <c:v>Непрограммные мероприятия     3 476,4 тыс.рублей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19769.900000000001</c:v>
                </c:pt>
                <c:pt idx="1">
                  <c:v>3476.4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550" baseline="0"/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2"/>
          </a:xfrm>
          <a:prstGeom prst="rect">
            <a:avLst/>
          </a:prstGeom>
        </p:spPr>
        <p:txBody>
          <a:bodyPr vert="horz" lIns="89661" tIns="44830" rIns="89661" bIns="448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54" y="0"/>
            <a:ext cx="2919454" cy="490372"/>
          </a:xfrm>
          <a:prstGeom prst="rect">
            <a:avLst/>
          </a:prstGeom>
        </p:spPr>
        <p:txBody>
          <a:bodyPr vert="horz" lIns="89661" tIns="44830" rIns="89661" bIns="448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07711"/>
            <a:ext cx="2919454" cy="490371"/>
          </a:xfrm>
          <a:prstGeom prst="rect">
            <a:avLst/>
          </a:prstGeom>
        </p:spPr>
        <p:txBody>
          <a:bodyPr vert="horz" lIns="89661" tIns="44830" rIns="89661" bIns="448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54" y="9307711"/>
            <a:ext cx="2919454" cy="490371"/>
          </a:xfrm>
          <a:prstGeom prst="rect">
            <a:avLst/>
          </a:prstGeom>
        </p:spPr>
        <p:txBody>
          <a:bodyPr vert="horz" lIns="89661" tIns="44830" rIns="89661" bIns="448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2"/>
          </a:xfrm>
          <a:prstGeom prst="rect">
            <a:avLst/>
          </a:prstGeom>
        </p:spPr>
        <p:txBody>
          <a:bodyPr vert="horz" lIns="94466" tIns="47233" rIns="94466" bIns="472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54" y="0"/>
            <a:ext cx="2919454" cy="490372"/>
          </a:xfrm>
          <a:prstGeom prst="rect">
            <a:avLst/>
          </a:prstGeom>
        </p:spPr>
        <p:txBody>
          <a:bodyPr vert="horz" lIns="94466" tIns="47233" rIns="94466" bIns="472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66" tIns="47233" rIns="94466" bIns="472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00" y="4654634"/>
            <a:ext cx="5387365" cy="4410227"/>
          </a:xfrm>
          <a:prstGeom prst="rect">
            <a:avLst/>
          </a:prstGeom>
        </p:spPr>
        <p:txBody>
          <a:bodyPr vert="horz" lIns="94466" tIns="47233" rIns="94466" bIns="4723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711"/>
            <a:ext cx="2919454" cy="490371"/>
          </a:xfrm>
          <a:prstGeom prst="rect">
            <a:avLst/>
          </a:prstGeom>
        </p:spPr>
        <p:txBody>
          <a:bodyPr vert="horz" lIns="94466" tIns="47233" rIns="94466" bIns="472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54" y="9307711"/>
            <a:ext cx="2919454" cy="490371"/>
          </a:xfrm>
          <a:prstGeom prst="rect">
            <a:avLst/>
          </a:prstGeom>
        </p:spPr>
        <p:txBody>
          <a:bodyPr vert="horz" lIns="94466" tIns="47233" rIns="94466" bIns="472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3419872" y="1844824"/>
            <a:ext cx="5256584" cy="36724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0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0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Краснослудского сельского поселения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279615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100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600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</a:t>
            </a: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 сельского </a:t>
            </a: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поселения</a:t>
            </a:r>
            <a:endParaRPr lang="ru-RU" sz="2600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1970454"/>
              </p:ext>
            </p:extLst>
          </p:nvPr>
        </p:nvGraphicFramePr>
        <p:xfrm>
          <a:off x="539552" y="1628800"/>
          <a:ext cx="8136904" cy="38718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04456"/>
                <a:gridCol w="1368152"/>
                <a:gridCol w="1152128"/>
                <a:gridCol w="151216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9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текущему ремонту автомобильных дорог общего пользования местного значения и искусственных сооружений на них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793,3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793,3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7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содержанию автомобильных дорог общего пользования местного значения и искусственных сооружений на них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883,4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1 734,1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1 676,7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98072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 руб</a:t>
            </a:r>
            <a:r>
              <a:rPr lang="ru-RU" sz="1600" dirty="0" smtClean="0"/>
              <a:t>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2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48680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 сельского поселения за 2016 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8411698"/>
              </p:ext>
            </p:extLst>
          </p:nvPr>
        </p:nvGraphicFramePr>
        <p:xfrm>
          <a:off x="539553" y="1988840"/>
          <a:ext cx="8136904" cy="3091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22 133,3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246,3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1 113,0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285729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сельского поселения за 2016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101,2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9750" y="1142984"/>
            <a:ext cx="5961076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33889"/>
              </p:ext>
            </p:extLst>
          </p:nvPr>
        </p:nvGraphicFramePr>
        <p:xfrm>
          <a:off x="179512" y="1916831"/>
          <a:ext cx="8640960" cy="4008372"/>
        </p:xfrm>
        <a:graphic>
          <a:graphicData uri="http://schemas.openxmlformats.org/drawingml/2006/table">
            <a:tbl>
              <a:tblPr/>
              <a:tblGrid>
                <a:gridCol w="3106604"/>
                <a:gridCol w="2005964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20 772,4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21 113,7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1 088,0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7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-80,6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21 860,4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22 133,3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710066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в 2016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72663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414438"/>
              </p:ext>
            </p:extLst>
          </p:nvPr>
        </p:nvGraphicFramePr>
        <p:xfrm>
          <a:off x="1187624" y="1476421"/>
          <a:ext cx="724025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73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2016 год, тыс. рублей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05769"/>
              </p:ext>
            </p:extLst>
          </p:nvPr>
        </p:nvGraphicFramePr>
        <p:xfrm>
          <a:off x="467544" y="1427327"/>
          <a:ext cx="8280920" cy="4129235"/>
        </p:xfrm>
        <a:graphic>
          <a:graphicData uri="http://schemas.openxmlformats.org/drawingml/2006/table">
            <a:tbl>
              <a:tblPr/>
              <a:tblGrid>
                <a:gridCol w="3168352"/>
                <a:gridCol w="1440160"/>
                <a:gridCol w="1224136"/>
                <a:gridCol w="1152128"/>
                <a:gridCol w="1296144"/>
              </a:tblGrid>
              <a:tr h="3116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6 954,4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11 015,7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-384,3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услуг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4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20 772,4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21 113,7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6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1 088,0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1 100,2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9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-80,6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-80,6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21860,4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22 133,3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8525401"/>
              </p:ext>
            </p:extLst>
          </p:nvPr>
        </p:nvGraphicFramePr>
        <p:xfrm>
          <a:off x="857621" y="1052736"/>
          <a:ext cx="7914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27584" y="407439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2016 году</a:t>
            </a:r>
          </a:p>
        </p:txBody>
      </p:sp>
    </p:spTree>
    <p:extLst>
      <p:ext uri="{BB962C8B-B14F-4D97-AF65-F5344CB8AC3E}">
        <p14:creationId xmlns:p14="http://schemas.microsoft.com/office/powerpoint/2010/main" val="35990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338172"/>
            <a:ext cx="8459787" cy="70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2016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%, 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том числе: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3" y="969695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205219"/>
              </p:ext>
            </p:extLst>
          </p:nvPr>
        </p:nvGraphicFramePr>
        <p:xfrm>
          <a:off x="467543" y="1268760"/>
          <a:ext cx="8352929" cy="4498361"/>
        </p:xfrm>
        <a:graphic>
          <a:graphicData uri="http://schemas.openxmlformats.org/drawingml/2006/table">
            <a:tbl>
              <a:tblPr/>
              <a:tblGrid>
                <a:gridCol w="4464497"/>
                <a:gridCol w="1296144"/>
                <a:gridCol w="1368152"/>
                <a:gridCol w="1224136"/>
              </a:tblGrid>
              <a:tr h="52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«Совершенствование системы муниципального управления 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земельными ресурсами и имуществом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«Инфраструктура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Краснослудского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13 498,8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13 152,9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«Культура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жизнедеятельности населения Краснослудского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физической культуры и спорта на территории Краснослудского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ПО ПРОГРАММАМ: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20 695,8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19 769,9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направления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4 212,9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3 476,4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24 908,7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23 246,3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5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604463"/>
              </p:ext>
            </p:extLst>
          </p:nvPr>
        </p:nvGraphicFramePr>
        <p:xfrm>
          <a:off x="899592" y="1202571"/>
          <a:ext cx="765691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26064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2016 году, </a:t>
            </a:r>
          </a:p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altLang="ru-RU" sz="27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06678" cy="83820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Удельный вес программ</a:t>
            </a:r>
            <a:b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</a:br>
            <a:endParaRPr lang="ru-RU" sz="3200" dirty="0">
              <a:solidFill>
                <a:prstClr val="black"/>
              </a:solidFill>
              <a:effectLst/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4102887"/>
              </p:ext>
            </p:extLst>
          </p:nvPr>
        </p:nvGraphicFramePr>
        <p:xfrm>
          <a:off x="827584" y="155679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45664" y="1121317"/>
            <a:ext cx="8178081" cy="5193491"/>
            <a:chOff x="510395" y="2051239"/>
            <a:chExt cx="3603763" cy="2390289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505826" y="2051239"/>
              <a:ext cx="1618288" cy="399275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20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непрограммных </a:t>
              </a: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направлений деятельности:</a:t>
              </a:r>
              <a:r>
                <a:rPr lang="x-none" sz="1400">
                  <a:solidFill>
                    <a:prstClr val="black"/>
                  </a:solidFill>
                </a:rPr>
                <a:t>                                                     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10395" y="2585606"/>
              <a:ext cx="1425208" cy="1855922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3 177,7 </a:t>
              </a: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716,2 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-депутаты представительного органа поселения – 60,0 тыс. рублей;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-обеспечение выполнения функций органами местного  самоуправления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2 401,5 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рублей.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97149" y="2600112"/>
              <a:ext cx="1417009" cy="1789640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на исполнение государственных полномочий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298,7 </a:t>
              </a:r>
              <a:r>
                <a:rPr lang="ru-RU" sz="1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первичного воинского учета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186,2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софинансирование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мероприятий по реализации социально значимых проектов – 112,5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1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1655044" y="1472012"/>
            <a:ext cx="1162050" cy="80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674688" y="327025"/>
            <a:ext cx="7920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Непрограммные направления деятельности</a:t>
            </a: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6477022" y="1437086"/>
            <a:ext cx="1089025" cy="874713"/>
          </a:xfrm>
          <a:prstGeom prst="straightConnector1">
            <a:avLst/>
          </a:prstGeom>
          <a:noFill/>
          <a:ln w="9525" algn="ctr">
            <a:solidFill>
              <a:srgbClr val="4E67C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31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</TotalTime>
  <Words>671</Words>
  <Application>Microsoft Office PowerPoint</Application>
  <PresentationFormat>Экран (4:3)</PresentationFormat>
  <Paragraphs>225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1_Воздушный поток</vt:lpstr>
      <vt:lpstr>Отчет об исполнении бюджета Краснослудского сельского поселения за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Удельный вес программ </vt:lpstr>
      <vt:lpstr>Презентация PowerPoint</vt:lpstr>
      <vt:lpstr>Дорожный фонд Краснослудского сельского поселения</vt:lpstr>
      <vt:lpstr>Исполнение бюджета Краснослудского сельского поселения за 2016 год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Chetina409</cp:lastModifiedBy>
  <cp:revision>333</cp:revision>
  <cp:lastPrinted>2017-08-16T09:43:00Z</cp:lastPrinted>
  <dcterms:created xsi:type="dcterms:W3CDTF">2012-10-26T09:26:12Z</dcterms:created>
  <dcterms:modified xsi:type="dcterms:W3CDTF">2017-08-16T10:08:00Z</dcterms:modified>
</cp:coreProperties>
</file>