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Default Extension="bin" ContentType="application/vnd.openxmlformats-officedocument.oleObject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Default Extension="emf" ContentType="image/x-emf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10.xml" ContentType="application/vnd.openxmlformats-officedocument.presentationml.slideLayout+xml"/>
  <Default Extension="vml" ContentType="application/vnd.openxmlformats-officedocument.vmlDrawing"/>
  <Default Extension="gif" ContentType="image/gif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Layouts/slideLayout15.xml" ContentType="application/vnd.openxmlformats-officedocument.presentationml.slideLayout+xml"/>
  <Default Extension="wmf" ContentType="image/x-wmf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Layouts/slideLayout22.xml" ContentType="application/vnd.openxmlformats-officedocument.presentationml.slideLayout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61" r:id="rId2"/>
  </p:sldMasterIdLst>
  <p:notesMasterIdLst>
    <p:notesMasterId r:id="rId78"/>
  </p:notesMasterIdLst>
  <p:sldIdLst>
    <p:sldId id="1421" r:id="rId3"/>
    <p:sldId id="1484" r:id="rId4"/>
    <p:sldId id="1423" r:id="rId5"/>
    <p:sldId id="1408" r:id="rId6"/>
    <p:sldId id="1391" r:id="rId7"/>
    <p:sldId id="1276" r:id="rId8"/>
    <p:sldId id="1273" r:id="rId9"/>
    <p:sldId id="1420" r:id="rId10"/>
    <p:sldId id="1275" r:id="rId11"/>
    <p:sldId id="1470" r:id="rId12"/>
    <p:sldId id="1245" r:id="rId13"/>
    <p:sldId id="1456" r:id="rId14"/>
    <p:sldId id="1429" r:id="rId15"/>
    <p:sldId id="1483" r:id="rId16"/>
    <p:sldId id="1471" r:id="rId17"/>
    <p:sldId id="1472" r:id="rId18"/>
    <p:sldId id="1452" r:id="rId19"/>
    <p:sldId id="1280" r:id="rId20"/>
    <p:sldId id="1279" r:id="rId21"/>
    <p:sldId id="1198" r:id="rId22"/>
    <p:sldId id="1465" r:id="rId23"/>
    <p:sldId id="1449" r:id="rId24"/>
    <p:sldId id="1450" r:id="rId25"/>
    <p:sldId id="1474" r:id="rId26"/>
    <p:sldId id="1289" r:id="rId27"/>
    <p:sldId id="1199" r:id="rId28"/>
    <p:sldId id="1466" r:id="rId29"/>
    <p:sldId id="1352" r:id="rId30"/>
    <p:sldId id="1353" r:id="rId31"/>
    <p:sldId id="1476" r:id="rId32"/>
    <p:sldId id="1477" r:id="rId33"/>
    <p:sldId id="1209" r:id="rId34"/>
    <p:sldId id="1467" r:id="rId35"/>
    <p:sldId id="1431" r:id="rId36"/>
    <p:sldId id="1432" r:id="rId37"/>
    <p:sldId id="1478" r:id="rId38"/>
    <p:sldId id="1479" r:id="rId39"/>
    <p:sldId id="1383" r:id="rId40"/>
    <p:sldId id="1468" r:id="rId41"/>
    <p:sldId id="1433" r:id="rId42"/>
    <p:sldId id="1434" r:id="rId43"/>
    <p:sldId id="1300" r:id="rId44"/>
    <p:sldId id="1201" r:id="rId45"/>
    <p:sldId id="1482" r:id="rId46"/>
    <p:sldId id="1457" r:id="rId47"/>
    <p:sldId id="1480" r:id="rId48"/>
    <p:sldId id="1481" r:id="rId49"/>
    <p:sldId id="1305" r:id="rId50"/>
    <p:sldId id="1306" r:id="rId51"/>
    <p:sldId id="1203" r:id="rId52"/>
    <p:sldId id="1469" r:id="rId53"/>
    <p:sldId id="1435" r:id="rId54"/>
    <p:sldId id="1436" r:id="rId55"/>
    <p:sldId id="1308" r:id="rId56"/>
    <p:sldId id="1231" r:id="rId57"/>
    <p:sldId id="1395" r:id="rId58"/>
    <p:sldId id="1316" r:id="rId59"/>
    <p:sldId id="1411" r:id="rId60"/>
    <p:sldId id="1388" r:id="rId61"/>
    <p:sldId id="1327" r:id="rId62"/>
    <p:sldId id="1378" r:id="rId63"/>
    <p:sldId id="1336" r:id="rId64"/>
    <p:sldId id="1451" r:id="rId65"/>
    <p:sldId id="1339" r:id="rId66"/>
    <p:sldId id="1442" r:id="rId67"/>
    <p:sldId id="1443" r:id="rId68"/>
    <p:sldId id="1444" r:id="rId69"/>
    <p:sldId id="1445" r:id="rId70"/>
    <p:sldId id="1446" r:id="rId71"/>
    <p:sldId id="1341" r:id="rId72"/>
    <p:sldId id="1277" r:id="rId73"/>
    <p:sldId id="1454" r:id="rId74"/>
    <p:sldId id="1447" r:id="rId75"/>
    <p:sldId id="1390" r:id="rId76"/>
    <p:sldId id="1393" r:id="rId77"/>
  </p:sldIdLst>
  <p:sldSz cx="12801600" cy="9601200" type="A3"/>
  <p:notesSz cx="6735763" cy="9866313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0000"/>
    <a:srgbClr val="FFD85D"/>
    <a:srgbClr val="C8D9FA"/>
    <a:srgbClr val="66FFFF"/>
    <a:srgbClr val="FFFF99"/>
    <a:srgbClr val="FFFFCC"/>
    <a:srgbClr val="7CCED2"/>
    <a:srgbClr val="BFBFBF"/>
    <a:srgbClr val="CDDEF3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385" autoAdjust="0"/>
    <p:restoredTop sz="99290" autoAdjust="0"/>
  </p:normalViewPr>
  <p:slideViewPr>
    <p:cSldViewPr showGuides="1">
      <p:cViewPr>
        <p:scale>
          <a:sx n="66" d="100"/>
          <a:sy n="66" d="100"/>
        </p:scale>
        <p:origin x="-444" y="-390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452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presProps" Target="presProps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notesMaster" Target="notesMasters/notesMaster1.xml"/><Relationship Id="rId8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41.emf"/><Relationship Id="rId1" Type="http://schemas.openxmlformats.org/officeDocument/2006/relationships/image" Target="../media/image40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1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1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1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image" Target="../media/image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0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>
            <a:lvl1pPr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6199" y="0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>
            <a:lvl1pPr algn="r"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366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03288" y="739775"/>
            <a:ext cx="4933950" cy="3700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634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3262" y="4690207"/>
            <a:ext cx="5389240" cy="443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9370947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b" anchorCtr="0" compatLnSpc="1">
            <a:prstTxWarp prst="textNoShape">
              <a:avLst/>
            </a:prstTxWarp>
          </a:bodyPr>
          <a:lstStyle>
            <a:lvl1pPr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6199" y="9370947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b" anchorCtr="0" compatLnSpc="1">
            <a:prstTxWarp prst="textNoShape">
              <a:avLst/>
            </a:prstTxWarp>
          </a:bodyPr>
          <a:lstStyle>
            <a:lvl1pPr algn="r" defTabSz="889968">
              <a:defRPr sz="1200" b="0"/>
            </a:lvl1pPr>
          </a:lstStyle>
          <a:p>
            <a:pPr>
              <a:defRPr/>
            </a:pPr>
            <a:fld id="{F753233D-9E7F-43A2-B8BD-AD8BF2B0BEE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0930852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545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4254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963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56722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53233D-9E7F-43A2-B8BD-AD8BF2B0BEED}" type="slidenum">
              <a:rPr lang="ru-RU" smtClean="0"/>
              <a:pPr>
                <a:defRPr/>
              </a:pPr>
              <a:t>1</a:t>
            </a:fld>
            <a:endParaRPr lang="ru-R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3288" y="739775"/>
            <a:ext cx="4930775" cy="3698875"/>
          </a:xfrm>
          <a:ln/>
        </p:spPr>
      </p:sp>
      <p:sp>
        <p:nvSpPr>
          <p:cNvPr id="227331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defTabSz="1269731"/>
            <a:endParaRPr lang="ru-RU" dirty="0" smtClean="0">
              <a:latin typeface="Arial" pitchFamily="34" charset="0"/>
            </a:endParaRPr>
          </a:p>
        </p:txBody>
      </p:sp>
      <p:sp>
        <p:nvSpPr>
          <p:cNvPr id="4" name="Номер слайда 3"/>
          <p:cNvSpPr txBox="1">
            <a:spLocks noGrp="1"/>
          </p:cNvSpPr>
          <p:nvPr/>
        </p:nvSpPr>
        <p:spPr>
          <a:xfrm>
            <a:off x="3816025" y="9370948"/>
            <a:ext cx="2918135" cy="493789"/>
          </a:xfrm>
          <a:prstGeom prst="rect">
            <a:avLst/>
          </a:prstGeom>
          <a:noFill/>
        </p:spPr>
        <p:txBody>
          <a:bodyPr lIns="90740" tIns="45370" rIns="90740" bIns="45370" anchor="b"/>
          <a:lstStyle/>
          <a:p>
            <a:pPr algn="r" defTabSz="1270056" fontAlgn="auto">
              <a:spcBef>
                <a:spcPts val="0"/>
              </a:spcBef>
              <a:spcAft>
                <a:spcPts val="0"/>
              </a:spcAft>
              <a:defRPr/>
            </a:pPr>
            <a:fld id="{CE4FD58C-90EE-49F5-BC5A-91188DDCD4E7}" type="slidenum">
              <a:rPr lang="ru-RU" sz="1200">
                <a:latin typeface="+mn-lt"/>
              </a:rPr>
              <a:pPr algn="r" defTabSz="1270056" fontAlgn="auto">
                <a:spcBef>
                  <a:spcPts val="0"/>
                </a:spcBef>
                <a:spcAft>
                  <a:spcPts val="0"/>
                </a:spcAft>
                <a:defRPr/>
              </a:pPr>
              <a:t>15</a:t>
            </a:fld>
            <a:endParaRPr lang="ru-RU" sz="1200" dirty="0">
              <a:latin typeface="+mn-lt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 txBox="1">
            <a:spLocks noGrp="1" noChangeArrowheads="1"/>
          </p:cNvSpPr>
          <p:nvPr/>
        </p:nvSpPr>
        <p:spPr bwMode="auto">
          <a:xfrm>
            <a:off x="3816199" y="9370947"/>
            <a:ext cx="2917992" cy="493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725" tIns="45363" rIns="90725" bIns="45363" anchor="b"/>
          <a:lstStyle>
            <a:lvl1pPr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89C7E56-B843-4224-812B-0FFA4C741F4F}" type="slidenum">
              <a:rPr lang="ru-RU" sz="1200" b="0"/>
              <a:pPr algn="r" eaLnBrk="1" hangingPunct="1"/>
              <a:t>16</a:t>
            </a:fld>
            <a:endParaRPr lang="ru-RU" sz="1200" b="0" dirty="0"/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4875" y="741363"/>
            <a:ext cx="4929188" cy="3697287"/>
          </a:xfrm>
          <a:ln/>
        </p:spPr>
      </p:sp>
      <p:sp>
        <p:nvSpPr>
          <p:cNvPr id="293891" name="Заметки 2"/>
          <p:cNvSpPr>
            <a:spLocks noGrp="1"/>
          </p:cNvSpPr>
          <p:nvPr>
            <p:ph type="body" idx="1"/>
          </p:nvPr>
        </p:nvSpPr>
        <p:spPr>
          <a:xfrm>
            <a:off x="673416" y="4685475"/>
            <a:ext cx="5388931" cy="4439368"/>
          </a:xfrm>
          <a:noFill/>
          <a:ln/>
        </p:spPr>
        <p:txBody>
          <a:bodyPr lIns="94028" tIns="47015" rIns="94028" bIns="47015"/>
          <a:lstStyle/>
          <a:p>
            <a:pPr defTabSz="1268353">
              <a:spcBef>
                <a:spcPct val="0"/>
              </a:spcBef>
            </a:pPr>
            <a:endParaRPr lang="ru-RU" dirty="0" smtClean="0">
              <a:latin typeface="Arial" pitchFamily="34" charset="0"/>
            </a:endParaRPr>
          </a:p>
        </p:txBody>
      </p:sp>
      <p:sp>
        <p:nvSpPr>
          <p:cNvPr id="293892" name="Номер слайда 3"/>
          <p:cNvSpPr txBox="1">
            <a:spLocks noGrp="1"/>
          </p:cNvSpPr>
          <p:nvPr/>
        </p:nvSpPr>
        <p:spPr bwMode="auto">
          <a:xfrm>
            <a:off x="3816023" y="9372525"/>
            <a:ext cx="2918136" cy="492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028" tIns="47015" rIns="94028" bIns="47015" anchor="b"/>
          <a:lstStyle/>
          <a:p>
            <a:pPr algn="r" defTabSz="1315621"/>
            <a:fld id="{42286037-84D2-4BB1-9F26-F73724207032}" type="slidenum">
              <a:rPr lang="ru-RU" sz="1200">
                <a:latin typeface="Calibri" pitchFamily="34" charset="0"/>
                <a:cs typeface="Arial" pitchFamily="34" charset="0"/>
              </a:rPr>
              <a:pPr algn="r" defTabSz="1315621"/>
              <a:t>67</a:t>
            </a:fld>
            <a:endParaRPr lang="ru-RU" sz="1200" dirty="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4875" y="741363"/>
            <a:ext cx="4929188" cy="3697287"/>
          </a:xfrm>
          <a:ln/>
        </p:spPr>
      </p:sp>
      <p:sp>
        <p:nvSpPr>
          <p:cNvPr id="294915" name="Заметки 2"/>
          <p:cNvSpPr>
            <a:spLocks noGrp="1"/>
          </p:cNvSpPr>
          <p:nvPr>
            <p:ph type="body" idx="1"/>
          </p:nvPr>
        </p:nvSpPr>
        <p:spPr>
          <a:xfrm>
            <a:off x="673416" y="4685475"/>
            <a:ext cx="5388931" cy="4439368"/>
          </a:xfrm>
          <a:noFill/>
          <a:ln/>
        </p:spPr>
        <p:txBody>
          <a:bodyPr lIns="94028" tIns="47015" rIns="94028" bIns="47015"/>
          <a:lstStyle/>
          <a:p>
            <a:pPr defTabSz="1268353">
              <a:spcBef>
                <a:spcPct val="0"/>
              </a:spcBef>
            </a:pPr>
            <a:endParaRPr lang="ru-RU" dirty="0" smtClean="0">
              <a:latin typeface="Arial" pitchFamily="34" charset="0"/>
            </a:endParaRPr>
          </a:p>
        </p:txBody>
      </p:sp>
      <p:sp>
        <p:nvSpPr>
          <p:cNvPr id="294916" name="Номер слайда 3"/>
          <p:cNvSpPr txBox="1">
            <a:spLocks noGrp="1"/>
          </p:cNvSpPr>
          <p:nvPr/>
        </p:nvSpPr>
        <p:spPr bwMode="auto">
          <a:xfrm>
            <a:off x="3816023" y="9372525"/>
            <a:ext cx="2918136" cy="492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028" tIns="47015" rIns="94028" bIns="47015" anchor="b"/>
          <a:lstStyle/>
          <a:p>
            <a:pPr algn="r" defTabSz="1315621"/>
            <a:fld id="{4131EC8B-4F4F-4211-BFEE-B08692BE1672}" type="slidenum">
              <a:rPr lang="ru-RU" sz="1200">
                <a:latin typeface="Calibri" pitchFamily="34" charset="0"/>
                <a:cs typeface="Arial" pitchFamily="34" charset="0"/>
              </a:rPr>
              <a:pPr algn="r" defTabSz="1315621"/>
              <a:t>68</a:t>
            </a:fld>
            <a:endParaRPr lang="ru-RU" sz="1200" dirty="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9" y="2982915"/>
            <a:ext cx="10880724" cy="205739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6" y="5440363"/>
            <a:ext cx="8959850" cy="2454276"/>
          </a:xfrm>
        </p:spPr>
        <p:txBody>
          <a:bodyPr/>
          <a:lstStyle>
            <a:lvl1pPr marL="0" indent="0" algn="ctr">
              <a:buNone/>
              <a:defRPr/>
            </a:lvl1pPr>
            <a:lvl2pPr marL="457090" indent="0" algn="ctr">
              <a:buNone/>
              <a:defRPr/>
            </a:lvl2pPr>
            <a:lvl3pPr marL="914180" indent="0" algn="ctr">
              <a:buNone/>
              <a:defRPr/>
            </a:lvl3pPr>
            <a:lvl4pPr marL="1371272" indent="0" algn="ctr">
              <a:buNone/>
              <a:defRPr/>
            </a:lvl4pPr>
            <a:lvl5pPr marL="1828362" indent="0" algn="ctr">
              <a:buNone/>
              <a:defRPr/>
            </a:lvl5pPr>
            <a:lvl6pPr marL="2285451" indent="0" algn="ctr">
              <a:buNone/>
              <a:defRPr/>
            </a:lvl6pPr>
            <a:lvl7pPr marL="2742541" indent="0" algn="ctr">
              <a:buNone/>
              <a:defRPr/>
            </a:lvl7pPr>
            <a:lvl8pPr marL="3199631" indent="0" algn="ctr">
              <a:buNone/>
              <a:defRPr/>
            </a:lvl8pPr>
            <a:lvl9pPr marL="3656722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8BDC32-E368-48ED-A398-13E18E46EF42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0F2811-E56F-42E1-8799-B02626255AF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889929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79A55-2ED7-43BA-A983-983F47EED401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9D589-7B99-4D64-86E6-B980F850E4F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992187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4" y="384176"/>
            <a:ext cx="2879724" cy="81930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4" y="384176"/>
            <a:ext cx="8489950" cy="81930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A61B9-0486-4852-9990-71FB8F4502F8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16469C-E54F-497B-B601-73A8F7BD3B8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2778807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7351"/>
            <a:ext cx="11522076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4" y="2239964"/>
            <a:ext cx="5684837" cy="633888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6477000" y="2239964"/>
            <a:ext cx="5684839" cy="309245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6477000" y="5484814"/>
            <a:ext cx="5684839" cy="309403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190A01-F08B-4001-9718-7F614C3265C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2681112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120" y="2982599"/>
            <a:ext cx="10881360" cy="205803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240" y="5440680"/>
            <a:ext cx="8961120" cy="245364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39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79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9197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559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1996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8395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4794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1194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1CB16-E6D2-434B-9388-18BA46E6C14F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6B835F-5D38-41AD-AB68-8C2F1E1C495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03253042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29EF17-C8A3-43AB-9498-DB82BB337823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4F8826-7788-4712-870F-854ACA9A277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3539217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664"/>
            <a:ext cx="10881360" cy="1906905"/>
          </a:xfrm>
        </p:spPr>
        <p:txBody>
          <a:bodyPr anchor="t"/>
          <a:lstStyle>
            <a:lvl1pPr algn="l">
              <a:defRPr sz="5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9400"/>
            <a:ext cx="10881360" cy="2100262"/>
          </a:xfrm>
        </p:spPr>
        <p:txBody>
          <a:bodyPr anchor="b"/>
          <a:lstStyle>
            <a:lvl1pPr marL="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639926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 marL="1279852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9197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 marL="255970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  <a:lvl6pPr marL="319963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6pPr>
            <a:lvl7pPr marL="383955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7pPr>
            <a:lvl8pPr marL="447948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8pPr>
            <a:lvl9pPr marL="511941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B36FF-9817-49C9-BBEE-53560FECC5D2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7DFEC5-C1EF-402E-B71D-CE7C3E7D384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7496080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0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74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735526-0DDC-465A-932C-1426C6B9517E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E4542-B9A9-4F35-A788-3BA8973A972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2006499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080" y="2149158"/>
            <a:ext cx="5656263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080" y="3044825"/>
            <a:ext cx="5656263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039" y="2149158"/>
            <a:ext cx="5658485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039" y="3044825"/>
            <a:ext cx="5658485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9875F-97CD-42AC-8B7C-D136EAB60996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4C23FE-66CE-4F7F-A16A-CB263F67E46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4447337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585CEB-68B1-4F61-984C-596D17310AB6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D38201-5EE5-4DE8-96AA-370741AED56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8374561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DF1BF3-7C40-46A3-AB0A-5817634A6D37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BB8443-3B19-496E-A55F-CFA8EFC528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181364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8CA12-E669-4C7E-905F-FBF158794A8A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8B793-7E20-4BFA-B272-9851FC1F15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86900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082" y="382270"/>
            <a:ext cx="4211638" cy="1626870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070" y="382272"/>
            <a:ext cx="7156450" cy="8194358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40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082" y="2009142"/>
            <a:ext cx="4211638" cy="6567488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749127-6FB8-40DF-BD48-E197E219DAB1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9D512-0F10-47CD-BEAB-D2E00FBE00C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5091816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03" y="6720840"/>
            <a:ext cx="7680960" cy="793433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03" y="857885"/>
            <a:ext cx="7680960" cy="5760720"/>
          </a:xfrm>
        </p:spPr>
        <p:txBody>
          <a:bodyPr rtlCol="0">
            <a:normAutofit/>
          </a:bodyPr>
          <a:lstStyle>
            <a:lvl1pPr marL="0" indent="0">
              <a:buNone/>
              <a:defRPr sz="4500"/>
            </a:lvl1pPr>
            <a:lvl2pPr marL="639926" indent="0">
              <a:buNone/>
              <a:defRPr sz="3900"/>
            </a:lvl2pPr>
            <a:lvl3pPr marL="1279852" indent="0">
              <a:buNone/>
              <a:defRPr sz="3400"/>
            </a:lvl3pPr>
            <a:lvl4pPr marL="1919778" indent="0">
              <a:buNone/>
              <a:defRPr sz="2800"/>
            </a:lvl4pPr>
            <a:lvl5pPr marL="2559705" indent="0">
              <a:buNone/>
              <a:defRPr sz="2800"/>
            </a:lvl5pPr>
            <a:lvl6pPr marL="3199631" indent="0">
              <a:buNone/>
              <a:defRPr sz="2800"/>
            </a:lvl6pPr>
            <a:lvl7pPr marL="3839559" indent="0">
              <a:buNone/>
              <a:defRPr sz="2800"/>
            </a:lvl7pPr>
            <a:lvl8pPr marL="4479485" indent="0">
              <a:buNone/>
              <a:defRPr sz="2800"/>
            </a:lvl8pPr>
            <a:lvl9pPr marL="5119411" indent="0">
              <a:buNone/>
              <a:defRPr sz="28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03" y="7514273"/>
            <a:ext cx="7680960" cy="1126807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E57DF6-409E-44A5-BF64-D5CDD5CC71CD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96F58A-5AC1-4777-B236-8D75603B74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6778226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7BCFB-1153-4F66-813E-BDD444B7C652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72165C-C4FB-459A-9B09-1349F8AEA2F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7194394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160" y="384497"/>
            <a:ext cx="2880360" cy="819213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080" y="384497"/>
            <a:ext cx="8427720" cy="819213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5C1B8A-AD8A-4F43-97C2-95618B69C3C5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9C4131-281E-427A-BF01-7DBCA236031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1175443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7"/>
            <a:ext cx="10880724" cy="1908175"/>
          </a:xfrm>
        </p:spPr>
        <p:txBody>
          <a:bodyPr anchor="t"/>
          <a:lstStyle>
            <a:lvl1pPr algn="l">
              <a:defRPr sz="41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4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90" indent="0">
              <a:buNone/>
              <a:defRPr sz="1800"/>
            </a:lvl2pPr>
            <a:lvl3pPr marL="914180" indent="0">
              <a:buNone/>
              <a:defRPr sz="1500"/>
            </a:lvl3pPr>
            <a:lvl4pPr marL="1371272" indent="0">
              <a:buNone/>
              <a:defRPr sz="1400"/>
            </a:lvl4pPr>
            <a:lvl5pPr marL="1828362" indent="0">
              <a:buNone/>
              <a:defRPr sz="1400"/>
            </a:lvl5pPr>
            <a:lvl6pPr marL="2285451" indent="0">
              <a:buNone/>
              <a:defRPr sz="1400"/>
            </a:lvl6pPr>
            <a:lvl7pPr marL="2742541" indent="0">
              <a:buNone/>
              <a:defRPr sz="1400"/>
            </a:lvl7pPr>
            <a:lvl8pPr marL="3199631" indent="0">
              <a:buNone/>
              <a:defRPr sz="1400"/>
            </a:lvl8pPr>
            <a:lvl9pPr marL="3656722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4F63FC-C011-4D18-8698-C44C85D5AC8C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DE9DBB-32EF-4732-97F2-CEF2D8313C7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145755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5" y="2239964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1" y="2239964"/>
            <a:ext cx="5684839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3A17B7-A743-48A7-87EC-698FDDC5D00A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FD3082-9166-480A-8858-93A61FAD22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141268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4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4" y="3044827"/>
            <a:ext cx="5656262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7"/>
            <a:ext cx="5659438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F13C6-F6B5-4D19-943F-90AD904983C0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62C68-3A77-4D64-9B8B-B6CB2D3D6AE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6566124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EDD5E-D7F7-4E18-8C90-990FB35EBCE1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C51EC-2F68-4C8D-AA28-8DAE2932554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0241155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FDA6E-AA74-4F5D-9317-AC774F77EE9F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21C0B2-5678-4ED5-A39F-0FE34B47ACE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499699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5" y="382589"/>
            <a:ext cx="4211637" cy="162718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91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5" y="2009776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E4EBDE-2FD6-4D48-9DAA-13E219B44361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C2E922-5151-434F-92CD-F012252C406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343063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9" y="6721478"/>
            <a:ext cx="7680324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9" y="857251"/>
            <a:ext cx="7680324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090" indent="0">
              <a:buNone/>
              <a:defRPr sz="2800"/>
            </a:lvl2pPr>
            <a:lvl3pPr marL="914180" indent="0">
              <a:buNone/>
              <a:defRPr sz="2400"/>
            </a:lvl3pPr>
            <a:lvl4pPr marL="1371272" indent="0">
              <a:buNone/>
              <a:defRPr sz="2000"/>
            </a:lvl4pPr>
            <a:lvl5pPr marL="1828362" indent="0">
              <a:buNone/>
              <a:defRPr sz="2000"/>
            </a:lvl5pPr>
            <a:lvl6pPr marL="2285451" indent="0">
              <a:buNone/>
              <a:defRPr sz="2000"/>
            </a:lvl6pPr>
            <a:lvl7pPr marL="2742541" indent="0">
              <a:buNone/>
              <a:defRPr sz="2000"/>
            </a:lvl7pPr>
            <a:lvl8pPr marL="3199631" indent="0">
              <a:buNone/>
              <a:defRPr sz="2000"/>
            </a:lvl8pPr>
            <a:lvl9pPr marL="3656722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9" y="7513641"/>
            <a:ext cx="7680324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3A733-6D78-41EB-BBA4-1553E197BDB4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4B4DB6-9757-4DD0-ABF1-16C3BAF5B80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0067108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2334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>
              <a:defRPr sz="2000" b="0"/>
            </a:lvl1pPr>
          </a:lstStyle>
          <a:p>
            <a:pPr>
              <a:defRPr/>
            </a:pPr>
            <a:fld id="{18285C54-FB6D-44F9-95BE-F79B4DD43555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2334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ctr">
              <a:defRPr sz="20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334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r">
              <a:defRPr sz="2000" b="0"/>
            </a:lvl1pPr>
          </a:lstStyle>
          <a:p>
            <a:pPr>
              <a:defRPr/>
            </a:pPr>
            <a:fld id="{06D2D889-BB82-47AA-9FF5-724C55002ED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0" r:id="rId1"/>
    <p:sldLayoutId id="2147484439" r:id="rId2"/>
    <p:sldLayoutId id="2147484438" r:id="rId3"/>
    <p:sldLayoutId id="2147484437" r:id="rId4"/>
    <p:sldLayoutId id="2147484436" r:id="rId5"/>
    <p:sldLayoutId id="2147484435" r:id="rId6"/>
    <p:sldLayoutId id="2147484434" r:id="rId7"/>
    <p:sldLayoutId id="2147484433" r:id="rId8"/>
    <p:sldLayoutId id="2147484432" r:id="rId9"/>
    <p:sldLayoutId id="2147484431" r:id="rId10"/>
    <p:sldLayoutId id="2147484430" r:id="rId11"/>
    <p:sldLayoutId id="2147484452" r:id="rId12"/>
  </p:sldLayoutIdLst>
  <p:txStyles>
    <p:titleStyle>
      <a:lvl1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  <a:ea typeface="+mj-ea"/>
          <a:cs typeface="+mj-cs"/>
        </a:defRPr>
      </a:lvl1pPr>
      <a:lvl2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2pPr>
      <a:lvl3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3pPr>
      <a:lvl4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4pPr>
      <a:lvl5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5pPr>
      <a:lvl6pPr marL="45709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6pPr>
      <a:lvl7pPr marL="91418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7pPr>
      <a:lvl8pPr marL="137127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8pPr>
      <a:lvl9pPr marL="182836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9pPr>
    </p:titleStyle>
    <p:bodyStyle>
      <a:lvl1pPr marL="476250" indent="-47625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1036638" indent="-396875" algn="l" defTabSz="1276350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Times New Roman" pitchFamily="18" charset="0"/>
        </a:defRPr>
      </a:lvl2pPr>
      <a:lvl3pPr marL="1597025" indent="-31750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Times New Roman" pitchFamily="18" charset="0"/>
        </a:defRPr>
      </a:lvl3pPr>
      <a:lvl4pPr marL="2236788" indent="-315913" algn="l" defTabSz="1276350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4pPr>
      <a:lvl5pPr marL="2876550" indent="-315913" algn="l" defTabSz="1276350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Times New Roman" pitchFamily="18" charset="0"/>
        </a:defRPr>
      </a:lvl5pPr>
      <a:lvl6pPr marL="3336124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3215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50303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7396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9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8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7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6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5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4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3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72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Заголовок 1"/>
          <p:cNvSpPr>
            <a:spLocks noGrp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4579" name="Текст 2"/>
          <p:cNvSpPr>
            <a:spLocks noGrp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A60B4B2-F67A-44A1-907B-AB9DD16B4A02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373563" y="8899525"/>
            <a:ext cx="40544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ct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1741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E929202-14F6-4532-960F-4E3C308BCB9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0" r:id="rId2"/>
    <p:sldLayoutId id="2147484449" r:id="rId3"/>
    <p:sldLayoutId id="2147484448" r:id="rId4"/>
    <p:sldLayoutId id="2147484447" r:id="rId5"/>
    <p:sldLayoutId id="2147484446" r:id="rId6"/>
    <p:sldLayoutId id="2147484445" r:id="rId7"/>
    <p:sldLayoutId id="2147484444" r:id="rId8"/>
    <p:sldLayoutId id="2147484443" r:id="rId9"/>
    <p:sldLayoutId id="2147484442" r:id="rId10"/>
    <p:sldLayoutId id="2147484441" r:id="rId11"/>
  </p:sldLayoutIdLst>
  <p:txStyles>
    <p:titleStyle>
      <a:lvl1pPr algn="ctr" defTabSz="1277938" rtl="0" eaLnBrk="0" fontAlgn="base" hangingPunct="0">
        <a:spcBef>
          <a:spcPct val="0"/>
        </a:spcBef>
        <a:spcAft>
          <a:spcPct val="0"/>
        </a:spcAft>
        <a:defRPr sz="62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2pPr>
      <a:lvl3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3pPr>
      <a:lvl4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4pPr>
      <a:lvl5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5pPr>
      <a:lvl6pPr marL="457145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6pPr>
      <a:lvl7pPr marL="914290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7pPr>
      <a:lvl8pPr marL="1371436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8pPr>
      <a:lvl9pPr marL="1828581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9pPr>
    </p:titleStyle>
    <p:bodyStyle>
      <a:lvl1pPr marL="477838" indent="-477838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1pPr>
      <a:lvl2pPr marL="1038225" indent="-396875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3900" kern="1200">
          <a:solidFill>
            <a:schemeClr val="tx1"/>
          </a:solidFill>
          <a:latin typeface="+mn-lt"/>
          <a:ea typeface="+mn-ea"/>
          <a:cs typeface="+mn-cs"/>
        </a:defRPr>
      </a:lvl2pPr>
      <a:lvl3pPr marL="159702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3pPr>
      <a:lvl4pPr marL="223837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878138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3519594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4159520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4799449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5439375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1pPr>
      <a:lvl2pPr marL="639926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2pPr>
      <a:lvl3pPr marL="1279852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3pPr>
      <a:lvl4pPr marL="1919778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5970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9963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839559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47948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511941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3.jpeg"/><Relationship Id="rId3" Type="http://schemas.openxmlformats.org/officeDocument/2006/relationships/image" Target="../media/image17.jpeg"/><Relationship Id="rId7" Type="http://schemas.openxmlformats.org/officeDocument/2006/relationships/image" Target="../media/image23.png"/><Relationship Id="rId12" Type="http://schemas.openxmlformats.org/officeDocument/2006/relationships/image" Target="../media/image2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22.png"/><Relationship Id="rId11" Type="http://schemas.openxmlformats.org/officeDocument/2006/relationships/image" Target="../media/image26.png"/><Relationship Id="rId5" Type="http://schemas.openxmlformats.org/officeDocument/2006/relationships/image" Target="../media/image21.png"/><Relationship Id="rId10" Type="http://schemas.openxmlformats.org/officeDocument/2006/relationships/oleObject" Target="../embeddings/oleObject10.bin"/><Relationship Id="rId4" Type="http://schemas.openxmlformats.org/officeDocument/2006/relationships/image" Target="../media/image18.jpeg"/><Relationship Id="rId9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28.jpeg"/><Relationship Id="rId4" Type="http://schemas.openxmlformats.org/officeDocument/2006/relationships/oleObject" Target="../embeddings/oleObject12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28.jpeg"/><Relationship Id="rId4" Type="http://schemas.openxmlformats.org/officeDocument/2006/relationships/oleObject" Target="../embeddings/oleObject14.bin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28.jpeg"/><Relationship Id="rId4" Type="http://schemas.openxmlformats.org/officeDocument/2006/relationships/oleObject" Target="../embeddings/oleObject16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3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3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3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3.jpe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3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3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.jpeg"/><Relationship Id="rId4" Type="http://schemas.openxmlformats.org/officeDocument/2006/relationships/oleObject" Target="../embeddings/oleObject2.bin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28.jpeg"/><Relationship Id="rId4" Type="http://schemas.openxmlformats.org/officeDocument/2006/relationships/oleObject" Target="../embeddings/oleObject18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33.jpeg"/><Relationship Id="rId4" Type="http://schemas.openxmlformats.org/officeDocument/2006/relationships/oleObject" Target="../embeddings/oleObject20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33.jpeg"/><Relationship Id="rId4" Type="http://schemas.openxmlformats.org/officeDocument/2006/relationships/oleObject" Target="../embeddings/oleObject22.bin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jpeg"/><Relationship Id="rId4" Type="http://schemas.openxmlformats.org/officeDocument/2006/relationships/image" Target="../media/image14.gif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33.jpeg"/><Relationship Id="rId4" Type="http://schemas.openxmlformats.org/officeDocument/2006/relationships/oleObject" Target="../embeddings/oleObject24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33.jpeg"/><Relationship Id="rId4" Type="http://schemas.openxmlformats.org/officeDocument/2006/relationships/oleObject" Target="../embeddings/oleObject26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33.jpeg"/><Relationship Id="rId4" Type="http://schemas.openxmlformats.org/officeDocument/2006/relationships/oleObject" Target="../embeddings/oleObject28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.jpeg"/><Relationship Id="rId4" Type="http://schemas.openxmlformats.org/officeDocument/2006/relationships/oleObject" Target="../embeddings/oleObject4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5" Type="http://schemas.openxmlformats.org/officeDocument/2006/relationships/image" Target="../media/image28.jpeg"/><Relationship Id="rId4" Type="http://schemas.openxmlformats.org/officeDocument/2006/relationships/oleObject" Target="../embeddings/oleObject30.bin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5" Type="http://schemas.openxmlformats.org/officeDocument/2006/relationships/image" Target="../media/image28.jpeg"/><Relationship Id="rId4" Type="http://schemas.openxmlformats.org/officeDocument/2006/relationships/oleObject" Target="../embeddings/oleObject32.bin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5" Type="http://schemas.openxmlformats.org/officeDocument/2006/relationships/image" Target="../media/image28.jpeg"/><Relationship Id="rId4" Type="http://schemas.openxmlformats.org/officeDocument/2006/relationships/oleObject" Target="../embeddings/oleObject34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36.bin"/><Relationship Id="rId5" Type="http://schemas.openxmlformats.org/officeDocument/2006/relationships/oleObject" Target="../embeddings/oleObject35.bin"/><Relationship Id="rId4" Type="http://schemas.openxmlformats.org/officeDocument/2006/relationships/image" Target="../media/image42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0.bin"/><Relationship Id="rId3" Type="http://schemas.openxmlformats.org/officeDocument/2006/relationships/image" Target="../media/image43.jpeg"/><Relationship Id="rId7" Type="http://schemas.openxmlformats.org/officeDocument/2006/relationships/oleObject" Target="../embeddings/oleObject3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38.bin"/><Relationship Id="rId5" Type="http://schemas.openxmlformats.org/officeDocument/2006/relationships/oleObject" Target="../embeddings/oleObject37.bin"/><Relationship Id="rId4" Type="http://schemas.openxmlformats.org/officeDocument/2006/relationships/image" Target="../media/image44.png"/><Relationship Id="rId9" Type="http://schemas.openxmlformats.org/officeDocument/2006/relationships/oleObject" Target="../embeddings/oleObject41.bin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3" Type="http://schemas.openxmlformats.org/officeDocument/2006/relationships/notesSlide" Target="../notesSlides/notesSlide4.xml"/><Relationship Id="rId7" Type="http://schemas.openxmlformats.org/officeDocument/2006/relationships/oleObject" Target="../embeddings/oleObject4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42.bin"/><Relationship Id="rId5" Type="http://schemas.openxmlformats.org/officeDocument/2006/relationships/image" Target="../media/image44.png"/><Relationship Id="rId10" Type="http://schemas.openxmlformats.org/officeDocument/2006/relationships/oleObject" Target="../embeddings/oleObject46.bin"/><Relationship Id="rId4" Type="http://schemas.openxmlformats.org/officeDocument/2006/relationships/image" Target="../media/image45.jpeg"/><Relationship Id="rId9" Type="http://schemas.openxmlformats.org/officeDocument/2006/relationships/oleObject" Target="../embeddings/oleObject45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47.bin"/><Relationship Id="rId5" Type="http://schemas.openxmlformats.org/officeDocument/2006/relationships/image" Target="../media/image44.png"/><Relationship Id="rId4" Type="http://schemas.openxmlformats.org/officeDocument/2006/relationships/image" Target="../media/image46.jpe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1.bin"/><Relationship Id="rId3" Type="http://schemas.openxmlformats.org/officeDocument/2006/relationships/image" Target="../media/image47.jpeg"/><Relationship Id="rId7" Type="http://schemas.openxmlformats.org/officeDocument/2006/relationships/oleObject" Target="../embeddings/oleObject5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49.bin"/><Relationship Id="rId5" Type="http://schemas.openxmlformats.org/officeDocument/2006/relationships/oleObject" Target="../embeddings/oleObject48.bin"/><Relationship Id="rId10" Type="http://schemas.openxmlformats.org/officeDocument/2006/relationships/oleObject" Target="../embeddings/oleObject53.bin"/><Relationship Id="rId4" Type="http://schemas.openxmlformats.org/officeDocument/2006/relationships/image" Target="../media/image44.png"/><Relationship Id="rId9" Type="http://schemas.openxmlformats.org/officeDocument/2006/relationships/oleObject" Target="../embeddings/oleObject52.bin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3.vml"/><Relationship Id="rId5" Type="http://schemas.openxmlformats.org/officeDocument/2006/relationships/image" Target="../media/image28.jpeg"/><Relationship Id="rId4" Type="http://schemas.openxmlformats.org/officeDocument/2006/relationships/oleObject" Target="../embeddings/oleObject55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jpeg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6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4.vml"/><Relationship Id="rId5" Type="http://schemas.openxmlformats.org/officeDocument/2006/relationships/image" Target="../media/image28.jpeg"/><Relationship Id="rId4" Type="http://schemas.openxmlformats.org/officeDocument/2006/relationships/oleObject" Target="../embeddings/oleObject57.bin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.bin"/><Relationship Id="rId13" Type="http://schemas.openxmlformats.org/officeDocument/2006/relationships/image" Target="../media/image14.gif"/><Relationship Id="rId3" Type="http://schemas.openxmlformats.org/officeDocument/2006/relationships/slide" Target="slide29.xml"/><Relationship Id="rId7" Type="http://schemas.openxmlformats.org/officeDocument/2006/relationships/oleObject" Target="../embeddings/oleObject5.bin"/><Relationship Id="rId12" Type="http://schemas.openxmlformats.org/officeDocument/2006/relationships/image" Target="../media/image13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0.png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0" Type="http://schemas.openxmlformats.org/officeDocument/2006/relationships/oleObject" Target="../embeddings/oleObject7.bin"/><Relationship Id="rId4" Type="http://schemas.openxmlformats.org/officeDocument/2006/relationships/image" Target="../media/image8.png"/><Relationship Id="rId9" Type="http://schemas.openxmlformats.org/officeDocument/2006/relationships/image" Target="../media/image1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1.jpeg"/><Relationship Id="rId4" Type="http://schemas.openxmlformats.org/officeDocument/2006/relationships/oleObject" Target="../embeddings/oleObject9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5" name="Picture 2" descr="заставка-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568152" y="3431011"/>
            <a:ext cx="11945937" cy="27391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ПАСПОРТ ТЕРРИТОРИИ</a:t>
            </a:r>
          </a:p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</a:t>
            </a: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. </a:t>
            </a:r>
            <a:r>
              <a:rPr lang="ru-RU" sz="43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Шемети</a:t>
            </a:r>
            <a:endParaRPr lang="ru-RU" sz="4300" dirty="0" smtClean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Сенькинского сельского поселения Добрянского муниципального района</a:t>
            </a:r>
            <a:endParaRPr lang="ru-RU" sz="4300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057" name="TextBox 5"/>
          <p:cNvSpPr txBox="1">
            <a:spLocks noChangeArrowheads="1"/>
          </p:cNvSpPr>
          <p:nvPr/>
        </p:nvSpPr>
        <p:spPr bwMode="auto">
          <a:xfrm>
            <a:off x="0" y="7859552"/>
            <a:ext cx="4903907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Ответственный за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разработку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паспорта: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Глава Сенькинского сельского поселения</a:t>
            </a:r>
          </a:p>
          <a:p>
            <a:pPr eaLnBrk="1" hangingPunct="1"/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Гарифуллина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 Елена Алексеевна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Тел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8(34265)1-01-80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err="1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.: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8-982-44-95-412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Дата разработки: 17.04.2013г.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</p:txBody>
      </p:sp>
      <p:sp>
        <p:nvSpPr>
          <p:cNvPr id="34" name="TextBox 5"/>
          <p:cNvSpPr txBox="1">
            <a:spLocks noChangeArrowheads="1"/>
          </p:cNvSpPr>
          <p:nvPr/>
        </p:nvSpPr>
        <p:spPr bwMode="auto">
          <a:xfrm>
            <a:off x="7686684" y="7859552"/>
            <a:ext cx="5114916" cy="17416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8880" tIns="39442" rIns="78880" bIns="39442">
            <a:spAutoFit/>
          </a:bodyPr>
          <a:lstStyle/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Ответственный за корректировку: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Оперативный дежурный МКУ «ЕДДС ДМР»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Бурцева Анна Сергеевна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Тел.: 8 (34265) 26174</a:t>
            </a:r>
          </a:p>
          <a:p>
            <a:pPr algn="ctr" eaLnBrk="1" hangingPunct="1"/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8-908-27-04-118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Дата </a:t>
            </a:r>
            <a:r>
              <a:rPr lang="ru-RU" sz="18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корректировки: 21.01.2014 г.</a:t>
            </a:r>
            <a:endParaRPr lang="ru-RU" sz="18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с</a:t>
            </a:r>
            <a:r>
              <a:rPr lang="ru-RU" sz="2100" dirty="0" smtClean="0">
                <a:cs typeface="Times New Roman" pitchFamily="18" charset="0"/>
              </a:rPr>
              <a:t>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информация)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3.1.</a:t>
            </a:r>
            <a:endParaRPr lang="ru-RU" sz="1400" dirty="0"/>
          </a:p>
        </p:txBody>
      </p:sp>
      <p:pic>
        <p:nvPicPr>
          <p:cNvPr id="5" name="Picture 230" descr="Рисунок1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344632"/>
            <a:ext cx="12801600" cy="8066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956664997"/>
              </p:ext>
            </p:extLst>
          </p:nvPr>
        </p:nvGraphicFramePr>
        <p:xfrm>
          <a:off x="2971776" y="1157262"/>
          <a:ext cx="9829824" cy="2701968"/>
        </p:xfrm>
        <a:graphic>
          <a:graphicData uri="http://schemas.openxmlformats.org/drawingml/2006/table">
            <a:tbl>
              <a:tblPr/>
              <a:tblGrid>
                <a:gridCol w="1180754"/>
                <a:gridCol w="1329370"/>
                <a:gridCol w="1218317"/>
                <a:gridCol w="1567807"/>
                <a:gridCol w="2266788"/>
                <a:gridCol w="2266788"/>
              </a:tblGrid>
              <a:tr h="8770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территории,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(га)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чел./ в том числе детей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Плотность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населения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1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дежурного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Официальный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сайт  поселения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4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Шемети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74,15 (га)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8 919</a:t>
                      </a:r>
                      <a:r>
                        <a:rPr lang="ru-RU" sz="14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235241">
                <a:tc gridSpan="6"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Краткая характеристика: с.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Шемети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расположен в западной части Добрянского муниципального района на правом берегу р. Камы (Камское водохранилище).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районного центра по автомобильной дороге - 111 км. Входит в состав Сенькинского с/п (14 км).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</a:t>
                      </a:r>
                      <a:r>
                        <a:rPr lang="ru-RU" sz="1400" i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аселенный пункт  связан с краевым центром и г. Добрянкой</a:t>
                      </a:r>
                      <a:r>
                        <a:rPr lang="ru-RU" sz="1400" i="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автомобильными дорогами с асфальтовым покрытием и </a:t>
                      </a:r>
                      <a:r>
                        <a:rPr lang="ru-RU" sz="1400" i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круглогодичным автобусным сообщением.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Средние температуры: январь - -16 С, июль - +17С. Количество осадков - 600 мм. </a:t>
                      </a:r>
                    </a:p>
                  </a:txBody>
                  <a:tcPr marL="127989" marR="127989" marT="63994" marB="6399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9" name="Рисунок 8" descr="SAM_1052.JPG"/>
          <p:cNvPicPr/>
          <p:nvPr/>
        </p:nvPicPr>
        <p:blipFill>
          <a:blip r:embed="rId3" cstate="print"/>
          <a:srcRect l="18022" r="20755"/>
          <a:stretch>
            <a:fillRect/>
          </a:stretch>
        </p:blipFill>
        <p:spPr>
          <a:xfrm>
            <a:off x="0" y="1085824"/>
            <a:ext cx="2900338" cy="3500462"/>
          </a:xfrm>
          <a:prstGeom prst="rect">
            <a:avLst/>
          </a:prstGeom>
        </p:spPr>
      </p:pic>
      <p:sp>
        <p:nvSpPr>
          <p:cNvPr id="10" name="Прямоугольник 54"/>
          <p:cNvSpPr>
            <a:spLocks noChangeArrowheads="1"/>
          </p:cNvSpPr>
          <p:nvPr/>
        </p:nvSpPr>
        <p:spPr bwMode="auto">
          <a:xfrm>
            <a:off x="0" y="4586286"/>
            <a:ext cx="2900338" cy="107474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95" tIns="45697" rIns="91395" bIns="45697"/>
          <a:lstStyle/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Глава  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Сенькинского сельского поселения,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Председатель КЧС и ПБ</a:t>
            </a:r>
            <a:endParaRPr lang="ru-RU" sz="1200" dirty="0"/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 Гарифуллина Елена Алексеевна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8 919 49 611 72</a:t>
            </a: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>
              <a:solidFill>
                <a:srgbClr val="000000"/>
              </a:solidFill>
            </a:endParaRPr>
          </a:p>
        </p:txBody>
      </p:sp>
      <p:graphicFrame>
        <p:nvGraphicFramePr>
          <p:cNvPr id="11" name="Group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971679838"/>
              </p:ext>
            </p:extLst>
          </p:nvPr>
        </p:nvGraphicFramePr>
        <p:xfrm>
          <a:off x="4900603" y="7355074"/>
          <a:ext cx="7900998" cy="1936784"/>
        </p:xfrm>
        <a:graphic>
          <a:graphicData uri="http://schemas.openxmlformats.org/drawingml/2006/table">
            <a:tbl>
              <a:tblPr/>
              <a:tblGrid>
                <a:gridCol w="2869795"/>
                <a:gridCol w="2707149"/>
                <a:gridCol w="2324054"/>
              </a:tblGrid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структуры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объекты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телефон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Опорный пункт полиции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Улитин Эдуард Юрьевич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 65 26 729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8 908 25 24 519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Ближайшая пожарная часть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(г. Пермь)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части Смольников Д.В.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 28 53 707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62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Участковое лесничество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Крупин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Николай Васильевич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8 912 49 06 911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" name="AutoShape 320"/>
          <p:cNvSpPr>
            <a:spLocks noChangeArrowheads="1"/>
          </p:cNvSpPr>
          <p:nvPr/>
        </p:nvSpPr>
        <p:spPr bwMode="auto">
          <a:xfrm>
            <a:off x="842946" y="8402016"/>
            <a:ext cx="1214446" cy="285752"/>
          </a:xfrm>
          <a:prstGeom prst="wedgeRectCallout">
            <a:avLst>
              <a:gd name="adj1" fmla="val 13720"/>
              <a:gd name="adj2" fmla="val -35090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 anchor="ctr"/>
          <a:lstStyle/>
          <a:p>
            <a:pPr algn="ctr" defTabSz="911116"/>
            <a:r>
              <a:rPr lang="ru-RU" sz="1200" dirty="0"/>
              <a:t>с</a:t>
            </a:r>
            <a:r>
              <a:rPr lang="ru-RU" sz="1200" dirty="0" smtClean="0"/>
              <a:t>. </a:t>
            </a:r>
            <a:r>
              <a:rPr lang="ru-RU" sz="1200" dirty="0" err="1" smtClean="0"/>
              <a:t>Шемети</a:t>
            </a:r>
            <a:endParaRPr lang="ru-RU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(информация по объектам социального и культурного назначения) </a:t>
            </a: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3.2.</a:t>
            </a:r>
          </a:p>
        </p:txBody>
      </p:sp>
      <p:pic>
        <p:nvPicPr>
          <p:cNvPr id="5" name="Picture 230" descr="Рисунок1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344632"/>
            <a:ext cx="12801600" cy="8066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" name="Group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441750887"/>
              </p:ext>
            </p:extLst>
          </p:nvPr>
        </p:nvGraphicFramePr>
        <p:xfrm>
          <a:off x="0" y="1322389"/>
          <a:ext cx="12687344" cy="1645864"/>
        </p:xfrm>
        <a:graphic>
          <a:graphicData uri="http://schemas.openxmlformats.org/drawingml/2006/table">
            <a:tbl>
              <a:tblPr/>
              <a:tblGrid>
                <a:gridCol w="542884"/>
                <a:gridCol w="3786214"/>
                <a:gridCol w="1857388"/>
                <a:gridCol w="1714512"/>
                <a:gridCol w="2786082"/>
                <a:gridCol w="2000264"/>
              </a:tblGrid>
              <a:tr h="37523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Объекты социального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культурного назначения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человек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 руководителя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 и телефон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10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дневном режиме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Круглосуточно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7875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err="1" smtClean="0"/>
                        <a:t>Обьектов</a:t>
                      </a:r>
                      <a:r>
                        <a:rPr lang="ru-RU" dirty="0" smtClean="0"/>
                        <a:t> социального и культурного значения :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Нет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Нет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Нет</a:t>
                      </a:r>
                      <a:r>
                        <a:rPr lang="ru-RU" baseline="0" dirty="0" smtClean="0"/>
                        <a:t>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Нет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AutoShape 320"/>
          <p:cNvSpPr>
            <a:spLocks noChangeArrowheads="1"/>
          </p:cNvSpPr>
          <p:nvPr/>
        </p:nvSpPr>
        <p:spPr bwMode="auto">
          <a:xfrm>
            <a:off x="784176" y="8456306"/>
            <a:ext cx="1214446" cy="285752"/>
          </a:xfrm>
          <a:prstGeom prst="wedgeRectCallout">
            <a:avLst>
              <a:gd name="adj1" fmla="val 13720"/>
              <a:gd name="adj2" fmla="val -35090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 anchor="ctr"/>
          <a:lstStyle/>
          <a:p>
            <a:pPr algn="ctr" defTabSz="911116"/>
            <a:r>
              <a:rPr lang="ru-RU" sz="1200" dirty="0"/>
              <a:t>с</a:t>
            </a:r>
            <a:r>
              <a:rPr lang="ru-RU" sz="1200" dirty="0" smtClean="0"/>
              <a:t>. </a:t>
            </a:r>
            <a:r>
              <a:rPr lang="ru-RU" sz="1200" dirty="0" err="1" smtClean="0"/>
              <a:t>Шемети</a:t>
            </a:r>
            <a:r>
              <a:rPr lang="ru-RU" sz="1200" dirty="0" smtClean="0"/>
              <a:t> </a:t>
            </a:r>
            <a:endParaRPr lang="ru-RU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8875" tIns="39437" rIns="78875" bIns="39437" anchor="ctr"/>
          <a:lstStyle/>
          <a:p>
            <a:pPr defTabSz="787133"/>
            <a:endParaRPr lang="ru-RU" sz="800" dirty="0"/>
          </a:p>
        </p:txBody>
      </p:sp>
      <p:grpSp>
        <p:nvGrpSpPr>
          <p:cNvPr id="2" name="Group 60"/>
          <p:cNvGrpSpPr>
            <a:grpSpLocks/>
          </p:cNvGrpSpPr>
          <p:nvPr/>
        </p:nvGrpSpPr>
        <p:grpSpPr bwMode="auto">
          <a:xfrm>
            <a:off x="4829164" y="1728766"/>
            <a:ext cx="2763838" cy="1383743"/>
            <a:chOff x="2211" y="816"/>
            <a:chExt cx="1406" cy="592"/>
          </a:xfrm>
        </p:grpSpPr>
        <p:sp>
          <p:nvSpPr>
            <p:cNvPr id="26703" name="Rectangle 6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КЧС и </a:t>
              </a:r>
              <a:r>
                <a:rPr lang="ru-RU" sz="1400" i="1" dirty="0" smtClean="0">
                  <a:cs typeface="Times New Roman" pitchFamily="18" charset="0"/>
                </a:rPr>
                <a:t>ОПБ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704" name="Rectangle 62"/>
            <p:cNvSpPr>
              <a:spLocks noChangeArrowheads="1"/>
            </p:cNvSpPr>
            <p:nvPr/>
          </p:nvSpPr>
          <p:spPr bwMode="auto">
            <a:xfrm>
              <a:off x="2211" y="1043"/>
              <a:ext cx="1406" cy="36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Глава поселения</a:t>
              </a:r>
            </a:p>
            <a:p>
              <a:pPr algn="ctr">
                <a:defRPr/>
              </a:pP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Председатель КЧС и ОПБ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cs typeface="Times New Roman" pitchFamily="18" charset="0"/>
              </a:endParaRPr>
            </a:p>
          </p:txBody>
        </p:sp>
      </p:grpSp>
      <p:grpSp>
        <p:nvGrpSpPr>
          <p:cNvPr id="3" name="Group 64"/>
          <p:cNvGrpSpPr>
            <a:grpSpLocks/>
          </p:cNvGrpSpPr>
          <p:nvPr/>
        </p:nvGrpSpPr>
        <p:grpSpPr bwMode="auto">
          <a:xfrm>
            <a:off x="5043478" y="7515245"/>
            <a:ext cx="2500330" cy="1641802"/>
            <a:chOff x="2027" y="1172"/>
            <a:chExt cx="1406" cy="470"/>
          </a:xfrm>
        </p:grpSpPr>
        <p:sp>
          <p:nvSpPr>
            <p:cNvPr id="26701" name="Rectangle 65"/>
            <p:cNvSpPr>
              <a:spLocks noChangeArrowheads="1"/>
            </p:cNvSpPr>
            <p:nvPr/>
          </p:nvSpPr>
          <p:spPr bwMode="auto">
            <a:xfrm>
              <a:off x="2027" y="1172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Начальник </a:t>
              </a:r>
              <a:r>
                <a:rPr lang="ru-RU" sz="1300" i="1" dirty="0" err="1">
                  <a:cs typeface="Times New Roman" pitchFamily="18" charset="0"/>
                </a:rPr>
                <a:t>Добрянского</a:t>
              </a:r>
              <a:r>
                <a:rPr lang="ru-RU" sz="1300" i="1" dirty="0">
                  <a:cs typeface="Times New Roman" pitchFamily="18" charset="0"/>
                </a:rPr>
                <a:t> 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гарнизона пожарной охраны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Заместитель начальника 7ОФПС</a:t>
              </a:r>
            </a:p>
          </p:txBody>
        </p:sp>
        <p:sp>
          <p:nvSpPr>
            <p:cNvPr id="26702" name="Rectangle 66"/>
            <p:cNvSpPr>
              <a:spLocks noChangeArrowheads="1"/>
            </p:cNvSpPr>
            <p:nvPr/>
          </p:nvSpPr>
          <p:spPr bwMode="auto">
            <a:xfrm>
              <a:off x="2027" y="1417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Половников А.Л.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8(34265) 2 14 63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8 902 64 54 479</a:t>
              </a:r>
            </a:p>
          </p:txBody>
        </p:sp>
      </p:grpSp>
      <p:grpSp>
        <p:nvGrpSpPr>
          <p:cNvPr id="4" name="Group 67"/>
          <p:cNvGrpSpPr>
            <a:grpSpLocks/>
          </p:cNvGrpSpPr>
          <p:nvPr/>
        </p:nvGrpSpPr>
        <p:grpSpPr bwMode="auto">
          <a:xfrm>
            <a:off x="9329758" y="3443278"/>
            <a:ext cx="2500313" cy="958850"/>
            <a:chOff x="2211" y="816"/>
            <a:chExt cx="1406" cy="517"/>
          </a:xfrm>
        </p:grpSpPr>
        <p:sp>
          <p:nvSpPr>
            <p:cNvPr id="26699" name="Rectangle 68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Отдел МВД РФ по ДМР</a:t>
              </a:r>
            </a:p>
          </p:txBody>
        </p:sp>
        <p:sp>
          <p:nvSpPr>
            <p:cNvPr id="26700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9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Начальник Алексеев А.Ю.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8(34265) 26729</a:t>
              </a:r>
            </a:p>
          </p:txBody>
        </p:sp>
      </p:grpSp>
      <p:grpSp>
        <p:nvGrpSpPr>
          <p:cNvPr id="5" name="Group 73"/>
          <p:cNvGrpSpPr>
            <a:grpSpLocks/>
          </p:cNvGrpSpPr>
          <p:nvPr/>
        </p:nvGrpSpPr>
        <p:grpSpPr bwMode="auto">
          <a:xfrm>
            <a:off x="4829164" y="3371840"/>
            <a:ext cx="2786386" cy="1287462"/>
            <a:chOff x="2211" y="816"/>
            <a:chExt cx="1371" cy="531"/>
          </a:xfrm>
        </p:grpSpPr>
        <p:sp>
          <p:nvSpPr>
            <p:cNvPr id="26695" name="Rectangle 74"/>
            <p:cNvSpPr>
              <a:spLocks noChangeArrowheads="1"/>
            </p:cNvSpPr>
            <p:nvPr/>
          </p:nvSpPr>
          <p:spPr bwMode="auto">
            <a:xfrm>
              <a:off x="2211" y="816"/>
              <a:ext cx="1371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latin typeface="Times New Roman" pitchFamily="18" charset="0"/>
                  <a:cs typeface="Times New Roman" pitchFamily="18" charset="0"/>
                </a:rPr>
                <a:t>Уполномоченный по ГО и ЧС</a:t>
              </a:r>
            </a:p>
          </p:txBody>
        </p:sp>
        <p:sp>
          <p:nvSpPr>
            <p:cNvPr id="26696" name="Rectangle 75"/>
            <p:cNvSpPr>
              <a:spLocks noChangeArrowheads="1"/>
            </p:cNvSpPr>
            <p:nvPr/>
          </p:nvSpPr>
          <p:spPr bwMode="auto">
            <a:xfrm>
              <a:off x="2211" y="1043"/>
              <a:ext cx="1371" cy="3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cs typeface="Times New Roman" pitchFamily="18" charset="0"/>
              </a:endParaRPr>
            </a:p>
          </p:txBody>
        </p:sp>
      </p:grpSp>
      <p:sp>
        <p:nvSpPr>
          <p:cNvPr id="26693" name="Rectangle 77"/>
          <p:cNvSpPr>
            <a:spLocks noChangeArrowheads="1"/>
          </p:cNvSpPr>
          <p:nvPr/>
        </p:nvSpPr>
        <p:spPr bwMode="auto">
          <a:xfrm>
            <a:off x="9329758" y="5372104"/>
            <a:ext cx="2571751" cy="714379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МБУЗ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«Добрянская ЦРБ»</a:t>
            </a: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Макаров </a:t>
            </a:r>
            <a:r>
              <a:rPr lang="ru-RU" sz="1200" dirty="0">
                <a:latin typeface="Times New Roman" pitchFamily="18" charset="0"/>
                <a:cs typeface="Times New Roman" pitchFamily="18" charset="0"/>
              </a:rPr>
              <a:t>Г.В.</a:t>
            </a: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8(34265)26172</a:t>
            </a: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79"/>
          <p:cNvGrpSpPr>
            <a:grpSpLocks/>
          </p:cNvGrpSpPr>
          <p:nvPr/>
        </p:nvGrpSpPr>
        <p:grpSpPr bwMode="auto">
          <a:xfrm>
            <a:off x="9258320" y="7229493"/>
            <a:ext cx="2643205" cy="1072213"/>
            <a:chOff x="2248" y="800"/>
            <a:chExt cx="1406" cy="490"/>
          </a:xfrm>
        </p:grpSpPr>
        <p:sp>
          <p:nvSpPr>
            <p:cNvPr id="26691" name="Rectangle 80"/>
            <p:cNvSpPr>
              <a:spLocks noChangeArrowheads="1"/>
            </p:cNvSpPr>
            <p:nvPr/>
          </p:nvSpPr>
          <p:spPr bwMode="auto">
            <a:xfrm>
              <a:off x="2248" y="800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ГУ «</a:t>
              </a:r>
              <a:r>
                <a:rPr lang="ru-RU" sz="1200" i="1" dirty="0" err="1">
                  <a:cs typeface="Times New Roman" pitchFamily="18" charset="0"/>
                </a:rPr>
                <a:t>Добрянская</a:t>
              </a:r>
              <a:r>
                <a:rPr lang="ru-RU" sz="1200" i="1" dirty="0">
                  <a:cs typeface="Times New Roman" pitchFamily="18" charset="0"/>
                </a:rPr>
                <a:t> станция по борьбе </a:t>
              </a:r>
            </a:p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с болезнями животных»</a:t>
              </a:r>
            </a:p>
          </p:txBody>
        </p:sp>
        <p:sp>
          <p:nvSpPr>
            <p:cNvPr id="26692" name="Rectangle 81"/>
            <p:cNvSpPr>
              <a:spLocks noChangeArrowheads="1"/>
            </p:cNvSpPr>
            <p:nvPr/>
          </p:nvSpPr>
          <p:spPr bwMode="auto">
            <a:xfrm>
              <a:off x="2248" y="1030"/>
              <a:ext cx="1406" cy="26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Главный ветеринарный врач </a:t>
              </a:r>
            </a:p>
            <a:p>
              <a:pPr algn="ctr" defTabSz="1256723">
                <a:defRPr/>
              </a:pPr>
              <a:r>
                <a:rPr lang="ru-RU" sz="1200" dirty="0" err="1">
                  <a:latin typeface="Times New Roman" pitchFamily="18" charset="0"/>
                  <a:cs typeface="Times New Roman" pitchFamily="18" charset="0"/>
                </a:rPr>
                <a:t>Галикеев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 М.М.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8(34265)22366</a:t>
              </a:r>
            </a:p>
          </p:txBody>
        </p:sp>
      </p:grpSp>
      <p:grpSp>
        <p:nvGrpSpPr>
          <p:cNvPr id="8" name="Group 92"/>
          <p:cNvGrpSpPr>
            <a:grpSpLocks/>
          </p:cNvGrpSpPr>
          <p:nvPr/>
        </p:nvGrpSpPr>
        <p:grpSpPr bwMode="auto">
          <a:xfrm>
            <a:off x="8115313" y="8443938"/>
            <a:ext cx="3786215" cy="899594"/>
            <a:chOff x="2211" y="816"/>
            <a:chExt cx="1406" cy="485"/>
          </a:xfrm>
        </p:grpSpPr>
        <p:sp>
          <p:nvSpPr>
            <p:cNvPr id="26683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/>
                <a:t>Представитель Восточного  филиала </a:t>
              </a:r>
            </a:p>
            <a:p>
              <a:pPr algn="ctr" defTabSz="1256723">
                <a:defRPr/>
              </a:pPr>
              <a:r>
                <a:rPr lang="ru-RU" sz="1400" i="1" dirty="0"/>
                <a:t>ФБУЗ «Центр гигиены и эпидемиологии в ПК»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684" name="Rectangle 94"/>
            <p:cNvSpPr>
              <a:spLocks noChangeArrowheads="1"/>
            </p:cNvSpPr>
            <p:nvPr/>
          </p:nvSpPr>
          <p:spPr bwMode="auto">
            <a:xfrm>
              <a:off x="2211" y="1047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Врач Бабенко О.С.</a:t>
              </a:r>
            </a:p>
            <a:p>
              <a:pPr algn="ctr"/>
              <a:r>
                <a:rPr lang="ru-RU" sz="1200" dirty="0" smtClean="0"/>
                <a:t>р.т. 8 (34256) 5- 47-61,  89082782734</a:t>
              </a:r>
              <a:endParaRPr lang="ru-RU" sz="1200" i="1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24" name="Line 95"/>
          <p:cNvSpPr>
            <a:spLocks noChangeShapeType="1"/>
          </p:cNvSpPr>
          <p:nvPr/>
        </p:nvSpPr>
        <p:spPr bwMode="auto">
          <a:xfrm flipH="1" flipV="1">
            <a:off x="3328966" y="5729294"/>
            <a:ext cx="1714514" cy="85725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6" name="Line 97"/>
          <p:cNvSpPr>
            <a:spLocks noChangeShapeType="1"/>
          </p:cNvSpPr>
          <p:nvPr/>
        </p:nvSpPr>
        <p:spPr bwMode="auto">
          <a:xfrm flipH="1">
            <a:off x="3400405" y="6672810"/>
            <a:ext cx="1632245" cy="219975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7" name="Line 98"/>
          <p:cNvSpPr>
            <a:spLocks noChangeShapeType="1"/>
          </p:cNvSpPr>
          <p:nvPr/>
        </p:nvSpPr>
        <p:spPr bwMode="auto">
          <a:xfrm flipH="1" flipV="1">
            <a:off x="3328967" y="4229096"/>
            <a:ext cx="1714523" cy="216853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8" name="Line 99"/>
          <p:cNvSpPr>
            <a:spLocks noChangeShapeType="1"/>
          </p:cNvSpPr>
          <p:nvPr/>
        </p:nvSpPr>
        <p:spPr bwMode="auto">
          <a:xfrm flipH="1">
            <a:off x="7615240" y="5872170"/>
            <a:ext cx="1714518" cy="70008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9" name="Line 100"/>
          <p:cNvSpPr>
            <a:spLocks noChangeShapeType="1"/>
          </p:cNvSpPr>
          <p:nvPr/>
        </p:nvSpPr>
        <p:spPr bwMode="auto">
          <a:xfrm flipH="1" flipV="1">
            <a:off x="7615241" y="6786566"/>
            <a:ext cx="1571640" cy="115730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0" name="Line 101"/>
          <p:cNvSpPr>
            <a:spLocks noChangeShapeType="1"/>
          </p:cNvSpPr>
          <p:nvPr/>
        </p:nvSpPr>
        <p:spPr bwMode="auto">
          <a:xfrm flipH="1" flipV="1">
            <a:off x="7543808" y="6872302"/>
            <a:ext cx="928694" cy="15716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1" name="Line 102"/>
          <p:cNvSpPr>
            <a:spLocks noChangeShapeType="1"/>
          </p:cNvSpPr>
          <p:nvPr/>
        </p:nvSpPr>
        <p:spPr bwMode="auto">
          <a:xfrm flipH="1">
            <a:off x="7583491" y="4872039"/>
            <a:ext cx="1746266" cy="142399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7" name="Line 110"/>
          <p:cNvSpPr>
            <a:spLocks noChangeShapeType="1"/>
          </p:cNvSpPr>
          <p:nvPr/>
        </p:nvSpPr>
        <p:spPr bwMode="auto">
          <a:xfrm>
            <a:off x="7615246" y="2157394"/>
            <a:ext cx="4729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8" name="Line 112"/>
          <p:cNvSpPr>
            <a:spLocks noChangeShapeType="1"/>
          </p:cNvSpPr>
          <p:nvPr/>
        </p:nvSpPr>
        <p:spPr bwMode="auto">
          <a:xfrm flipH="1">
            <a:off x="11901527" y="887256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9" name="Line 113"/>
          <p:cNvSpPr>
            <a:spLocks noChangeShapeType="1"/>
          </p:cNvSpPr>
          <p:nvPr/>
        </p:nvSpPr>
        <p:spPr bwMode="auto">
          <a:xfrm flipH="1">
            <a:off x="11901527" y="780099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0" name="Line 114"/>
          <p:cNvSpPr>
            <a:spLocks noChangeShapeType="1"/>
          </p:cNvSpPr>
          <p:nvPr/>
        </p:nvSpPr>
        <p:spPr bwMode="auto">
          <a:xfrm flipH="1">
            <a:off x="11901531" y="594360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1" name="Line 115"/>
          <p:cNvSpPr>
            <a:spLocks noChangeShapeType="1"/>
          </p:cNvSpPr>
          <p:nvPr/>
        </p:nvSpPr>
        <p:spPr bwMode="auto">
          <a:xfrm flipH="1">
            <a:off x="11830089" y="387190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4" name="Line 120"/>
          <p:cNvSpPr>
            <a:spLocks noChangeShapeType="1"/>
          </p:cNvSpPr>
          <p:nvPr/>
        </p:nvSpPr>
        <p:spPr bwMode="auto">
          <a:xfrm>
            <a:off x="471446" y="7729558"/>
            <a:ext cx="357190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5" name="Line 121"/>
          <p:cNvSpPr>
            <a:spLocks noChangeShapeType="1"/>
          </p:cNvSpPr>
          <p:nvPr/>
        </p:nvSpPr>
        <p:spPr bwMode="auto">
          <a:xfrm flipV="1">
            <a:off x="471446" y="5729294"/>
            <a:ext cx="332492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6" name="Line 122"/>
          <p:cNvSpPr>
            <a:spLocks noChangeShapeType="1"/>
          </p:cNvSpPr>
          <p:nvPr/>
        </p:nvSpPr>
        <p:spPr bwMode="auto">
          <a:xfrm flipV="1">
            <a:off x="403762" y="4157658"/>
            <a:ext cx="424876" cy="7049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9258320" y="2371708"/>
            <a:ext cx="2571768" cy="835815"/>
            <a:chOff x="2211" y="816"/>
            <a:chExt cx="1406" cy="451"/>
          </a:xfrm>
        </p:grpSpPr>
        <p:sp>
          <p:nvSpPr>
            <p:cNvPr id="2668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КЧС и </a:t>
              </a: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ОПБ 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ДМР</a:t>
              </a:r>
            </a:p>
          </p:txBody>
        </p:sp>
        <p:sp>
          <p:nvSpPr>
            <p:cNvPr id="2668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8(34265)26860</a:t>
              </a:r>
            </a:p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</p:txBody>
        </p:sp>
      </p:grpSp>
      <p:sp>
        <p:nvSpPr>
          <p:cNvPr id="33849" name="Line 131"/>
          <p:cNvSpPr>
            <a:spLocks noChangeShapeType="1"/>
          </p:cNvSpPr>
          <p:nvPr/>
        </p:nvSpPr>
        <p:spPr bwMode="auto">
          <a:xfrm flipV="1">
            <a:off x="4186222" y="2871774"/>
            <a:ext cx="714380" cy="714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50" name="Line 132"/>
          <p:cNvSpPr>
            <a:spLocks noChangeShapeType="1"/>
          </p:cNvSpPr>
          <p:nvPr/>
        </p:nvSpPr>
        <p:spPr bwMode="auto">
          <a:xfrm flipV="1">
            <a:off x="4194173" y="6416995"/>
            <a:ext cx="849304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cxnSp>
        <p:nvCxnSpPr>
          <p:cNvPr id="33852" name="Прямая соединительная линия 81"/>
          <p:cNvCxnSpPr>
            <a:cxnSpLocks noChangeShapeType="1"/>
            <a:endCxn id="182" idx="1"/>
          </p:cNvCxnSpPr>
          <p:nvPr/>
        </p:nvCxnSpPr>
        <p:spPr bwMode="auto">
          <a:xfrm rot="16200000" flipV="1">
            <a:off x="-2100321" y="6372235"/>
            <a:ext cx="5143535" cy="2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3853" name="Прямая соединительная линия 83"/>
          <p:cNvCxnSpPr>
            <a:cxnSpLocks noChangeShapeType="1"/>
            <a:stCxn id="33838" idx="0"/>
            <a:endCxn id="33837" idx="1"/>
          </p:cNvCxnSpPr>
          <p:nvPr/>
        </p:nvCxnSpPr>
        <p:spPr bwMode="auto">
          <a:xfrm rot="5400000" flipH="1">
            <a:off x="9034462" y="5467340"/>
            <a:ext cx="6715172" cy="9528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3855" name="Прямая соединительная линия 129"/>
          <p:cNvCxnSpPr>
            <a:cxnSpLocks noChangeShapeType="1"/>
          </p:cNvCxnSpPr>
          <p:nvPr/>
        </p:nvCxnSpPr>
        <p:spPr bwMode="auto">
          <a:xfrm rot="16200000" flipH="1">
            <a:off x="2430447" y="4698987"/>
            <a:ext cx="3519501" cy="7951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3857" name="Прямая соединительная линия 136"/>
          <p:cNvCxnSpPr>
            <a:cxnSpLocks noChangeShapeType="1"/>
          </p:cNvCxnSpPr>
          <p:nvPr/>
        </p:nvCxnSpPr>
        <p:spPr bwMode="auto">
          <a:xfrm rot="5400000">
            <a:off x="6044801" y="5728103"/>
            <a:ext cx="285752" cy="2382"/>
          </a:xfrm>
          <a:prstGeom prst="line">
            <a:avLst/>
          </a:prstGeom>
          <a:noFill/>
          <a:ln w="25400" algn="ctr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28637" y="5157791"/>
            <a:ext cx="2500312" cy="1285883"/>
            <a:chOff x="2211" y="816"/>
            <a:chExt cx="1406" cy="481"/>
          </a:xfrm>
        </p:grpSpPr>
        <p:sp>
          <p:nvSpPr>
            <p:cNvPr id="140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ООО «Полис»</a:t>
              </a:r>
            </a:p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(обслуживание дорог)</a:t>
              </a:r>
            </a:p>
          </p:txBody>
        </p:sp>
        <p:sp>
          <p:nvSpPr>
            <p:cNvPr id="141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Дроздова О.А.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8 942 23 99 846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3001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6" tIns="45703" rIns="91406" bIns="45703" anchor="ctr"/>
          <a:lstStyle/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СЕЛЬСКОГО ПОСЕЛЕНИЯ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РАЙОНА</a:t>
            </a: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(схема организации управления и взаимодействия)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grpSp>
        <p:nvGrpSpPr>
          <p:cNvPr id="11" name="Group 92"/>
          <p:cNvGrpSpPr>
            <a:grpSpLocks/>
          </p:cNvGrpSpPr>
          <p:nvPr/>
        </p:nvGrpSpPr>
        <p:grpSpPr bwMode="auto">
          <a:xfrm>
            <a:off x="828637" y="6872302"/>
            <a:ext cx="2571768" cy="1285885"/>
            <a:chOff x="2211" y="816"/>
            <a:chExt cx="1406" cy="481"/>
          </a:xfrm>
        </p:grpSpPr>
        <p:sp>
          <p:nvSpPr>
            <p:cNvPr id="130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ГКУ «</a:t>
              </a:r>
              <a:r>
                <a:rPr lang="ru-RU" sz="1400" i="1" dirty="0" err="1">
                  <a:cs typeface="Times New Roman" pitchFamily="18" charset="0"/>
                </a:rPr>
                <a:t>Добрянское</a:t>
              </a:r>
              <a:r>
                <a:rPr lang="ru-RU" sz="1400" i="1" dirty="0">
                  <a:cs typeface="Times New Roman" pitchFamily="18" charset="0"/>
                </a:rPr>
                <a:t> лесничество»</a:t>
              </a:r>
            </a:p>
          </p:txBody>
        </p:sp>
        <p:sp>
          <p:nvSpPr>
            <p:cNvPr id="131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 Соловьев Н.А.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8 902 80 73 859</a:t>
              </a:r>
              <a:endParaRPr lang="ru-RU" sz="14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65" name="Text Box 172"/>
          <p:cNvSpPr txBox="1">
            <a:spLocks noChangeArrowheads="1"/>
          </p:cNvSpPr>
          <p:nvPr/>
        </p:nvSpPr>
        <p:spPr bwMode="auto">
          <a:xfrm>
            <a:off x="12082468" y="1"/>
            <a:ext cx="719137" cy="307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3.3.</a:t>
            </a:r>
          </a:p>
        </p:txBody>
      </p:sp>
      <p:sp>
        <p:nvSpPr>
          <p:cNvPr id="114" name="Rectangle 66"/>
          <p:cNvSpPr>
            <a:spLocks noChangeArrowheads="1"/>
          </p:cNvSpPr>
          <p:nvPr/>
        </p:nvSpPr>
        <p:spPr bwMode="auto">
          <a:xfrm>
            <a:off x="5043477" y="5872176"/>
            <a:ext cx="2498726" cy="114350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МКУ «ЕДДС ДМР»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8(34265) 2 61 74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8 922 38 45 533</a:t>
            </a:r>
          </a:p>
        </p:txBody>
      </p:sp>
      <p:cxnSp>
        <p:nvCxnSpPr>
          <p:cNvPr id="115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6115056" y="7229491"/>
            <a:ext cx="428623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12" name="Group 67"/>
          <p:cNvGrpSpPr>
            <a:grpSpLocks/>
          </p:cNvGrpSpPr>
          <p:nvPr/>
        </p:nvGrpSpPr>
        <p:grpSpPr bwMode="auto">
          <a:xfrm>
            <a:off x="9329758" y="4515741"/>
            <a:ext cx="2500313" cy="784514"/>
            <a:chOff x="2211" y="855"/>
            <a:chExt cx="1406" cy="423"/>
          </a:xfrm>
        </p:grpSpPr>
        <p:sp>
          <p:nvSpPr>
            <p:cNvPr id="118" name="Rectangle 68"/>
            <p:cNvSpPr>
              <a:spLocks noChangeArrowheads="1"/>
            </p:cNvSpPr>
            <p:nvPr/>
          </p:nvSpPr>
          <p:spPr bwMode="auto">
            <a:xfrm>
              <a:off x="2211" y="855"/>
              <a:ext cx="1406" cy="18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Опорный пункт полиции</a:t>
              </a:r>
            </a:p>
          </p:txBody>
        </p:sp>
        <p:sp>
          <p:nvSpPr>
            <p:cNvPr id="119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3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Улитин Э.Ю.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8(342) 265 26 729</a:t>
              </a:r>
            </a:p>
          </p:txBody>
        </p:sp>
      </p:grpSp>
      <p:grpSp>
        <p:nvGrpSpPr>
          <p:cNvPr id="13" name="Group 123"/>
          <p:cNvGrpSpPr>
            <a:grpSpLocks/>
          </p:cNvGrpSpPr>
          <p:nvPr/>
        </p:nvGrpSpPr>
        <p:grpSpPr bwMode="auto">
          <a:xfrm>
            <a:off x="828636" y="2014518"/>
            <a:ext cx="2409826" cy="835815"/>
            <a:chOff x="2211" y="816"/>
            <a:chExt cx="1406" cy="451"/>
          </a:xfrm>
        </p:grpSpPr>
        <p:sp>
          <p:nvSpPr>
            <p:cNvPr id="11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ГУ  МЧС по СРФ</a:t>
              </a:r>
            </a:p>
          </p:txBody>
        </p:sp>
        <p:sp>
          <p:nvSpPr>
            <p:cNvPr id="11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ОДС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8-3422-104-391</a:t>
              </a:r>
            </a:p>
            <a:p>
              <a:pPr algn="ctr" defTabSz="1256723">
                <a:defRPr/>
              </a:pPr>
              <a:endParaRPr lang="ru-RU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4" name="Group 123"/>
          <p:cNvGrpSpPr>
            <a:grpSpLocks/>
          </p:cNvGrpSpPr>
          <p:nvPr/>
        </p:nvGrpSpPr>
        <p:grpSpPr bwMode="auto">
          <a:xfrm>
            <a:off x="828637" y="8515378"/>
            <a:ext cx="2571768" cy="835815"/>
            <a:chOff x="2211" y="816"/>
            <a:chExt cx="1406" cy="451"/>
          </a:xfrm>
        </p:grpSpPr>
        <p:sp>
          <p:nvSpPr>
            <p:cNvPr id="120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 smtClean="0">
                  <a:cs typeface="Times New Roman" pitchFamily="18" charset="0"/>
                </a:rPr>
                <a:t>ДПК п. Камский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121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lvl="0" algn="ctr" defTabSz="912813"/>
              <a:r>
                <a:rPr lang="ru-RU" sz="1400" dirty="0" err="1" smtClean="0">
                  <a:cs typeface="Times New Roman" pitchFamily="18" charset="0"/>
                </a:rPr>
                <a:t>Плеснявцев</a:t>
              </a:r>
              <a:r>
                <a:rPr lang="ru-RU" sz="1400" dirty="0" smtClean="0">
                  <a:cs typeface="Times New Roman" pitchFamily="18" charset="0"/>
                </a:rPr>
                <a:t> А.Л.</a:t>
              </a:r>
            </a:p>
            <a:p>
              <a:pPr lvl="0" algn="ctr" defTabSz="912813"/>
              <a:r>
                <a:rPr lang="ru-RU" sz="1400" dirty="0" smtClean="0">
                  <a:cs typeface="Times New Roman" pitchFamily="18" charset="0"/>
                </a:rPr>
                <a:t>89194823521</a:t>
              </a:r>
            </a:p>
          </p:txBody>
        </p:sp>
      </p:grpSp>
      <p:sp>
        <p:nvSpPr>
          <p:cNvPr id="122" name="Line 97"/>
          <p:cNvSpPr>
            <a:spLocks noChangeShapeType="1"/>
          </p:cNvSpPr>
          <p:nvPr/>
        </p:nvSpPr>
        <p:spPr bwMode="auto">
          <a:xfrm flipH="1">
            <a:off x="3328966" y="8443939"/>
            <a:ext cx="1643074" cy="50006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4" name="Rectangle 77"/>
          <p:cNvSpPr>
            <a:spLocks noChangeArrowheads="1"/>
          </p:cNvSpPr>
          <p:nvPr/>
        </p:nvSpPr>
        <p:spPr bwMode="auto">
          <a:xfrm>
            <a:off x="9294038" y="6086484"/>
            <a:ext cx="2571751" cy="107157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400" dirty="0" smtClean="0">
                <a:cs typeface="Times New Roman" pitchFamily="18" charset="0"/>
              </a:rPr>
              <a:t>Сенькинское с</a:t>
            </a:r>
            <a:r>
              <a:rPr lang="en-US" sz="1400" dirty="0" smtClean="0">
                <a:cs typeface="Times New Roman" pitchFamily="18" charset="0"/>
              </a:rPr>
              <a:t>/</a:t>
            </a:r>
            <a:r>
              <a:rPr lang="ru-RU" sz="1400" dirty="0" smtClean="0">
                <a:cs typeface="Times New Roman" pitchFamily="18" charset="0"/>
              </a:rPr>
              <a:t>п ФАП </a:t>
            </a:r>
          </a:p>
          <a:p>
            <a:pPr algn="ctr" defTabSz="1256723">
              <a:defRPr/>
            </a:pPr>
            <a:r>
              <a:rPr lang="ru-RU" sz="1400" dirty="0" smtClean="0">
                <a:cs typeface="Times New Roman" pitchFamily="18" charset="0"/>
              </a:rPr>
              <a:t>п. </a:t>
            </a:r>
            <a:r>
              <a:rPr lang="ru-RU" sz="1400" dirty="0" err="1" smtClean="0">
                <a:cs typeface="Times New Roman" pitchFamily="18" charset="0"/>
              </a:rPr>
              <a:t>Камскии</a:t>
            </a:r>
            <a:r>
              <a:rPr lang="ru-RU" sz="1400" dirty="0" smtClean="0">
                <a:cs typeface="Times New Roman" pitchFamily="18" charset="0"/>
              </a:rPr>
              <a:t>,</a:t>
            </a:r>
          </a:p>
          <a:p>
            <a:pPr algn="ctr" defTabSz="1256723">
              <a:defRPr/>
            </a:pPr>
            <a:r>
              <a:rPr lang="ru-RU" sz="1400" dirty="0" smtClean="0">
                <a:cs typeface="Times New Roman" pitchFamily="18" charset="0"/>
              </a:rPr>
              <a:t>Эмма </a:t>
            </a:r>
            <a:r>
              <a:rPr lang="ru-RU" sz="1400" dirty="0" err="1" smtClean="0">
                <a:cs typeface="Times New Roman" pitchFamily="18" charset="0"/>
              </a:rPr>
              <a:t>Христиановна</a:t>
            </a:r>
            <a:endParaRPr lang="ru-RU" sz="1400" dirty="0" smtClean="0">
              <a:cs typeface="Times New Roman" pitchFamily="18" charset="0"/>
            </a:endParaRPr>
          </a:p>
          <a:p>
            <a:pPr algn="ctr" defTabSz="1256723">
              <a:defRPr/>
            </a:pPr>
            <a:r>
              <a:rPr lang="ru-RU" sz="1400" dirty="0" smtClean="0">
                <a:cs typeface="Times New Roman" pitchFamily="18" charset="0"/>
              </a:rPr>
              <a:t>8- 919- 49- 90- 791</a:t>
            </a:r>
            <a:endParaRPr lang="ru-RU" sz="14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Line 99"/>
          <p:cNvSpPr>
            <a:spLocks noChangeShapeType="1"/>
          </p:cNvSpPr>
          <p:nvPr/>
        </p:nvSpPr>
        <p:spPr bwMode="auto">
          <a:xfrm flipH="1">
            <a:off x="7543810" y="6586551"/>
            <a:ext cx="1714511" cy="714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6" name="Line 114"/>
          <p:cNvSpPr>
            <a:spLocks noChangeShapeType="1"/>
          </p:cNvSpPr>
          <p:nvPr/>
        </p:nvSpPr>
        <p:spPr bwMode="auto">
          <a:xfrm flipH="1">
            <a:off x="11901527" y="6586551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7" name="Line 115"/>
          <p:cNvSpPr>
            <a:spLocks noChangeShapeType="1"/>
          </p:cNvSpPr>
          <p:nvPr/>
        </p:nvSpPr>
        <p:spPr bwMode="auto">
          <a:xfrm flipH="1">
            <a:off x="11830089" y="487203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8" name="Line 102"/>
          <p:cNvSpPr>
            <a:spLocks noChangeShapeType="1"/>
          </p:cNvSpPr>
          <p:nvPr/>
        </p:nvSpPr>
        <p:spPr bwMode="auto">
          <a:xfrm flipH="1">
            <a:off x="7543807" y="3943342"/>
            <a:ext cx="1785951" cy="228601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9" name="Line 122"/>
          <p:cNvSpPr>
            <a:spLocks noChangeShapeType="1"/>
          </p:cNvSpPr>
          <p:nvPr/>
        </p:nvSpPr>
        <p:spPr bwMode="auto">
          <a:xfrm flipV="1">
            <a:off x="471447" y="8944004"/>
            <a:ext cx="517525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 anchor="ctr"/>
          <a:lstStyle/>
          <a:p>
            <a:endParaRPr lang="ru-RU" sz="7700" dirty="0"/>
          </a:p>
        </p:txBody>
      </p:sp>
      <p:grpSp>
        <p:nvGrpSpPr>
          <p:cNvPr id="15" name="Группа 133"/>
          <p:cNvGrpSpPr>
            <a:grpSpLocks/>
          </p:cNvGrpSpPr>
          <p:nvPr/>
        </p:nvGrpSpPr>
        <p:grpSpPr bwMode="auto">
          <a:xfrm>
            <a:off x="1900206" y="1443014"/>
            <a:ext cx="927100" cy="485775"/>
            <a:chOff x="6330950" y="1443038"/>
            <a:chExt cx="927100" cy="485775"/>
          </a:xfrm>
        </p:grpSpPr>
        <p:sp>
          <p:nvSpPr>
            <p:cNvPr id="136" name="Line 59"/>
            <p:cNvSpPr>
              <a:spLocks noChangeShapeType="1"/>
            </p:cNvSpPr>
            <p:nvPr/>
          </p:nvSpPr>
          <p:spPr bwMode="auto">
            <a:xfrm>
              <a:off x="6337300" y="1462088"/>
              <a:ext cx="0" cy="466725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wrap="none" lIns="91428" tIns="45714" rIns="91428" bIns="45714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pPr algn="ctr" eaLnBrk="0" hangingPunct="0">
                <a:defRPr/>
              </a:pPr>
              <a:endParaRPr lang="ru-RU" sz="36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Arial" charset="0"/>
              </a:endParaRPr>
            </a:p>
          </p:txBody>
        </p:sp>
        <p:sp>
          <p:nvSpPr>
            <p:cNvPr id="137" name="Freeform 61"/>
            <p:cNvSpPr>
              <a:spLocks/>
            </p:cNvSpPr>
            <p:nvPr/>
          </p:nvSpPr>
          <p:spPr bwMode="auto">
            <a:xfrm>
              <a:off x="6480175" y="1589088"/>
              <a:ext cx="390525" cy="61912"/>
            </a:xfrm>
            <a:custGeom>
              <a:avLst/>
              <a:gdLst>
                <a:gd name="T0" fmla="*/ 0 w 136"/>
                <a:gd name="T1" fmla="*/ 2147483647 h 36"/>
                <a:gd name="T2" fmla="*/ 2147483647 w 136"/>
                <a:gd name="T3" fmla="*/ 0 h 36"/>
                <a:gd name="T4" fmla="*/ 2147483647 w 136"/>
                <a:gd name="T5" fmla="*/ 0 h 36"/>
                <a:gd name="T6" fmla="*/ 2147483647 w 136"/>
                <a:gd name="T7" fmla="*/ 0 h 36"/>
                <a:gd name="T8" fmla="*/ 2147483647 w 136"/>
                <a:gd name="T9" fmla="*/ 0 h 36"/>
                <a:gd name="T10" fmla="*/ 2147483647 w 136"/>
                <a:gd name="T11" fmla="*/ 2147483647 h 36"/>
                <a:gd name="T12" fmla="*/ 2147483647 w 136"/>
                <a:gd name="T13" fmla="*/ 2147483647 h 36"/>
                <a:gd name="T14" fmla="*/ 2147483647 w 136"/>
                <a:gd name="T15" fmla="*/ 2147483647 h 36"/>
                <a:gd name="T16" fmla="*/ 2147483647 w 136"/>
                <a:gd name="T17" fmla="*/ 2147483647 h 36"/>
                <a:gd name="T18" fmla="*/ 2147483647 w 136"/>
                <a:gd name="T19" fmla="*/ 2147483647 h 36"/>
                <a:gd name="T20" fmla="*/ 2147483647 w 136"/>
                <a:gd name="T21" fmla="*/ 2147483647 h 36"/>
                <a:gd name="T22" fmla="*/ 2147483647 w 136"/>
                <a:gd name="T23" fmla="*/ 2147483647 h 36"/>
                <a:gd name="T24" fmla="*/ 2147483647 w 136"/>
                <a:gd name="T25" fmla="*/ 2147483647 h 36"/>
                <a:gd name="T26" fmla="*/ 2147483647 w 136"/>
                <a:gd name="T27" fmla="*/ 2147483647 h 36"/>
                <a:gd name="T28" fmla="*/ 2147483647 w 136"/>
                <a:gd name="T29" fmla="*/ 2147483647 h 36"/>
                <a:gd name="T30" fmla="*/ 2147483647 w 136"/>
                <a:gd name="T31" fmla="*/ 2147483647 h 36"/>
                <a:gd name="T32" fmla="*/ 2147483647 w 136"/>
                <a:gd name="T33" fmla="*/ 2147483647 h 36"/>
                <a:gd name="T34" fmla="*/ 2147483647 w 136"/>
                <a:gd name="T35" fmla="*/ 2147483647 h 36"/>
                <a:gd name="T36" fmla="*/ 2147483647 w 136"/>
                <a:gd name="T37" fmla="*/ 2147483647 h 36"/>
                <a:gd name="T38" fmla="*/ 2147483647 w 136"/>
                <a:gd name="T39" fmla="*/ 2147483647 h 36"/>
                <a:gd name="T40" fmla="*/ 2147483647 w 136"/>
                <a:gd name="T41" fmla="*/ 2147483647 h 36"/>
                <a:gd name="T42" fmla="*/ 2147483647 w 136"/>
                <a:gd name="T43" fmla="*/ 2147483647 h 36"/>
                <a:gd name="T44" fmla="*/ 2147483647 w 136"/>
                <a:gd name="T45" fmla="*/ 2147483647 h 36"/>
                <a:gd name="T46" fmla="*/ 0 w 136"/>
                <a:gd name="T47" fmla="*/ 2147483647 h 36"/>
                <a:gd name="T48" fmla="*/ 0 w 136"/>
                <a:gd name="T49" fmla="*/ 2147483647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36"/>
                <a:gd name="T77" fmla="*/ 136 w 136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36">
                  <a:moveTo>
                    <a:pt x="0" y="5"/>
                  </a:moveTo>
                  <a:lnTo>
                    <a:pt x="13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1" y="5"/>
                  </a:lnTo>
                  <a:lnTo>
                    <a:pt x="99" y="10"/>
                  </a:lnTo>
                  <a:lnTo>
                    <a:pt x="107" y="12"/>
                  </a:lnTo>
                  <a:lnTo>
                    <a:pt x="112" y="15"/>
                  </a:lnTo>
                  <a:lnTo>
                    <a:pt x="122" y="20"/>
                  </a:lnTo>
                  <a:lnTo>
                    <a:pt x="135" y="35"/>
                  </a:lnTo>
                  <a:lnTo>
                    <a:pt x="128" y="27"/>
                  </a:lnTo>
                  <a:lnTo>
                    <a:pt x="112" y="22"/>
                  </a:lnTo>
                  <a:lnTo>
                    <a:pt x="99" y="17"/>
                  </a:lnTo>
                  <a:lnTo>
                    <a:pt x="89" y="15"/>
                  </a:lnTo>
                  <a:lnTo>
                    <a:pt x="81" y="15"/>
                  </a:lnTo>
                  <a:lnTo>
                    <a:pt x="68" y="12"/>
                  </a:lnTo>
                  <a:lnTo>
                    <a:pt x="57" y="10"/>
                  </a:lnTo>
                  <a:lnTo>
                    <a:pt x="49" y="10"/>
                  </a:lnTo>
                  <a:lnTo>
                    <a:pt x="39" y="10"/>
                  </a:lnTo>
                  <a:lnTo>
                    <a:pt x="31" y="10"/>
                  </a:lnTo>
                  <a:lnTo>
                    <a:pt x="18" y="12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0" y="5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8" name="Freeform 62"/>
            <p:cNvSpPr>
              <a:spLocks/>
            </p:cNvSpPr>
            <p:nvPr/>
          </p:nvSpPr>
          <p:spPr bwMode="auto">
            <a:xfrm>
              <a:off x="6470650" y="1671638"/>
              <a:ext cx="465138" cy="73025"/>
            </a:xfrm>
            <a:custGeom>
              <a:avLst/>
              <a:gdLst>
                <a:gd name="T0" fmla="*/ 0 w 162"/>
                <a:gd name="T1" fmla="*/ 2147483647 h 42"/>
                <a:gd name="T2" fmla="*/ 2147483647 w 162"/>
                <a:gd name="T3" fmla="*/ 0 h 42"/>
                <a:gd name="T4" fmla="*/ 2147483647 w 162"/>
                <a:gd name="T5" fmla="*/ 0 h 42"/>
                <a:gd name="T6" fmla="*/ 2147483647 w 162"/>
                <a:gd name="T7" fmla="*/ 0 h 42"/>
                <a:gd name="T8" fmla="*/ 2147483647 w 162"/>
                <a:gd name="T9" fmla="*/ 0 h 42"/>
                <a:gd name="T10" fmla="*/ 2147483647 w 162"/>
                <a:gd name="T11" fmla="*/ 2147483647 h 42"/>
                <a:gd name="T12" fmla="*/ 2147483647 w 162"/>
                <a:gd name="T13" fmla="*/ 2147483647 h 42"/>
                <a:gd name="T14" fmla="*/ 2147483647 w 162"/>
                <a:gd name="T15" fmla="*/ 2147483647 h 42"/>
                <a:gd name="T16" fmla="*/ 2147483647 w 162"/>
                <a:gd name="T17" fmla="*/ 2147483647 h 42"/>
                <a:gd name="T18" fmla="*/ 2147483647 w 162"/>
                <a:gd name="T19" fmla="*/ 2147483647 h 42"/>
                <a:gd name="T20" fmla="*/ 2147483647 w 162"/>
                <a:gd name="T21" fmla="*/ 2147483647 h 42"/>
                <a:gd name="T22" fmla="*/ 2147483647 w 162"/>
                <a:gd name="T23" fmla="*/ 2147483647 h 42"/>
                <a:gd name="T24" fmla="*/ 2147483647 w 162"/>
                <a:gd name="T25" fmla="*/ 2147483647 h 42"/>
                <a:gd name="T26" fmla="*/ 2147483647 w 162"/>
                <a:gd name="T27" fmla="*/ 2147483647 h 42"/>
                <a:gd name="T28" fmla="*/ 2147483647 w 162"/>
                <a:gd name="T29" fmla="*/ 2147483647 h 42"/>
                <a:gd name="T30" fmla="*/ 2147483647 w 162"/>
                <a:gd name="T31" fmla="*/ 2147483647 h 42"/>
                <a:gd name="T32" fmla="*/ 2147483647 w 162"/>
                <a:gd name="T33" fmla="*/ 2147483647 h 42"/>
                <a:gd name="T34" fmla="*/ 2147483647 w 162"/>
                <a:gd name="T35" fmla="*/ 2147483647 h 42"/>
                <a:gd name="T36" fmla="*/ 2147483647 w 162"/>
                <a:gd name="T37" fmla="*/ 2147483647 h 42"/>
                <a:gd name="T38" fmla="*/ 2147483647 w 162"/>
                <a:gd name="T39" fmla="*/ 2147483647 h 42"/>
                <a:gd name="T40" fmla="*/ 2147483647 w 162"/>
                <a:gd name="T41" fmla="*/ 2147483647 h 42"/>
                <a:gd name="T42" fmla="*/ 0 w 162"/>
                <a:gd name="T43" fmla="*/ 2147483647 h 42"/>
                <a:gd name="T44" fmla="*/ 0 w 162"/>
                <a:gd name="T45" fmla="*/ 2147483647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2"/>
                <a:gd name="T70" fmla="*/ 0 h 42"/>
                <a:gd name="T71" fmla="*/ 162 w 162"/>
                <a:gd name="T72" fmla="*/ 42 h 4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2" h="42">
                  <a:moveTo>
                    <a:pt x="0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6" y="3"/>
                  </a:lnTo>
                  <a:lnTo>
                    <a:pt x="107" y="8"/>
                  </a:lnTo>
                  <a:lnTo>
                    <a:pt x="125" y="13"/>
                  </a:lnTo>
                  <a:lnTo>
                    <a:pt x="143" y="20"/>
                  </a:lnTo>
                  <a:lnTo>
                    <a:pt x="154" y="23"/>
                  </a:lnTo>
                  <a:lnTo>
                    <a:pt x="161" y="41"/>
                  </a:lnTo>
                  <a:lnTo>
                    <a:pt x="148" y="33"/>
                  </a:lnTo>
                  <a:lnTo>
                    <a:pt x="138" y="28"/>
                  </a:lnTo>
                  <a:lnTo>
                    <a:pt x="130" y="28"/>
                  </a:lnTo>
                  <a:lnTo>
                    <a:pt x="117" y="21"/>
                  </a:lnTo>
                  <a:lnTo>
                    <a:pt x="104" y="21"/>
                  </a:lnTo>
                  <a:lnTo>
                    <a:pt x="86" y="17"/>
                  </a:lnTo>
                  <a:lnTo>
                    <a:pt x="62" y="13"/>
                  </a:lnTo>
                  <a:lnTo>
                    <a:pt x="47" y="10"/>
                  </a:lnTo>
                  <a:lnTo>
                    <a:pt x="31" y="13"/>
                  </a:lnTo>
                  <a:lnTo>
                    <a:pt x="13" y="13"/>
                  </a:lnTo>
                  <a:lnTo>
                    <a:pt x="0" y="17"/>
                  </a:lnTo>
                  <a:lnTo>
                    <a:pt x="0" y="3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9" name="Freeform 63"/>
            <p:cNvSpPr>
              <a:spLocks/>
            </p:cNvSpPr>
            <p:nvPr/>
          </p:nvSpPr>
          <p:spPr bwMode="auto">
            <a:xfrm>
              <a:off x="7024688" y="1624013"/>
              <a:ext cx="120650" cy="80962"/>
            </a:xfrm>
            <a:custGeom>
              <a:avLst/>
              <a:gdLst>
                <a:gd name="T0" fmla="*/ 2147483647 w 42"/>
                <a:gd name="T1" fmla="*/ 2147483647 h 46"/>
                <a:gd name="T2" fmla="*/ 2147483647 w 42"/>
                <a:gd name="T3" fmla="*/ 2147483647 h 46"/>
                <a:gd name="T4" fmla="*/ 2147483647 w 42"/>
                <a:gd name="T5" fmla="*/ 2147483647 h 46"/>
                <a:gd name="T6" fmla="*/ 2147483647 w 42"/>
                <a:gd name="T7" fmla="*/ 2147483647 h 46"/>
                <a:gd name="T8" fmla="*/ 2147483647 w 42"/>
                <a:gd name="T9" fmla="*/ 2147483647 h 46"/>
                <a:gd name="T10" fmla="*/ 2147483647 w 42"/>
                <a:gd name="T11" fmla="*/ 2147483647 h 46"/>
                <a:gd name="T12" fmla="*/ 2147483647 w 42"/>
                <a:gd name="T13" fmla="*/ 2147483647 h 46"/>
                <a:gd name="T14" fmla="*/ 0 w 42"/>
                <a:gd name="T15" fmla="*/ 0 h 46"/>
                <a:gd name="T16" fmla="*/ 0 w 42"/>
                <a:gd name="T17" fmla="*/ 2147483647 h 46"/>
                <a:gd name="T18" fmla="*/ 2147483647 w 42"/>
                <a:gd name="T19" fmla="*/ 2147483647 h 46"/>
                <a:gd name="T20" fmla="*/ 2147483647 w 42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6"/>
                <a:gd name="T35" fmla="*/ 42 w 42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6">
                  <a:moveTo>
                    <a:pt x="36" y="45"/>
                  </a:moveTo>
                  <a:lnTo>
                    <a:pt x="41" y="40"/>
                  </a:lnTo>
                  <a:lnTo>
                    <a:pt x="41" y="30"/>
                  </a:lnTo>
                  <a:lnTo>
                    <a:pt x="41" y="23"/>
                  </a:lnTo>
                  <a:lnTo>
                    <a:pt x="36" y="13"/>
                  </a:lnTo>
                  <a:lnTo>
                    <a:pt x="36" y="7"/>
                  </a:lnTo>
                  <a:lnTo>
                    <a:pt x="8" y="3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29"/>
                  </a:lnTo>
                  <a:lnTo>
                    <a:pt x="36" y="45"/>
                  </a:lnTo>
                </a:path>
              </a:pathLst>
            </a:custGeom>
            <a:solidFill>
              <a:schemeClr val="accent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2" name="Freeform 64"/>
            <p:cNvSpPr>
              <a:spLocks/>
            </p:cNvSpPr>
            <p:nvPr/>
          </p:nvSpPr>
          <p:spPr bwMode="auto">
            <a:xfrm>
              <a:off x="6978650" y="1531938"/>
              <a:ext cx="120650" cy="107950"/>
            </a:xfrm>
            <a:custGeom>
              <a:avLst/>
              <a:gdLst>
                <a:gd name="T0" fmla="*/ 2147483647 w 42"/>
                <a:gd name="T1" fmla="*/ 2147483647 h 61"/>
                <a:gd name="T2" fmla="*/ 2147483647 w 42"/>
                <a:gd name="T3" fmla="*/ 2147483647 h 61"/>
                <a:gd name="T4" fmla="*/ 2147483647 w 42"/>
                <a:gd name="T5" fmla="*/ 2147483647 h 61"/>
                <a:gd name="T6" fmla="*/ 2147483647 w 42"/>
                <a:gd name="T7" fmla="*/ 2147483647 h 61"/>
                <a:gd name="T8" fmla="*/ 2147483647 w 42"/>
                <a:gd name="T9" fmla="*/ 0 h 61"/>
                <a:gd name="T10" fmla="*/ 0 w 42"/>
                <a:gd name="T11" fmla="*/ 0 h 61"/>
                <a:gd name="T12" fmla="*/ 0 w 42"/>
                <a:gd name="T13" fmla="*/ 2147483647 h 61"/>
                <a:gd name="T14" fmla="*/ 0 w 42"/>
                <a:gd name="T15" fmla="*/ 2147483647 h 61"/>
                <a:gd name="T16" fmla="*/ 2147483647 w 42"/>
                <a:gd name="T17" fmla="*/ 2147483647 h 61"/>
                <a:gd name="T18" fmla="*/ 2147483647 w 42"/>
                <a:gd name="T19" fmla="*/ 2147483647 h 61"/>
                <a:gd name="T20" fmla="*/ 2147483647 w 42"/>
                <a:gd name="T21" fmla="*/ 2147483647 h 61"/>
                <a:gd name="T22" fmla="*/ 2147483647 w 42"/>
                <a:gd name="T23" fmla="*/ 2147483647 h 61"/>
                <a:gd name="T24" fmla="*/ 2147483647 w 42"/>
                <a:gd name="T25" fmla="*/ 2147483647 h 61"/>
                <a:gd name="T26" fmla="*/ 2147483647 w 42"/>
                <a:gd name="T27" fmla="*/ 2147483647 h 61"/>
                <a:gd name="T28" fmla="*/ 2147483647 w 42"/>
                <a:gd name="T29" fmla="*/ 2147483647 h 61"/>
                <a:gd name="T30" fmla="*/ 2147483647 w 42"/>
                <a:gd name="T31" fmla="*/ 2147483647 h 61"/>
                <a:gd name="T32" fmla="*/ 2147483647 w 42"/>
                <a:gd name="T33" fmla="*/ 2147483647 h 61"/>
                <a:gd name="T34" fmla="*/ 2147483647 w 42"/>
                <a:gd name="T35" fmla="*/ 2147483647 h 61"/>
                <a:gd name="T36" fmla="*/ 2147483647 w 42"/>
                <a:gd name="T37" fmla="*/ 2147483647 h 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61"/>
                <a:gd name="T59" fmla="*/ 42 w 42"/>
                <a:gd name="T60" fmla="*/ 61 h 6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61">
                  <a:moveTo>
                    <a:pt x="28" y="8"/>
                  </a:moveTo>
                  <a:lnTo>
                    <a:pt x="28" y="5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5" y="30"/>
                  </a:lnTo>
                  <a:lnTo>
                    <a:pt x="8" y="39"/>
                  </a:lnTo>
                  <a:lnTo>
                    <a:pt x="13" y="44"/>
                  </a:lnTo>
                  <a:lnTo>
                    <a:pt x="13" y="49"/>
                  </a:lnTo>
                  <a:lnTo>
                    <a:pt x="26" y="52"/>
                  </a:lnTo>
                  <a:lnTo>
                    <a:pt x="41" y="60"/>
                  </a:lnTo>
                  <a:lnTo>
                    <a:pt x="34" y="35"/>
                  </a:lnTo>
                  <a:lnTo>
                    <a:pt x="34" y="30"/>
                  </a:lnTo>
                  <a:lnTo>
                    <a:pt x="28" y="17"/>
                  </a:lnTo>
                  <a:lnTo>
                    <a:pt x="28" y="8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3" name="Freeform 65"/>
            <p:cNvSpPr>
              <a:spLocks/>
            </p:cNvSpPr>
            <p:nvPr/>
          </p:nvSpPr>
          <p:spPr bwMode="auto">
            <a:xfrm>
              <a:off x="6742113" y="1479550"/>
              <a:ext cx="254000" cy="146050"/>
            </a:xfrm>
            <a:custGeom>
              <a:avLst/>
              <a:gdLst>
                <a:gd name="T0" fmla="*/ 2147483647 w 89"/>
                <a:gd name="T1" fmla="*/ 2147483647 h 83"/>
                <a:gd name="T2" fmla="*/ 0 w 89"/>
                <a:gd name="T3" fmla="*/ 2147483647 h 83"/>
                <a:gd name="T4" fmla="*/ 0 w 89"/>
                <a:gd name="T5" fmla="*/ 2147483647 h 83"/>
                <a:gd name="T6" fmla="*/ 0 w 89"/>
                <a:gd name="T7" fmla="*/ 2147483647 h 83"/>
                <a:gd name="T8" fmla="*/ 0 w 89"/>
                <a:gd name="T9" fmla="*/ 2147483647 h 83"/>
                <a:gd name="T10" fmla="*/ 2147483647 w 89"/>
                <a:gd name="T11" fmla="*/ 0 h 83"/>
                <a:gd name="T12" fmla="*/ 2147483647 w 89"/>
                <a:gd name="T13" fmla="*/ 0 h 83"/>
                <a:gd name="T14" fmla="*/ 2147483647 w 89"/>
                <a:gd name="T15" fmla="*/ 0 h 83"/>
                <a:gd name="T16" fmla="*/ 2147483647 w 89"/>
                <a:gd name="T17" fmla="*/ 2147483647 h 83"/>
                <a:gd name="T18" fmla="*/ 2147483647 w 89"/>
                <a:gd name="T19" fmla="*/ 2147483647 h 83"/>
                <a:gd name="T20" fmla="*/ 2147483647 w 89"/>
                <a:gd name="T21" fmla="*/ 2147483647 h 83"/>
                <a:gd name="T22" fmla="*/ 2147483647 w 89"/>
                <a:gd name="T23" fmla="*/ 2147483647 h 83"/>
                <a:gd name="T24" fmla="*/ 2147483647 w 89"/>
                <a:gd name="T25" fmla="*/ 2147483647 h 83"/>
                <a:gd name="T26" fmla="*/ 2147483647 w 89"/>
                <a:gd name="T27" fmla="*/ 2147483647 h 83"/>
                <a:gd name="T28" fmla="*/ 2147483647 w 89"/>
                <a:gd name="T29" fmla="*/ 2147483647 h 83"/>
                <a:gd name="T30" fmla="*/ 2147483647 w 89"/>
                <a:gd name="T31" fmla="*/ 2147483647 h 83"/>
                <a:gd name="T32" fmla="*/ 2147483647 w 89"/>
                <a:gd name="T33" fmla="*/ 2147483647 h 83"/>
                <a:gd name="T34" fmla="*/ 2147483647 w 89"/>
                <a:gd name="T35" fmla="*/ 2147483647 h 83"/>
                <a:gd name="T36" fmla="*/ 2147483647 w 89"/>
                <a:gd name="T37" fmla="*/ 2147483647 h 83"/>
                <a:gd name="T38" fmla="*/ 2147483647 w 89"/>
                <a:gd name="T39" fmla="*/ 2147483647 h 83"/>
                <a:gd name="T40" fmla="*/ 2147483647 w 89"/>
                <a:gd name="T41" fmla="*/ 2147483647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83"/>
                <a:gd name="T65" fmla="*/ 89 w 89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83">
                  <a:moveTo>
                    <a:pt x="8" y="69"/>
                  </a:moveTo>
                  <a:lnTo>
                    <a:pt x="0" y="54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8"/>
                  </a:lnTo>
                  <a:lnTo>
                    <a:pt x="3" y="0"/>
                  </a:lnTo>
                  <a:lnTo>
                    <a:pt x="13" y="0"/>
                  </a:lnTo>
                  <a:lnTo>
                    <a:pt x="39" y="0"/>
                  </a:lnTo>
                  <a:lnTo>
                    <a:pt x="57" y="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0" y="27"/>
                  </a:lnTo>
                  <a:lnTo>
                    <a:pt x="75" y="49"/>
                  </a:lnTo>
                  <a:lnTo>
                    <a:pt x="81" y="64"/>
                  </a:lnTo>
                  <a:lnTo>
                    <a:pt x="88" y="82"/>
                  </a:lnTo>
                  <a:lnTo>
                    <a:pt x="75" y="79"/>
                  </a:lnTo>
                  <a:lnTo>
                    <a:pt x="65" y="74"/>
                  </a:lnTo>
                  <a:lnTo>
                    <a:pt x="52" y="69"/>
                  </a:lnTo>
                  <a:lnTo>
                    <a:pt x="42" y="69"/>
                  </a:lnTo>
                  <a:lnTo>
                    <a:pt x="29" y="69"/>
                  </a:lnTo>
                  <a:lnTo>
                    <a:pt x="8" y="69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4" name="Freeform 66"/>
            <p:cNvSpPr>
              <a:spLocks/>
            </p:cNvSpPr>
            <p:nvPr/>
          </p:nvSpPr>
          <p:spPr bwMode="auto">
            <a:xfrm>
              <a:off x="6681788" y="1470025"/>
              <a:ext cx="120650" cy="103188"/>
            </a:xfrm>
            <a:custGeom>
              <a:avLst/>
              <a:gdLst>
                <a:gd name="T0" fmla="*/ 0 w 42"/>
                <a:gd name="T1" fmla="*/ 0 h 59"/>
                <a:gd name="T2" fmla="*/ 2147483647 w 42"/>
                <a:gd name="T3" fmla="*/ 0 h 59"/>
                <a:gd name="T4" fmla="*/ 2147483647 w 42"/>
                <a:gd name="T5" fmla="*/ 0 h 59"/>
                <a:gd name="T6" fmla="*/ 2147483647 w 42"/>
                <a:gd name="T7" fmla="*/ 2147483647 h 59"/>
                <a:gd name="T8" fmla="*/ 2147483647 w 42"/>
                <a:gd name="T9" fmla="*/ 2147483647 h 59"/>
                <a:gd name="T10" fmla="*/ 2147483647 w 42"/>
                <a:gd name="T11" fmla="*/ 2147483647 h 59"/>
                <a:gd name="T12" fmla="*/ 2147483647 w 42"/>
                <a:gd name="T13" fmla="*/ 2147483647 h 59"/>
                <a:gd name="T14" fmla="*/ 2147483647 w 42"/>
                <a:gd name="T15" fmla="*/ 2147483647 h 59"/>
                <a:gd name="T16" fmla="*/ 2147483647 w 42"/>
                <a:gd name="T17" fmla="*/ 2147483647 h 59"/>
                <a:gd name="T18" fmla="*/ 2147483647 w 42"/>
                <a:gd name="T19" fmla="*/ 2147483647 h 59"/>
                <a:gd name="T20" fmla="*/ 2147483647 w 42"/>
                <a:gd name="T21" fmla="*/ 2147483647 h 59"/>
                <a:gd name="T22" fmla="*/ 2147483647 w 42"/>
                <a:gd name="T23" fmla="*/ 2147483647 h 59"/>
                <a:gd name="T24" fmla="*/ 2147483647 w 42"/>
                <a:gd name="T25" fmla="*/ 2147483647 h 59"/>
                <a:gd name="T26" fmla="*/ 2147483647 w 42"/>
                <a:gd name="T27" fmla="*/ 2147483647 h 59"/>
                <a:gd name="T28" fmla="*/ 2147483647 w 42"/>
                <a:gd name="T29" fmla="*/ 2147483647 h 59"/>
                <a:gd name="T30" fmla="*/ 2147483647 w 42"/>
                <a:gd name="T31" fmla="*/ 2147483647 h 59"/>
                <a:gd name="T32" fmla="*/ 2147483647 w 42"/>
                <a:gd name="T33" fmla="*/ 2147483647 h 59"/>
                <a:gd name="T34" fmla="*/ 2147483647 w 42"/>
                <a:gd name="T35" fmla="*/ 2147483647 h 59"/>
                <a:gd name="T36" fmla="*/ 2147483647 w 42"/>
                <a:gd name="T37" fmla="*/ 2147483647 h 59"/>
                <a:gd name="T38" fmla="*/ 2147483647 w 42"/>
                <a:gd name="T39" fmla="*/ 2147483647 h 59"/>
                <a:gd name="T40" fmla="*/ 0 w 42"/>
                <a:gd name="T41" fmla="*/ 2147483647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13" y="2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4" y="5"/>
                  </a:lnTo>
                  <a:lnTo>
                    <a:pt x="41" y="5"/>
                  </a:lnTo>
                  <a:lnTo>
                    <a:pt x="36" y="13"/>
                  </a:lnTo>
                  <a:lnTo>
                    <a:pt x="34" y="28"/>
                  </a:lnTo>
                  <a:lnTo>
                    <a:pt x="34" y="33"/>
                  </a:lnTo>
                  <a:lnTo>
                    <a:pt x="34" y="38"/>
                  </a:lnTo>
                  <a:lnTo>
                    <a:pt x="34" y="42"/>
                  </a:lnTo>
                  <a:lnTo>
                    <a:pt x="34" y="58"/>
                  </a:lnTo>
                  <a:lnTo>
                    <a:pt x="26" y="50"/>
                  </a:lnTo>
                  <a:lnTo>
                    <a:pt x="21" y="38"/>
                  </a:lnTo>
                  <a:lnTo>
                    <a:pt x="13" y="28"/>
                  </a:lnTo>
                  <a:lnTo>
                    <a:pt x="8" y="22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5" name="Freeform 67"/>
            <p:cNvSpPr>
              <a:spLocks/>
            </p:cNvSpPr>
            <p:nvPr/>
          </p:nvSpPr>
          <p:spPr bwMode="auto">
            <a:xfrm>
              <a:off x="6367463" y="1443038"/>
              <a:ext cx="396875" cy="139700"/>
            </a:xfrm>
            <a:custGeom>
              <a:avLst/>
              <a:gdLst>
                <a:gd name="T0" fmla="*/ 0 w 138"/>
                <a:gd name="T1" fmla="*/ 2147483647 h 79"/>
                <a:gd name="T2" fmla="*/ 0 w 138"/>
                <a:gd name="T3" fmla="*/ 2147483647 h 79"/>
                <a:gd name="T4" fmla="*/ 2147483647 w 138"/>
                <a:gd name="T5" fmla="*/ 2147483647 h 79"/>
                <a:gd name="T6" fmla="*/ 2147483647 w 138"/>
                <a:gd name="T7" fmla="*/ 2147483647 h 79"/>
                <a:gd name="T8" fmla="*/ 2147483647 w 138"/>
                <a:gd name="T9" fmla="*/ 0 h 79"/>
                <a:gd name="T10" fmla="*/ 2147483647 w 138"/>
                <a:gd name="T11" fmla="*/ 0 h 79"/>
                <a:gd name="T12" fmla="*/ 2147483647 w 138"/>
                <a:gd name="T13" fmla="*/ 0 h 79"/>
                <a:gd name="T14" fmla="*/ 2147483647 w 138"/>
                <a:gd name="T15" fmla="*/ 0 h 79"/>
                <a:gd name="T16" fmla="*/ 2147483647 w 138"/>
                <a:gd name="T17" fmla="*/ 0 h 79"/>
                <a:gd name="T18" fmla="*/ 2147483647 w 138"/>
                <a:gd name="T19" fmla="*/ 0 h 79"/>
                <a:gd name="T20" fmla="*/ 2147483647 w 138"/>
                <a:gd name="T21" fmla="*/ 0 h 79"/>
                <a:gd name="T22" fmla="*/ 2147483647 w 138"/>
                <a:gd name="T23" fmla="*/ 0 h 79"/>
                <a:gd name="T24" fmla="*/ 2147483647 w 138"/>
                <a:gd name="T25" fmla="*/ 0 h 79"/>
                <a:gd name="T26" fmla="*/ 2147483647 w 138"/>
                <a:gd name="T27" fmla="*/ 2147483647 h 79"/>
                <a:gd name="T28" fmla="*/ 2147483647 w 138"/>
                <a:gd name="T29" fmla="*/ 2147483647 h 79"/>
                <a:gd name="T30" fmla="*/ 2147483647 w 138"/>
                <a:gd name="T31" fmla="*/ 2147483647 h 79"/>
                <a:gd name="T32" fmla="*/ 2147483647 w 138"/>
                <a:gd name="T33" fmla="*/ 2147483647 h 79"/>
                <a:gd name="T34" fmla="*/ 2147483647 w 138"/>
                <a:gd name="T35" fmla="*/ 2147483647 h 79"/>
                <a:gd name="T36" fmla="*/ 2147483647 w 138"/>
                <a:gd name="T37" fmla="*/ 2147483647 h 79"/>
                <a:gd name="T38" fmla="*/ 2147483647 w 138"/>
                <a:gd name="T39" fmla="*/ 2147483647 h 79"/>
                <a:gd name="T40" fmla="*/ 2147483647 w 138"/>
                <a:gd name="T41" fmla="*/ 2147483647 h 79"/>
                <a:gd name="T42" fmla="*/ 2147483647 w 138"/>
                <a:gd name="T43" fmla="*/ 2147483647 h 79"/>
                <a:gd name="T44" fmla="*/ 2147483647 w 138"/>
                <a:gd name="T45" fmla="*/ 2147483647 h 79"/>
                <a:gd name="T46" fmla="*/ 2147483647 w 138"/>
                <a:gd name="T47" fmla="*/ 2147483647 h 79"/>
                <a:gd name="T48" fmla="*/ 2147483647 w 138"/>
                <a:gd name="T49" fmla="*/ 2147483647 h 79"/>
                <a:gd name="T50" fmla="*/ 2147483647 w 138"/>
                <a:gd name="T51" fmla="*/ 2147483647 h 79"/>
                <a:gd name="T52" fmla="*/ 2147483647 w 138"/>
                <a:gd name="T53" fmla="*/ 2147483647 h 79"/>
                <a:gd name="T54" fmla="*/ 2147483647 w 138"/>
                <a:gd name="T55" fmla="*/ 2147483647 h 79"/>
                <a:gd name="T56" fmla="*/ 2147483647 w 138"/>
                <a:gd name="T57" fmla="*/ 2147483647 h 79"/>
                <a:gd name="T58" fmla="*/ 2147483647 w 138"/>
                <a:gd name="T59" fmla="*/ 2147483647 h 79"/>
                <a:gd name="T60" fmla="*/ 2147483647 w 138"/>
                <a:gd name="T61" fmla="*/ 2147483647 h 79"/>
                <a:gd name="T62" fmla="*/ 2147483647 w 138"/>
                <a:gd name="T63" fmla="*/ 2147483647 h 79"/>
                <a:gd name="T64" fmla="*/ 2147483647 w 138"/>
                <a:gd name="T65" fmla="*/ 2147483647 h 79"/>
                <a:gd name="T66" fmla="*/ 2147483647 w 138"/>
                <a:gd name="T67" fmla="*/ 2147483647 h 79"/>
                <a:gd name="T68" fmla="*/ 2147483647 w 138"/>
                <a:gd name="T69" fmla="*/ 2147483647 h 79"/>
                <a:gd name="T70" fmla="*/ 2147483647 w 138"/>
                <a:gd name="T71" fmla="*/ 2147483647 h 79"/>
                <a:gd name="T72" fmla="*/ 2147483647 w 138"/>
                <a:gd name="T73" fmla="*/ 2147483647 h 79"/>
                <a:gd name="T74" fmla="*/ 2147483647 w 138"/>
                <a:gd name="T75" fmla="*/ 2147483647 h 79"/>
                <a:gd name="T76" fmla="*/ 2147483647 w 138"/>
                <a:gd name="T77" fmla="*/ 2147483647 h 79"/>
                <a:gd name="T78" fmla="*/ 2147483647 w 138"/>
                <a:gd name="T79" fmla="*/ 2147483647 h 79"/>
                <a:gd name="T80" fmla="*/ 2147483647 w 138"/>
                <a:gd name="T81" fmla="*/ 2147483647 h 79"/>
                <a:gd name="T82" fmla="*/ 2147483647 w 138"/>
                <a:gd name="T83" fmla="*/ 2147483647 h 79"/>
                <a:gd name="T84" fmla="*/ 0 w 138"/>
                <a:gd name="T85" fmla="*/ 2147483647 h 79"/>
                <a:gd name="T86" fmla="*/ 0 w 138"/>
                <a:gd name="T87" fmla="*/ 2147483647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8"/>
                <a:gd name="T133" fmla="*/ 0 h 79"/>
                <a:gd name="T134" fmla="*/ 138 w 138"/>
                <a:gd name="T135" fmla="*/ 79 h 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8" h="79">
                  <a:moveTo>
                    <a:pt x="0" y="12"/>
                  </a:moveTo>
                  <a:lnTo>
                    <a:pt x="0" y="8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3"/>
                  </a:lnTo>
                  <a:lnTo>
                    <a:pt x="101" y="3"/>
                  </a:lnTo>
                  <a:lnTo>
                    <a:pt x="106" y="5"/>
                  </a:lnTo>
                  <a:lnTo>
                    <a:pt x="109" y="8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14" y="22"/>
                  </a:lnTo>
                  <a:lnTo>
                    <a:pt x="114" y="32"/>
                  </a:lnTo>
                  <a:lnTo>
                    <a:pt x="119" y="40"/>
                  </a:lnTo>
                  <a:lnTo>
                    <a:pt x="124" y="53"/>
                  </a:lnTo>
                  <a:lnTo>
                    <a:pt x="130" y="63"/>
                  </a:lnTo>
                  <a:lnTo>
                    <a:pt x="135" y="73"/>
                  </a:lnTo>
                  <a:lnTo>
                    <a:pt x="137" y="78"/>
                  </a:lnTo>
                  <a:lnTo>
                    <a:pt x="130" y="73"/>
                  </a:lnTo>
                  <a:lnTo>
                    <a:pt x="119" y="67"/>
                  </a:lnTo>
                  <a:lnTo>
                    <a:pt x="109" y="63"/>
                  </a:lnTo>
                  <a:lnTo>
                    <a:pt x="99" y="58"/>
                  </a:lnTo>
                  <a:lnTo>
                    <a:pt x="88" y="57"/>
                  </a:lnTo>
                  <a:lnTo>
                    <a:pt x="78" y="53"/>
                  </a:lnTo>
                  <a:lnTo>
                    <a:pt x="65" y="53"/>
                  </a:lnTo>
                  <a:lnTo>
                    <a:pt x="49" y="53"/>
                  </a:lnTo>
                  <a:lnTo>
                    <a:pt x="36" y="53"/>
                  </a:lnTo>
                  <a:lnTo>
                    <a:pt x="23" y="53"/>
                  </a:lnTo>
                  <a:lnTo>
                    <a:pt x="10" y="57"/>
                  </a:lnTo>
                  <a:lnTo>
                    <a:pt x="10" y="53"/>
                  </a:lnTo>
                  <a:lnTo>
                    <a:pt x="10" y="47"/>
                  </a:lnTo>
                  <a:lnTo>
                    <a:pt x="8" y="38"/>
                  </a:lnTo>
                  <a:lnTo>
                    <a:pt x="5" y="32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2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7061200" y="1531938"/>
              <a:ext cx="112713" cy="107950"/>
            </a:xfrm>
            <a:custGeom>
              <a:avLst/>
              <a:gdLst>
                <a:gd name="T0" fmla="*/ 2147483647 w 39"/>
                <a:gd name="T1" fmla="*/ 2147483647 h 61"/>
                <a:gd name="T2" fmla="*/ 2147483647 w 39"/>
                <a:gd name="T3" fmla="*/ 2147483647 h 61"/>
                <a:gd name="T4" fmla="*/ 2147483647 w 39"/>
                <a:gd name="T5" fmla="*/ 2147483647 h 61"/>
                <a:gd name="T6" fmla="*/ 2147483647 w 39"/>
                <a:gd name="T7" fmla="*/ 2147483647 h 61"/>
                <a:gd name="T8" fmla="*/ 2147483647 w 39"/>
                <a:gd name="T9" fmla="*/ 2147483647 h 61"/>
                <a:gd name="T10" fmla="*/ 2147483647 w 39"/>
                <a:gd name="T11" fmla="*/ 2147483647 h 61"/>
                <a:gd name="T12" fmla="*/ 0 w 39"/>
                <a:gd name="T13" fmla="*/ 2147483647 h 61"/>
                <a:gd name="T14" fmla="*/ 0 w 39"/>
                <a:gd name="T15" fmla="*/ 2147483647 h 61"/>
                <a:gd name="T16" fmla="*/ 0 w 39"/>
                <a:gd name="T17" fmla="*/ 2147483647 h 61"/>
                <a:gd name="T18" fmla="*/ 0 w 39"/>
                <a:gd name="T19" fmla="*/ 2147483647 h 61"/>
                <a:gd name="T20" fmla="*/ 0 w 39"/>
                <a:gd name="T21" fmla="*/ 2147483647 h 61"/>
                <a:gd name="T22" fmla="*/ 0 w 39"/>
                <a:gd name="T23" fmla="*/ 2147483647 h 61"/>
                <a:gd name="T24" fmla="*/ 0 w 39"/>
                <a:gd name="T25" fmla="*/ 2147483647 h 61"/>
                <a:gd name="T26" fmla="*/ 0 w 39"/>
                <a:gd name="T27" fmla="*/ 0 h 61"/>
                <a:gd name="T28" fmla="*/ 2147483647 w 39"/>
                <a:gd name="T29" fmla="*/ 0 h 61"/>
                <a:gd name="T30" fmla="*/ 2147483647 w 39"/>
                <a:gd name="T31" fmla="*/ 0 h 61"/>
                <a:gd name="T32" fmla="*/ 2147483647 w 39"/>
                <a:gd name="T33" fmla="*/ 0 h 61"/>
                <a:gd name="T34" fmla="*/ 2147483647 w 39"/>
                <a:gd name="T35" fmla="*/ 0 h 61"/>
                <a:gd name="T36" fmla="*/ 2147483647 w 39"/>
                <a:gd name="T37" fmla="*/ 2147483647 h 61"/>
                <a:gd name="T38" fmla="*/ 2147483647 w 39"/>
                <a:gd name="T39" fmla="*/ 2147483647 h 61"/>
                <a:gd name="T40" fmla="*/ 2147483647 w 39"/>
                <a:gd name="T41" fmla="*/ 2147483647 h 61"/>
                <a:gd name="T42" fmla="*/ 2147483647 w 39"/>
                <a:gd name="T43" fmla="*/ 2147483647 h 61"/>
                <a:gd name="T44" fmla="*/ 2147483647 w 39"/>
                <a:gd name="T45" fmla="*/ 2147483647 h 61"/>
                <a:gd name="T46" fmla="*/ 2147483647 w 39"/>
                <a:gd name="T47" fmla="*/ 2147483647 h 61"/>
                <a:gd name="T48" fmla="*/ 2147483647 w 39"/>
                <a:gd name="T49" fmla="*/ 2147483647 h 61"/>
                <a:gd name="T50" fmla="*/ 2147483647 w 39"/>
                <a:gd name="T51" fmla="*/ 2147483647 h 61"/>
                <a:gd name="T52" fmla="*/ 2147483647 w 39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9"/>
                <a:gd name="T82" fmla="*/ 0 h 61"/>
                <a:gd name="T83" fmla="*/ 39 w 39"/>
                <a:gd name="T84" fmla="*/ 61 h 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9" h="61">
                  <a:moveTo>
                    <a:pt x="38" y="55"/>
                  </a:moveTo>
                  <a:lnTo>
                    <a:pt x="28" y="52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5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33" y="5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31" y="22"/>
                  </a:lnTo>
                  <a:lnTo>
                    <a:pt x="31" y="27"/>
                  </a:lnTo>
                  <a:lnTo>
                    <a:pt x="31" y="35"/>
                  </a:lnTo>
                  <a:lnTo>
                    <a:pt x="33" y="40"/>
                  </a:lnTo>
                  <a:lnTo>
                    <a:pt x="36" y="45"/>
                  </a:lnTo>
                  <a:lnTo>
                    <a:pt x="38" y="55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7" name="Freeform 69"/>
            <p:cNvSpPr>
              <a:spLocks/>
            </p:cNvSpPr>
            <p:nvPr/>
          </p:nvSpPr>
          <p:spPr bwMode="auto">
            <a:xfrm>
              <a:off x="7061200" y="1628775"/>
              <a:ext cx="160338" cy="68263"/>
            </a:xfrm>
            <a:custGeom>
              <a:avLst/>
              <a:gdLst>
                <a:gd name="T0" fmla="*/ 2147483647 w 55"/>
                <a:gd name="T1" fmla="*/ 2147483647 h 39"/>
                <a:gd name="T2" fmla="*/ 2147483647 w 55"/>
                <a:gd name="T3" fmla="*/ 2147483647 h 39"/>
                <a:gd name="T4" fmla="*/ 2147483647 w 55"/>
                <a:gd name="T5" fmla="*/ 2147483647 h 39"/>
                <a:gd name="T6" fmla="*/ 2147483647 w 55"/>
                <a:gd name="T7" fmla="*/ 0 h 39"/>
                <a:gd name="T8" fmla="*/ 2147483647 w 55"/>
                <a:gd name="T9" fmla="*/ 0 h 39"/>
                <a:gd name="T10" fmla="*/ 2147483647 w 55"/>
                <a:gd name="T11" fmla="*/ 0 h 39"/>
                <a:gd name="T12" fmla="*/ 2147483647 w 55"/>
                <a:gd name="T13" fmla="*/ 0 h 39"/>
                <a:gd name="T14" fmla="*/ 0 w 55"/>
                <a:gd name="T15" fmla="*/ 0 h 39"/>
                <a:gd name="T16" fmla="*/ 0 w 55"/>
                <a:gd name="T17" fmla="*/ 2147483647 h 39"/>
                <a:gd name="T18" fmla="*/ 0 w 55"/>
                <a:gd name="T19" fmla="*/ 2147483647 h 39"/>
                <a:gd name="T20" fmla="*/ 0 w 55"/>
                <a:gd name="T21" fmla="*/ 2147483647 h 39"/>
                <a:gd name="T22" fmla="*/ 0 w 55"/>
                <a:gd name="T23" fmla="*/ 2147483647 h 39"/>
                <a:gd name="T24" fmla="*/ 0 w 55"/>
                <a:gd name="T25" fmla="*/ 2147483647 h 39"/>
                <a:gd name="T26" fmla="*/ 2147483647 w 55"/>
                <a:gd name="T27" fmla="*/ 2147483647 h 39"/>
                <a:gd name="T28" fmla="*/ 2147483647 w 55"/>
                <a:gd name="T29" fmla="*/ 2147483647 h 39"/>
                <a:gd name="T30" fmla="*/ 2147483647 w 55"/>
                <a:gd name="T31" fmla="*/ 2147483647 h 39"/>
                <a:gd name="T32" fmla="*/ 2147483647 w 55"/>
                <a:gd name="T33" fmla="*/ 2147483647 h 39"/>
                <a:gd name="T34" fmla="*/ 2147483647 w 55"/>
                <a:gd name="T35" fmla="*/ 2147483647 h 39"/>
                <a:gd name="T36" fmla="*/ 2147483647 w 55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"/>
                <a:gd name="T58" fmla="*/ 0 h 39"/>
                <a:gd name="T59" fmla="*/ 55 w 55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" h="39">
                  <a:moveTo>
                    <a:pt x="54" y="35"/>
                  </a:moveTo>
                  <a:lnTo>
                    <a:pt x="47" y="22"/>
                  </a:lnTo>
                  <a:lnTo>
                    <a:pt x="44" y="8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10" y="30"/>
                  </a:lnTo>
                  <a:lnTo>
                    <a:pt x="23" y="30"/>
                  </a:lnTo>
                  <a:lnTo>
                    <a:pt x="36" y="30"/>
                  </a:lnTo>
                  <a:lnTo>
                    <a:pt x="47" y="30"/>
                  </a:lnTo>
                  <a:lnTo>
                    <a:pt x="54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8" name="Freeform 70"/>
            <p:cNvSpPr>
              <a:spLocks/>
            </p:cNvSpPr>
            <p:nvPr/>
          </p:nvSpPr>
          <p:spPr bwMode="auto">
            <a:xfrm>
              <a:off x="6778625" y="1597025"/>
              <a:ext cx="282575" cy="84138"/>
            </a:xfrm>
            <a:custGeom>
              <a:avLst/>
              <a:gdLst>
                <a:gd name="T0" fmla="*/ 2147483647 w 99"/>
                <a:gd name="T1" fmla="*/ 2147483647 h 47"/>
                <a:gd name="T2" fmla="*/ 2147483647 w 99"/>
                <a:gd name="T3" fmla="*/ 2147483647 h 47"/>
                <a:gd name="T4" fmla="*/ 2147483647 w 99"/>
                <a:gd name="T5" fmla="*/ 2147483647 h 47"/>
                <a:gd name="T6" fmla="*/ 2147483647 w 99"/>
                <a:gd name="T7" fmla="*/ 2147483647 h 47"/>
                <a:gd name="T8" fmla="*/ 2147483647 w 99"/>
                <a:gd name="T9" fmla="*/ 2147483647 h 47"/>
                <a:gd name="T10" fmla="*/ 2147483647 w 99"/>
                <a:gd name="T11" fmla="*/ 2147483647 h 47"/>
                <a:gd name="T12" fmla="*/ 2147483647 w 99"/>
                <a:gd name="T13" fmla="*/ 2147483647 h 47"/>
                <a:gd name="T14" fmla="*/ 2147483647 w 99"/>
                <a:gd name="T15" fmla="*/ 2147483647 h 47"/>
                <a:gd name="T16" fmla="*/ 2147483647 w 99"/>
                <a:gd name="T17" fmla="*/ 2147483647 h 47"/>
                <a:gd name="T18" fmla="*/ 2147483647 w 99"/>
                <a:gd name="T19" fmla="*/ 2147483647 h 47"/>
                <a:gd name="T20" fmla="*/ 2147483647 w 99"/>
                <a:gd name="T21" fmla="*/ 2147483647 h 47"/>
                <a:gd name="T22" fmla="*/ 2147483647 w 99"/>
                <a:gd name="T23" fmla="*/ 0 h 47"/>
                <a:gd name="T24" fmla="*/ 2147483647 w 99"/>
                <a:gd name="T25" fmla="*/ 0 h 47"/>
                <a:gd name="T26" fmla="*/ 0 w 99"/>
                <a:gd name="T27" fmla="*/ 0 h 47"/>
                <a:gd name="T28" fmla="*/ 2147483647 w 99"/>
                <a:gd name="T29" fmla="*/ 2147483647 h 47"/>
                <a:gd name="T30" fmla="*/ 2147483647 w 99"/>
                <a:gd name="T31" fmla="*/ 2147483647 h 47"/>
                <a:gd name="T32" fmla="*/ 2147483647 w 99"/>
                <a:gd name="T33" fmla="*/ 21474836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7"/>
                <a:gd name="T53" fmla="*/ 99 w 99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7">
                  <a:moveTo>
                    <a:pt x="18" y="31"/>
                  </a:moveTo>
                  <a:lnTo>
                    <a:pt x="31" y="31"/>
                  </a:lnTo>
                  <a:lnTo>
                    <a:pt x="47" y="31"/>
                  </a:lnTo>
                  <a:lnTo>
                    <a:pt x="70" y="38"/>
                  </a:lnTo>
                  <a:lnTo>
                    <a:pt x="85" y="41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1" y="31"/>
                  </a:lnTo>
                  <a:lnTo>
                    <a:pt x="85" y="20"/>
                  </a:lnTo>
                  <a:lnTo>
                    <a:pt x="80" y="12"/>
                  </a:lnTo>
                  <a:lnTo>
                    <a:pt x="57" y="3"/>
                  </a:lnTo>
                  <a:lnTo>
                    <a:pt x="39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8" y="17"/>
                  </a:lnTo>
                  <a:lnTo>
                    <a:pt x="13" y="26"/>
                  </a:lnTo>
                  <a:lnTo>
                    <a:pt x="18" y="31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9" name="Freeform 71"/>
            <p:cNvSpPr>
              <a:spLocks/>
            </p:cNvSpPr>
            <p:nvPr/>
          </p:nvSpPr>
          <p:spPr bwMode="auto">
            <a:xfrm>
              <a:off x="6405563" y="1539875"/>
              <a:ext cx="433387" cy="107950"/>
            </a:xfrm>
            <a:custGeom>
              <a:avLst/>
              <a:gdLst>
                <a:gd name="T0" fmla="*/ 0 w 151"/>
                <a:gd name="T1" fmla="*/ 2147483647 h 61"/>
                <a:gd name="T2" fmla="*/ 2147483647 w 151"/>
                <a:gd name="T3" fmla="*/ 2147483647 h 61"/>
                <a:gd name="T4" fmla="*/ 2147483647 w 151"/>
                <a:gd name="T5" fmla="*/ 2147483647 h 61"/>
                <a:gd name="T6" fmla="*/ 2147483647 w 151"/>
                <a:gd name="T7" fmla="*/ 2147483647 h 61"/>
                <a:gd name="T8" fmla="*/ 2147483647 w 151"/>
                <a:gd name="T9" fmla="*/ 2147483647 h 61"/>
                <a:gd name="T10" fmla="*/ 2147483647 w 151"/>
                <a:gd name="T11" fmla="*/ 2147483647 h 61"/>
                <a:gd name="T12" fmla="*/ 2147483647 w 151"/>
                <a:gd name="T13" fmla="*/ 2147483647 h 61"/>
                <a:gd name="T14" fmla="*/ 2147483647 w 151"/>
                <a:gd name="T15" fmla="*/ 2147483647 h 61"/>
                <a:gd name="T16" fmla="*/ 2147483647 w 151"/>
                <a:gd name="T17" fmla="*/ 2147483647 h 61"/>
                <a:gd name="T18" fmla="*/ 2147483647 w 151"/>
                <a:gd name="T19" fmla="*/ 2147483647 h 61"/>
                <a:gd name="T20" fmla="*/ 2147483647 w 151"/>
                <a:gd name="T21" fmla="*/ 2147483647 h 61"/>
                <a:gd name="T22" fmla="*/ 2147483647 w 151"/>
                <a:gd name="T23" fmla="*/ 2147483647 h 61"/>
                <a:gd name="T24" fmla="*/ 2147483647 w 151"/>
                <a:gd name="T25" fmla="*/ 2147483647 h 61"/>
                <a:gd name="T26" fmla="*/ 2147483647 w 151"/>
                <a:gd name="T27" fmla="*/ 0 h 61"/>
                <a:gd name="T28" fmla="*/ 2147483647 w 151"/>
                <a:gd name="T29" fmla="*/ 0 h 61"/>
                <a:gd name="T30" fmla="*/ 2147483647 w 151"/>
                <a:gd name="T31" fmla="*/ 0 h 61"/>
                <a:gd name="T32" fmla="*/ 0 w 151"/>
                <a:gd name="T33" fmla="*/ 2147483647 h 61"/>
                <a:gd name="T34" fmla="*/ 0 w 151"/>
                <a:gd name="T35" fmla="*/ 2147483647 h 61"/>
                <a:gd name="T36" fmla="*/ 0 w 151"/>
                <a:gd name="T37" fmla="*/ 2147483647 h 61"/>
                <a:gd name="T38" fmla="*/ 0 w 151"/>
                <a:gd name="T39" fmla="*/ 2147483647 h 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1"/>
                <a:gd name="T61" fmla="*/ 0 h 61"/>
                <a:gd name="T62" fmla="*/ 151 w 151"/>
                <a:gd name="T63" fmla="*/ 61 h 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1" h="61">
                  <a:moveTo>
                    <a:pt x="0" y="35"/>
                  </a:moveTo>
                  <a:lnTo>
                    <a:pt x="5" y="35"/>
                  </a:lnTo>
                  <a:lnTo>
                    <a:pt x="29" y="32"/>
                  </a:lnTo>
                  <a:lnTo>
                    <a:pt x="44" y="32"/>
                  </a:lnTo>
                  <a:lnTo>
                    <a:pt x="62" y="35"/>
                  </a:lnTo>
                  <a:lnTo>
                    <a:pt x="91" y="40"/>
                  </a:lnTo>
                  <a:lnTo>
                    <a:pt x="132" y="52"/>
                  </a:lnTo>
                  <a:lnTo>
                    <a:pt x="150" y="60"/>
                  </a:lnTo>
                  <a:lnTo>
                    <a:pt x="137" y="37"/>
                  </a:lnTo>
                  <a:lnTo>
                    <a:pt x="127" y="25"/>
                  </a:lnTo>
                  <a:lnTo>
                    <a:pt x="122" y="20"/>
                  </a:lnTo>
                  <a:lnTo>
                    <a:pt x="104" y="12"/>
                  </a:lnTo>
                  <a:lnTo>
                    <a:pt x="78" y="3"/>
                  </a:lnTo>
                  <a:lnTo>
                    <a:pt x="49" y="0"/>
                  </a:lnTo>
                  <a:lnTo>
                    <a:pt x="23" y="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0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0" name="Freeform 72"/>
            <p:cNvSpPr>
              <a:spLocks/>
            </p:cNvSpPr>
            <p:nvPr/>
          </p:nvSpPr>
          <p:spPr bwMode="auto">
            <a:xfrm>
              <a:off x="6704013" y="1682750"/>
              <a:ext cx="180975" cy="58738"/>
            </a:xfrm>
            <a:custGeom>
              <a:avLst/>
              <a:gdLst>
                <a:gd name="T0" fmla="*/ 0 w 63"/>
                <a:gd name="T1" fmla="*/ 0 h 34"/>
                <a:gd name="T2" fmla="*/ 0 w 63"/>
                <a:gd name="T3" fmla="*/ 2147483647 h 34"/>
                <a:gd name="T4" fmla="*/ 2147483647 w 63"/>
                <a:gd name="T5" fmla="*/ 2147483647 h 34"/>
                <a:gd name="T6" fmla="*/ 2147483647 w 63"/>
                <a:gd name="T7" fmla="*/ 2147483647 h 34"/>
                <a:gd name="T8" fmla="*/ 2147483647 w 63"/>
                <a:gd name="T9" fmla="*/ 2147483647 h 34"/>
                <a:gd name="T10" fmla="*/ 2147483647 w 63"/>
                <a:gd name="T11" fmla="*/ 2147483647 h 34"/>
                <a:gd name="T12" fmla="*/ 2147483647 w 63"/>
                <a:gd name="T13" fmla="*/ 2147483647 h 34"/>
                <a:gd name="T14" fmla="*/ 2147483647 w 63"/>
                <a:gd name="T15" fmla="*/ 2147483647 h 34"/>
                <a:gd name="T16" fmla="*/ 2147483647 w 63"/>
                <a:gd name="T17" fmla="*/ 2147483647 h 34"/>
                <a:gd name="T18" fmla="*/ 2147483647 w 63"/>
                <a:gd name="T19" fmla="*/ 2147483647 h 34"/>
                <a:gd name="T20" fmla="*/ 2147483647 w 63"/>
                <a:gd name="T21" fmla="*/ 2147483647 h 34"/>
                <a:gd name="T22" fmla="*/ 2147483647 w 63"/>
                <a:gd name="T23" fmla="*/ 2147483647 h 34"/>
                <a:gd name="T24" fmla="*/ 2147483647 w 63"/>
                <a:gd name="T25" fmla="*/ 0 h 34"/>
                <a:gd name="T26" fmla="*/ 0 w 63"/>
                <a:gd name="T27" fmla="*/ 0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"/>
                <a:gd name="T43" fmla="*/ 0 h 34"/>
                <a:gd name="T44" fmla="*/ 63 w 63"/>
                <a:gd name="T45" fmla="*/ 34 h 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" h="34">
                  <a:moveTo>
                    <a:pt x="0" y="0"/>
                  </a:moveTo>
                  <a:lnTo>
                    <a:pt x="0" y="33"/>
                  </a:lnTo>
                  <a:lnTo>
                    <a:pt x="8" y="25"/>
                  </a:lnTo>
                  <a:lnTo>
                    <a:pt x="13" y="23"/>
                  </a:lnTo>
                  <a:lnTo>
                    <a:pt x="21" y="23"/>
                  </a:lnTo>
                  <a:lnTo>
                    <a:pt x="31" y="23"/>
                  </a:lnTo>
                  <a:lnTo>
                    <a:pt x="42" y="25"/>
                  </a:lnTo>
                  <a:lnTo>
                    <a:pt x="55" y="25"/>
                  </a:lnTo>
                  <a:lnTo>
                    <a:pt x="60" y="23"/>
                  </a:lnTo>
                  <a:lnTo>
                    <a:pt x="62" y="17"/>
                  </a:lnTo>
                  <a:lnTo>
                    <a:pt x="55" y="15"/>
                  </a:lnTo>
                  <a:lnTo>
                    <a:pt x="39" y="8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1" name="Freeform 73"/>
            <p:cNvSpPr>
              <a:spLocks/>
            </p:cNvSpPr>
            <p:nvPr/>
          </p:nvSpPr>
          <p:spPr bwMode="auto">
            <a:xfrm>
              <a:off x="6396038" y="1597025"/>
              <a:ext cx="488950" cy="119063"/>
            </a:xfrm>
            <a:custGeom>
              <a:avLst/>
              <a:gdLst>
                <a:gd name="T0" fmla="*/ 2147483647 w 170"/>
                <a:gd name="T1" fmla="*/ 2147483647 h 67"/>
                <a:gd name="T2" fmla="*/ 2147483647 w 170"/>
                <a:gd name="T3" fmla="*/ 0 h 67"/>
                <a:gd name="T4" fmla="*/ 2147483647 w 170"/>
                <a:gd name="T5" fmla="*/ 0 h 67"/>
                <a:gd name="T6" fmla="*/ 2147483647 w 170"/>
                <a:gd name="T7" fmla="*/ 0 h 67"/>
                <a:gd name="T8" fmla="*/ 2147483647 w 170"/>
                <a:gd name="T9" fmla="*/ 0 h 67"/>
                <a:gd name="T10" fmla="*/ 2147483647 w 170"/>
                <a:gd name="T11" fmla="*/ 0 h 67"/>
                <a:gd name="T12" fmla="*/ 2147483647 w 170"/>
                <a:gd name="T13" fmla="*/ 2147483647 h 67"/>
                <a:gd name="T14" fmla="*/ 2147483647 w 170"/>
                <a:gd name="T15" fmla="*/ 2147483647 h 67"/>
                <a:gd name="T16" fmla="*/ 2147483647 w 170"/>
                <a:gd name="T17" fmla="*/ 2147483647 h 67"/>
                <a:gd name="T18" fmla="*/ 2147483647 w 170"/>
                <a:gd name="T19" fmla="*/ 2147483647 h 67"/>
                <a:gd name="T20" fmla="*/ 2147483647 w 170"/>
                <a:gd name="T21" fmla="*/ 2147483647 h 67"/>
                <a:gd name="T22" fmla="*/ 2147483647 w 170"/>
                <a:gd name="T23" fmla="*/ 2147483647 h 67"/>
                <a:gd name="T24" fmla="*/ 2147483647 w 170"/>
                <a:gd name="T25" fmla="*/ 2147483647 h 67"/>
                <a:gd name="T26" fmla="*/ 2147483647 w 170"/>
                <a:gd name="T27" fmla="*/ 2147483647 h 67"/>
                <a:gd name="T28" fmla="*/ 2147483647 w 170"/>
                <a:gd name="T29" fmla="*/ 2147483647 h 67"/>
                <a:gd name="T30" fmla="*/ 2147483647 w 170"/>
                <a:gd name="T31" fmla="*/ 2147483647 h 67"/>
                <a:gd name="T32" fmla="*/ 2147483647 w 170"/>
                <a:gd name="T33" fmla="*/ 2147483647 h 67"/>
                <a:gd name="T34" fmla="*/ 2147483647 w 170"/>
                <a:gd name="T35" fmla="*/ 2147483647 h 67"/>
                <a:gd name="T36" fmla="*/ 2147483647 w 170"/>
                <a:gd name="T37" fmla="*/ 2147483647 h 67"/>
                <a:gd name="T38" fmla="*/ 2147483647 w 170"/>
                <a:gd name="T39" fmla="*/ 2147483647 h 67"/>
                <a:gd name="T40" fmla="*/ 2147483647 w 170"/>
                <a:gd name="T41" fmla="*/ 2147483647 h 67"/>
                <a:gd name="T42" fmla="*/ 2147483647 w 170"/>
                <a:gd name="T43" fmla="*/ 2147483647 h 67"/>
                <a:gd name="T44" fmla="*/ 0 w 170"/>
                <a:gd name="T45" fmla="*/ 2147483647 h 67"/>
                <a:gd name="T46" fmla="*/ 0 w 170"/>
                <a:gd name="T47" fmla="*/ 2147483647 h 67"/>
                <a:gd name="T48" fmla="*/ 0 w 170"/>
                <a:gd name="T49" fmla="*/ 2147483647 h 67"/>
                <a:gd name="T50" fmla="*/ 2147483647 w 170"/>
                <a:gd name="T51" fmla="*/ 2147483647 h 67"/>
                <a:gd name="T52" fmla="*/ 2147483647 w 170"/>
                <a:gd name="T53" fmla="*/ 2147483647 h 67"/>
                <a:gd name="T54" fmla="*/ 2147483647 w 170"/>
                <a:gd name="T55" fmla="*/ 2147483647 h 67"/>
                <a:gd name="T56" fmla="*/ 2147483647 w 170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0"/>
                <a:gd name="T88" fmla="*/ 0 h 67"/>
                <a:gd name="T89" fmla="*/ 170 w 170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0" h="67">
                  <a:moveTo>
                    <a:pt x="8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3" y="0"/>
                  </a:lnTo>
                  <a:lnTo>
                    <a:pt x="76" y="3"/>
                  </a:lnTo>
                  <a:lnTo>
                    <a:pt x="102" y="8"/>
                  </a:lnTo>
                  <a:lnTo>
                    <a:pt x="120" y="12"/>
                  </a:lnTo>
                  <a:lnTo>
                    <a:pt x="143" y="20"/>
                  </a:lnTo>
                  <a:lnTo>
                    <a:pt x="151" y="25"/>
                  </a:lnTo>
                  <a:lnTo>
                    <a:pt x="169" y="66"/>
                  </a:lnTo>
                  <a:lnTo>
                    <a:pt x="167" y="58"/>
                  </a:lnTo>
                  <a:lnTo>
                    <a:pt x="159" y="58"/>
                  </a:lnTo>
                  <a:lnTo>
                    <a:pt x="151" y="53"/>
                  </a:lnTo>
                  <a:lnTo>
                    <a:pt x="138" y="48"/>
                  </a:lnTo>
                  <a:lnTo>
                    <a:pt x="120" y="46"/>
                  </a:lnTo>
                  <a:lnTo>
                    <a:pt x="96" y="40"/>
                  </a:lnTo>
                  <a:lnTo>
                    <a:pt x="81" y="40"/>
                  </a:lnTo>
                  <a:lnTo>
                    <a:pt x="60" y="40"/>
                  </a:lnTo>
                  <a:lnTo>
                    <a:pt x="39" y="43"/>
                  </a:lnTo>
                  <a:lnTo>
                    <a:pt x="13" y="46"/>
                  </a:lnTo>
                  <a:lnTo>
                    <a:pt x="0" y="53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3" y="30"/>
                  </a:lnTo>
                  <a:lnTo>
                    <a:pt x="5" y="23"/>
                  </a:lnTo>
                  <a:lnTo>
                    <a:pt x="5" y="13"/>
                  </a:lnTo>
                  <a:lnTo>
                    <a:pt x="8" y="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2" name="Freeform 74"/>
            <p:cNvSpPr>
              <a:spLocks/>
            </p:cNvSpPr>
            <p:nvPr/>
          </p:nvSpPr>
          <p:spPr bwMode="auto">
            <a:xfrm>
              <a:off x="7038975" y="1724025"/>
              <a:ext cx="120650" cy="65088"/>
            </a:xfrm>
            <a:custGeom>
              <a:avLst/>
              <a:gdLst>
                <a:gd name="T0" fmla="*/ 2147483647 w 42"/>
                <a:gd name="T1" fmla="*/ 2147483647 h 36"/>
                <a:gd name="T2" fmla="*/ 0 w 42"/>
                <a:gd name="T3" fmla="*/ 0 h 36"/>
                <a:gd name="T4" fmla="*/ 2147483647 w 42"/>
                <a:gd name="T5" fmla="*/ 2147483647 h 36"/>
                <a:gd name="T6" fmla="*/ 2147483647 w 42"/>
                <a:gd name="T7" fmla="*/ 2147483647 h 36"/>
                <a:gd name="T8" fmla="*/ 2147483647 w 42"/>
                <a:gd name="T9" fmla="*/ 214748364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36"/>
                <a:gd name="T17" fmla="*/ 42 w 4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36">
                  <a:moveTo>
                    <a:pt x="18" y="35"/>
                  </a:moveTo>
                  <a:lnTo>
                    <a:pt x="0" y="0"/>
                  </a:lnTo>
                  <a:lnTo>
                    <a:pt x="41" y="13"/>
                  </a:lnTo>
                  <a:lnTo>
                    <a:pt x="36" y="24"/>
                  </a:lnTo>
                  <a:lnTo>
                    <a:pt x="18" y="35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3" name="Freeform 75"/>
            <p:cNvSpPr>
              <a:spLocks/>
            </p:cNvSpPr>
            <p:nvPr/>
          </p:nvSpPr>
          <p:spPr bwMode="auto">
            <a:xfrm>
              <a:off x="6696075" y="1654175"/>
              <a:ext cx="388938" cy="96838"/>
            </a:xfrm>
            <a:custGeom>
              <a:avLst/>
              <a:gdLst>
                <a:gd name="T0" fmla="*/ 2147483647 w 136"/>
                <a:gd name="T1" fmla="*/ 2147483647 h 54"/>
                <a:gd name="T2" fmla="*/ 2147483647 w 136"/>
                <a:gd name="T3" fmla="*/ 2147483647 h 54"/>
                <a:gd name="T4" fmla="*/ 2147483647 w 136"/>
                <a:gd name="T5" fmla="*/ 2147483647 h 54"/>
                <a:gd name="T6" fmla="*/ 2147483647 w 136"/>
                <a:gd name="T7" fmla="*/ 2147483647 h 54"/>
                <a:gd name="T8" fmla="*/ 2147483647 w 136"/>
                <a:gd name="T9" fmla="*/ 2147483647 h 54"/>
                <a:gd name="T10" fmla="*/ 2147483647 w 136"/>
                <a:gd name="T11" fmla="*/ 2147483647 h 54"/>
                <a:gd name="T12" fmla="*/ 2147483647 w 136"/>
                <a:gd name="T13" fmla="*/ 2147483647 h 54"/>
                <a:gd name="T14" fmla="*/ 2147483647 w 136"/>
                <a:gd name="T15" fmla="*/ 2147483647 h 54"/>
                <a:gd name="T16" fmla="*/ 2147483647 w 136"/>
                <a:gd name="T17" fmla="*/ 0 h 54"/>
                <a:gd name="T18" fmla="*/ 2147483647 w 136"/>
                <a:gd name="T19" fmla="*/ 0 h 54"/>
                <a:gd name="T20" fmla="*/ 2147483647 w 136"/>
                <a:gd name="T21" fmla="*/ 0 h 54"/>
                <a:gd name="T22" fmla="*/ 2147483647 w 136"/>
                <a:gd name="T23" fmla="*/ 0 h 54"/>
                <a:gd name="T24" fmla="*/ 2147483647 w 136"/>
                <a:gd name="T25" fmla="*/ 0 h 54"/>
                <a:gd name="T26" fmla="*/ 2147483647 w 136"/>
                <a:gd name="T27" fmla="*/ 2147483647 h 54"/>
                <a:gd name="T28" fmla="*/ 2147483647 w 136"/>
                <a:gd name="T29" fmla="*/ 2147483647 h 54"/>
                <a:gd name="T30" fmla="*/ 2147483647 w 136"/>
                <a:gd name="T31" fmla="*/ 2147483647 h 54"/>
                <a:gd name="T32" fmla="*/ 2147483647 w 136"/>
                <a:gd name="T33" fmla="*/ 2147483647 h 54"/>
                <a:gd name="T34" fmla="*/ 2147483647 w 136"/>
                <a:gd name="T35" fmla="*/ 2147483647 h 54"/>
                <a:gd name="T36" fmla="*/ 2147483647 w 136"/>
                <a:gd name="T37" fmla="*/ 2147483647 h 54"/>
                <a:gd name="T38" fmla="*/ 0 w 136"/>
                <a:gd name="T39" fmla="*/ 2147483647 h 54"/>
                <a:gd name="T40" fmla="*/ 2147483647 w 136"/>
                <a:gd name="T41" fmla="*/ 2147483647 h 54"/>
                <a:gd name="T42" fmla="*/ 2147483647 w 136"/>
                <a:gd name="T43" fmla="*/ 2147483647 h 54"/>
                <a:gd name="T44" fmla="*/ 2147483647 w 136"/>
                <a:gd name="T45" fmla="*/ 2147483647 h 54"/>
                <a:gd name="T46" fmla="*/ 2147483647 w 136"/>
                <a:gd name="T47" fmla="*/ 2147483647 h 54"/>
                <a:gd name="T48" fmla="*/ 2147483647 w 136"/>
                <a:gd name="T49" fmla="*/ 2147483647 h 54"/>
                <a:gd name="T50" fmla="*/ 2147483647 w 136"/>
                <a:gd name="T51" fmla="*/ 2147483647 h 54"/>
                <a:gd name="T52" fmla="*/ 2147483647 w 136"/>
                <a:gd name="T53" fmla="*/ 2147483647 h 54"/>
                <a:gd name="T54" fmla="*/ 2147483647 w 136"/>
                <a:gd name="T55" fmla="*/ 2147483647 h 54"/>
                <a:gd name="T56" fmla="*/ 2147483647 w 136"/>
                <a:gd name="T57" fmla="*/ 2147483647 h 54"/>
                <a:gd name="T58" fmla="*/ 2147483647 w 136"/>
                <a:gd name="T59" fmla="*/ 2147483647 h 54"/>
                <a:gd name="T60" fmla="*/ 2147483647 w 136"/>
                <a:gd name="T61" fmla="*/ 2147483647 h 54"/>
                <a:gd name="T62" fmla="*/ 2147483647 w 136"/>
                <a:gd name="T63" fmla="*/ 2147483647 h 54"/>
                <a:gd name="T64" fmla="*/ 2147483647 w 136"/>
                <a:gd name="T65" fmla="*/ 2147483647 h 54"/>
                <a:gd name="T66" fmla="*/ 2147483647 w 136"/>
                <a:gd name="T67" fmla="*/ 2147483647 h 54"/>
                <a:gd name="T68" fmla="*/ 2147483647 w 136"/>
                <a:gd name="T69" fmla="*/ 214748364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"/>
                <a:gd name="T106" fmla="*/ 0 h 54"/>
                <a:gd name="T107" fmla="*/ 136 w 136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" h="54">
                  <a:moveTo>
                    <a:pt x="130" y="53"/>
                  </a:moveTo>
                  <a:lnTo>
                    <a:pt x="133" y="40"/>
                  </a:lnTo>
                  <a:lnTo>
                    <a:pt x="135" y="37"/>
                  </a:lnTo>
                  <a:lnTo>
                    <a:pt x="130" y="27"/>
                  </a:lnTo>
                  <a:lnTo>
                    <a:pt x="130" y="20"/>
                  </a:lnTo>
                  <a:lnTo>
                    <a:pt x="125" y="10"/>
                  </a:lnTo>
                  <a:lnTo>
                    <a:pt x="122" y="10"/>
                  </a:lnTo>
                  <a:lnTo>
                    <a:pt x="104" y="5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5" y="37"/>
                  </a:lnTo>
                  <a:lnTo>
                    <a:pt x="42" y="37"/>
                  </a:lnTo>
                  <a:lnTo>
                    <a:pt x="18" y="33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10" y="45"/>
                  </a:lnTo>
                  <a:lnTo>
                    <a:pt x="18" y="50"/>
                  </a:lnTo>
                  <a:lnTo>
                    <a:pt x="26" y="50"/>
                  </a:lnTo>
                  <a:lnTo>
                    <a:pt x="36" y="50"/>
                  </a:lnTo>
                  <a:lnTo>
                    <a:pt x="52" y="45"/>
                  </a:lnTo>
                  <a:lnTo>
                    <a:pt x="70" y="45"/>
                  </a:lnTo>
                  <a:lnTo>
                    <a:pt x="81" y="40"/>
                  </a:lnTo>
                  <a:lnTo>
                    <a:pt x="94" y="40"/>
                  </a:lnTo>
                  <a:lnTo>
                    <a:pt x="104" y="40"/>
                  </a:lnTo>
                  <a:lnTo>
                    <a:pt x="117" y="40"/>
                  </a:lnTo>
                  <a:lnTo>
                    <a:pt x="122" y="45"/>
                  </a:lnTo>
                  <a:lnTo>
                    <a:pt x="125" y="45"/>
                  </a:lnTo>
                  <a:lnTo>
                    <a:pt x="130" y="45"/>
                  </a:lnTo>
                  <a:lnTo>
                    <a:pt x="130" y="5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4" name="Freeform 76"/>
            <p:cNvSpPr>
              <a:spLocks/>
            </p:cNvSpPr>
            <p:nvPr/>
          </p:nvSpPr>
          <p:spPr bwMode="auto">
            <a:xfrm>
              <a:off x="7075488" y="1676400"/>
              <a:ext cx="182562" cy="82550"/>
            </a:xfrm>
            <a:custGeom>
              <a:avLst/>
              <a:gdLst>
                <a:gd name="T0" fmla="*/ 2147483647 w 63"/>
                <a:gd name="T1" fmla="*/ 0 h 47"/>
                <a:gd name="T2" fmla="*/ 2147483647 w 63"/>
                <a:gd name="T3" fmla="*/ 0 h 47"/>
                <a:gd name="T4" fmla="*/ 2147483647 w 63"/>
                <a:gd name="T5" fmla="*/ 0 h 47"/>
                <a:gd name="T6" fmla="*/ 2147483647 w 63"/>
                <a:gd name="T7" fmla="*/ 0 h 47"/>
                <a:gd name="T8" fmla="*/ 2147483647 w 63"/>
                <a:gd name="T9" fmla="*/ 0 h 47"/>
                <a:gd name="T10" fmla="*/ 2147483647 w 63"/>
                <a:gd name="T11" fmla="*/ 0 h 47"/>
                <a:gd name="T12" fmla="*/ 2147483647 w 63"/>
                <a:gd name="T13" fmla="*/ 0 h 47"/>
                <a:gd name="T14" fmla="*/ 2147483647 w 63"/>
                <a:gd name="T15" fmla="*/ 2147483647 h 47"/>
                <a:gd name="T16" fmla="*/ 2147483647 w 63"/>
                <a:gd name="T17" fmla="*/ 2147483647 h 47"/>
                <a:gd name="T18" fmla="*/ 2147483647 w 63"/>
                <a:gd name="T19" fmla="*/ 2147483647 h 47"/>
                <a:gd name="T20" fmla="*/ 2147483647 w 63"/>
                <a:gd name="T21" fmla="*/ 2147483647 h 47"/>
                <a:gd name="T22" fmla="*/ 2147483647 w 63"/>
                <a:gd name="T23" fmla="*/ 2147483647 h 47"/>
                <a:gd name="T24" fmla="*/ 2147483647 w 63"/>
                <a:gd name="T25" fmla="*/ 2147483647 h 47"/>
                <a:gd name="T26" fmla="*/ 2147483647 w 63"/>
                <a:gd name="T27" fmla="*/ 2147483647 h 47"/>
                <a:gd name="T28" fmla="*/ 2147483647 w 63"/>
                <a:gd name="T29" fmla="*/ 2147483647 h 47"/>
                <a:gd name="T30" fmla="*/ 2147483647 w 63"/>
                <a:gd name="T31" fmla="*/ 2147483647 h 47"/>
                <a:gd name="T32" fmla="*/ 2147483647 w 63"/>
                <a:gd name="T33" fmla="*/ 2147483647 h 47"/>
                <a:gd name="T34" fmla="*/ 2147483647 w 63"/>
                <a:gd name="T35" fmla="*/ 2147483647 h 47"/>
                <a:gd name="T36" fmla="*/ 2147483647 w 63"/>
                <a:gd name="T37" fmla="*/ 2147483647 h 47"/>
                <a:gd name="T38" fmla="*/ 2147483647 w 63"/>
                <a:gd name="T39" fmla="*/ 2147483647 h 47"/>
                <a:gd name="T40" fmla="*/ 2147483647 w 63"/>
                <a:gd name="T41" fmla="*/ 2147483647 h 47"/>
                <a:gd name="T42" fmla="*/ 2147483647 w 63"/>
                <a:gd name="T43" fmla="*/ 2147483647 h 47"/>
                <a:gd name="T44" fmla="*/ 0 w 63"/>
                <a:gd name="T45" fmla="*/ 2147483647 h 47"/>
                <a:gd name="T46" fmla="*/ 0 w 63"/>
                <a:gd name="T47" fmla="*/ 2147483647 h 47"/>
                <a:gd name="T48" fmla="*/ 2147483647 w 63"/>
                <a:gd name="T49" fmla="*/ 2147483647 h 47"/>
                <a:gd name="T50" fmla="*/ 2147483647 w 63"/>
                <a:gd name="T51" fmla="*/ 2147483647 h 47"/>
                <a:gd name="T52" fmla="*/ 2147483647 w 63"/>
                <a:gd name="T53" fmla="*/ 2147483647 h 47"/>
                <a:gd name="T54" fmla="*/ 2147483647 w 63"/>
                <a:gd name="T55" fmla="*/ 2147483647 h 47"/>
                <a:gd name="T56" fmla="*/ 2147483647 w 63"/>
                <a:gd name="T57" fmla="*/ 2147483647 h 47"/>
                <a:gd name="T58" fmla="*/ 2147483647 w 63"/>
                <a:gd name="T59" fmla="*/ 0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47"/>
                <a:gd name="T92" fmla="*/ 63 w 63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47">
                  <a:moveTo>
                    <a:pt x="3" y="0"/>
                  </a:move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55" y="15"/>
                  </a:lnTo>
                  <a:lnTo>
                    <a:pt x="57" y="17"/>
                  </a:lnTo>
                  <a:lnTo>
                    <a:pt x="60" y="25"/>
                  </a:lnTo>
                  <a:lnTo>
                    <a:pt x="60" y="30"/>
                  </a:lnTo>
                  <a:lnTo>
                    <a:pt x="60" y="38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26" y="41"/>
                  </a:lnTo>
                  <a:lnTo>
                    <a:pt x="18" y="43"/>
                  </a:lnTo>
                  <a:lnTo>
                    <a:pt x="13" y="46"/>
                  </a:lnTo>
                  <a:lnTo>
                    <a:pt x="3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3" y="38"/>
                  </a:lnTo>
                  <a:lnTo>
                    <a:pt x="5" y="31"/>
                  </a:lnTo>
                  <a:lnTo>
                    <a:pt x="5" y="25"/>
                  </a:lnTo>
                  <a:lnTo>
                    <a:pt x="5" y="17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6" name="Group 77"/>
            <p:cNvGrpSpPr>
              <a:grpSpLocks/>
            </p:cNvGrpSpPr>
            <p:nvPr/>
          </p:nvGrpSpPr>
          <p:grpSpPr bwMode="auto">
            <a:xfrm>
              <a:off x="6330950" y="1476351"/>
              <a:ext cx="120650" cy="244474"/>
              <a:chOff x="8747" y="3305"/>
              <a:chExt cx="42" cy="139"/>
            </a:xfrm>
          </p:grpSpPr>
          <p:sp>
            <p:nvSpPr>
              <p:cNvPr id="174" name="Freeform 78"/>
              <p:cNvSpPr>
                <a:spLocks/>
              </p:cNvSpPr>
              <p:nvPr/>
            </p:nvSpPr>
            <p:spPr bwMode="auto">
              <a:xfrm>
                <a:off x="8747" y="3305"/>
                <a:ext cx="42" cy="131"/>
              </a:xfrm>
              <a:custGeom>
                <a:avLst/>
                <a:gdLst>
                  <a:gd name="T0" fmla="*/ 13 w 42"/>
                  <a:gd name="T1" fmla="*/ 0 h 131"/>
                  <a:gd name="T2" fmla="*/ 23 w 42"/>
                  <a:gd name="T3" fmla="*/ 5 h 131"/>
                  <a:gd name="T4" fmla="*/ 28 w 42"/>
                  <a:gd name="T5" fmla="*/ 12 h 131"/>
                  <a:gd name="T6" fmla="*/ 28 w 42"/>
                  <a:gd name="T7" fmla="*/ 17 h 131"/>
                  <a:gd name="T8" fmla="*/ 31 w 42"/>
                  <a:gd name="T9" fmla="*/ 22 h 131"/>
                  <a:gd name="T10" fmla="*/ 36 w 42"/>
                  <a:gd name="T11" fmla="*/ 32 h 131"/>
                  <a:gd name="T12" fmla="*/ 41 w 42"/>
                  <a:gd name="T13" fmla="*/ 45 h 131"/>
                  <a:gd name="T14" fmla="*/ 41 w 42"/>
                  <a:gd name="T15" fmla="*/ 62 h 131"/>
                  <a:gd name="T16" fmla="*/ 41 w 42"/>
                  <a:gd name="T17" fmla="*/ 74 h 131"/>
                  <a:gd name="T18" fmla="*/ 36 w 42"/>
                  <a:gd name="T19" fmla="*/ 87 h 131"/>
                  <a:gd name="T20" fmla="*/ 31 w 42"/>
                  <a:gd name="T21" fmla="*/ 100 h 131"/>
                  <a:gd name="T22" fmla="*/ 23 w 42"/>
                  <a:gd name="T23" fmla="*/ 119 h 131"/>
                  <a:gd name="T24" fmla="*/ 18 w 42"/>
                  <a:gd name="T25" fmla="*/ 125 h 131"/>
                  <a:gd name="T26" fmla="*/ 0 w 42"/>
                  <a:gd name="T27" fmla="*/ 130 h 131"/>
                  <a:gd name="T28" fmla="*/ 5 w 42"/>
                  <a:gd name="T29" fmla="*/ 114 h 131"/>
                  <a:gd name="T30" fmla="*/ 18 w 42"/>
                  <a:gd name="T31" fmla="*/ 95 h 131"/>
                  <a:gd name="T32" fmla="*/ 23 w 42"/>
                  <a:gd name="T33" fmla="*/ 82 h 131"/>
                  <a:gd name="T34" fmla="*/ 28 w 42"/>
                  <a:gd name="T35" fmla="*/ 70 h 131"/>
                  <a:gd name="T36" fmla="*/ 28 w 42"/>
                  <a:gd name="T37" fmla="*/ 57 h 131"/>
                  <a:gd name="T38" fmla="*/ 28 w 42"/>
                  <a:gd name="T39" fmla="*/ 42 h 131"/>
                  <a:gd name="T40" fmla="*/ 28 w 42"/>
                  <a:gd name="T41" fmla="*/ 28 h 131"/>
                  <a:gd name="T42" fmla="*/ 18 w 42"/>
                  <a:gd name="T43" fmla="*/ 17 h 131"/>
                  <a:gd name="T44" fmla="*/ 13 w 42"/>
                  <a:gd name="T45" fmla="*/ 8 h 131"/>
                  <a:gd name="T46" fmla="*/ 8 w 42"/>
                  <a:gd name="T47" fmla="*/ 0 h 131"/>
                  <a:gd name="T48" fmla="*/ 13 w 42"/>
                  <a:gd name="T49" fmla="*/ 0 h 1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31"/>
                  <a:gd name="T77" fmla="*/ 42 w 42"/>
                  <a:gd name="T78" fmla="*/ 131 h 1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31">
                    <a:moveTo>
                      <a:pt x="13" y="0"/>
                    </a:moveTo>
                    <a:lnTo>
                      <a:pt x="23" y="5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31" y="22"/>
                    </a:lnTo>
                    <a:lnTo>
                      <a:pt x="36" y="32"/>
                    </a:lnTo>
                    <a:lnTo>
                      <a:pt x="41" y="45"/>
                    </a:lnTo>
                    <a:lnTo>
                      <a:pt x="41" y="62"/>
                    </a:lnTo>
                    <a:lnTo>
                      <a:pt x="41" y="74"/>
                    </a:lnTo>
                    <a:lnTo>
                      <a:pt x="36" y="87"/>
                    </a:lnTo>
                    <a:lnTo>
                      <a:pt x="31" y="100"/>
                    </a:lnTo>
                    <a:lnTo>
                      <a:pt x="23" y="119"/>
                    </a:lnTo>
                    <a:lnTo>
                      <a:pt x="18" y="125"/>
                    </a:lnTo>
                    <a:lnTo>
                      <a:pt x="0" y="130"/>
                    </a:lnTo>
                    <a:lnTo>
                      <a:pt x="5" y="114"/>
                    </a:lnTo>
                    <a:lnTo>
                      <a:pt x="18" y="95"/>
                    </a:lnTo>
                    <a:lnTo>
                      <a:pt x="23" y="82"/>
                    </a:lnTo>
                    <a:lnTo>
                      <a:pt x="28" y="70"/>
                    </a:lnTo>
                    <a:lnTo>
                      <a:pt x="28" y="57"/>
                    </a:lnTo>
                    <a:lnTo>
                      <a:pt x="28" y="42"/>
                    </a:lnTo>
                    <a:lnTo>
                      <a:pt x="28" y="28"/>
                    </a:lnTo>
                    <a:lnTo>
                      <a:pt x="18" y="17"/>
                    </a:lnTo>
                    <a:lnTo>
                      <a:pt x="13" y="8"/>
                    </a:lnTo>
                    <a:lnTo>
                      <a:pt x="8" y="0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BFBFD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913" tIns="39456" rIns="78913" bIns="3945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75" name="Oval 79"/>
              <p:cNvSpPr>
                <a:spLocks noChangeArrowheads="1"/>
              </p:cNvSpPr>
              <p:nvPr/>
            </p:nvSpPr>
            <p:spPr bwMode="auto">
              <a:xfrm>
                <a:off x="8765" y="3308"/>
                <a:ext cx="23" cy="22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76" name="Oval 80"/>
              <p:cNvSpPr>
                <a:spLocks noChangeArrowheads="1"/>
              </p:cNvSpPr>
              <p:nvPr/>
            </p:nvSpPr>
            <p:spPr bwMode="auto">
              <a:xfrm>
                <a:off x="8760" y="3421"/>
                <a:ext cx="23" cy="23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  <p:sp>
          <p:nvSpPr>
            <p:cNvPr id="156" name="Freeform 81"/>
            <p:cNvSpPr>
              <a:spLocks/>
            </p:cNvSpPr>
            <p:nvPr/>
          </p:nvSpPr>
          <p:spPr bwMode="auto">
            <a:xfrm>
              <a:off x="6396038" y="1443038"/>
              <a:ext cx="385762" cy="134937"/>
            </a:xfrm>
            <a:custGeom>
              <a:avLst/>
              <a:gdLst>
                <a:gd name="T0" fmla="*/ 0 w 134"/>
                <a:gd name="T1" fmla="*/ 2147483647 h 76"/>
                <a:gd name="T2" fmla="*/ 2147483647 w 134"/>
                <a:gd name="T3" fmla="*/ 2147483647 h 76"/>
                <a:gd name="T4" fmla="*/ 2147483647 w 134"/>
                <a:gd name="T5" fmla="*/ 0 h 76"/>
                <a:gd name="T6" fmla="*/ 2147483647 w 134"/>
                <a:gd name="T7" fmla="*/ 0 h 76"/>
                <a:gd name="T8" fmla="*/ 2147483647 w 134"/>
                <a:gd name="T9" fmla="*/ 0 h 76"/>
                <a:gd name="T10" fmla="*/ 2147483647 w 134"/>
                <a:gd name="T11" fmla="*/ 0 h 76"/>
                <a:gd name="T12" fmla="*/ 2147483647 w 134"/>
                <a:gd name="T13" fmla="*/ 0 h 76"/>
                <a:gd name="T14" fmla="*/ 2147483647 w 134"/>
                <a:gd name="T15" fmla="*/ 0 h 76"/>
                <a:gd name="T16" fmla="*/ 2147483647 w 134"/>
                <a:gd name="T17" fmla="*/ 2147483647 h 76"/>
                <a:gd name="T18" fmla="*/ 2147483647 w 134"/>
                <a:gd name="T19" fmla="*/ 2147483647 h 76"/>
                <a:gd name="T20" fmla="*/ 2147483647 w 134"/>
                <a:gd name="T21" fmla="*/ 2147483647 h 76"/>
                <a:gd name="T22" fmla="*/ 2147483647 w 134"/>
                <a:gd name="T23" fmla="*/ 2147483647 h 76"/>
                <a:gd name="T24" fmla="*/ 2147483647 w 134"/>
                <a:gd name="T25" fmla="*/ 2147483647 h 76"/>
                <a:gd name="T26" fmla="*/ 2147483647 w 134"/>
                <a:gd name="T27" fmla="*/ 2147483647 h 76"/>
                <a:gd name="T28" fmla="*/ 2147483647 w 134"/>
                <a:gd name="T29" fmla="*/ 2147483647 h 76"/>
                <a:gd name="T30" fmla="*/ 2147483647 w 134"/>
                <a:gd name="T31" fmla="*/ 2147483647 h 76"/>
                <a:gd name="T32" fmla="*/ 2147483647 w 134"/>
                <a:gd name="T33" fmla="*/ 2147483647 h 76"/>
                <a:gd name="T34" fmla="*/ 2147483647 w 134"/>
                <a:gd name="T35" fmla="*/ 2147483647 h 76"/>
                <a:gd name="T36" fmla="*/ 2147483647 w 134"/>
                <a:gd name="T37" fmla="*/ 2147483647 h 76"/>
                <a:gd name="T38" fmla="*/ 2147483647 w 134"/>
                <a:gd name="T39" fmla="*/ 2147483647 h 76"/>
                <a:gd name="T40" fmla="*/ 2147483647 w 134"/>
                <a:gd name="T41" fmla="*/ 2147483647 h 76"/>
                <a:gd name="T42" fmla="*/ 2147483647 w 134"/>
                <a:gd name="T43" fmla="*/ 2147483647 h 76"/>
                <a:gd name="T44" fmla="*/ 2147483647 w 134"/>
                <a:gd name="T45" fmla="*/ 2147483647 h 76"/>
                <a:gd name="T46" fmla="*/ 2147483647 w 134"/>
                <a:gd name="T47" fmla="*/ 2147483647 h 76"/>
                <a:gd name="T48" fmla="*/ 2147483647 w 134"/>
                <a:gd name="T49" fmla="*/ 2147483647 h 76"/>
                <a:gd name="T50" fmla="*/ 2147483647 w 134"/>
                <a:gd name="T51" fmla="*/ 2147483647 h 76"/>
                <a:gd name="T52" fmla="*/ 2147483647 w 134"/>
                <a:gd name="T53" fmla="*/ 2147483647 h 76"/>
                <a:gd name="T54" fmla="*/ 2147483647 w 134"/>
                <a:gd name="T55" fmla="*/ 2147483647 h 76"/>
                <a:gd name="T56" fmla="*/ 2147483647 w 134"/>
                <a:gd name="T57" fmla="*/ 2147483647 h 76"/>
                <a:gd name="T58" fmla="*/ 2147483647 w 134"/>
                <a:gd name="T59" fmla="*/ 2147483647 h 76"/>
                <a:gd name="T60" fmla="*/ 2147483647 w 134"/>
                <a:gd name="T61" fmla="*/ 2147483647 h 76"/>
                <a:gd name="T62" fmla="*/ 2147483647 w 134"/>
                <a:gd name="T63" fmla="*/ 2147483647 h 76"/>
                <a:gd name="T64" fmla="*/ 2147483647 w 134"/>
                <a:gd name="T65" fmla="*/ 2147483647 h 76"/>
                <a:gd name="T66" fmla="*/ 2147483647 w 134"/>
                <a:gd name="T67" fmla="*/ 2147483647 h 76"/>
                <a:gd name="T68" fmla="*/ 2147483647 w 134"/>
                <a:gd name="T69" fmla="*/ 2147483647 h 76"/>
                <a:gd name="T70" fmla="*/ 2147483647 w 134"/>
                <a:gd name="T71" fmla="*/ 2147483647 h 76"/>
                <a:gd name="T72" fmla="*/ 0 w 134"/>
                <a:gd name="T73" fmla="*/ 214748364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4"/>
                <a:gd name="T112" fmla="*/ 0 h 76"/>
                <a:gd name="T113" fmla="*/ 134 w 134"/>
                <a:gd name="T114" fmla="*/ 76 h 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4" h="76">
                  <a:moveTo>
                    <a:pt x="0" y="12"/>
                  </a:moveTo>
                  <a:lnTo>
                    <a:pt x="8" y="5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9" y="0"/>
                  </a:lnTo>
                  <a:lnTo>
                    <a:pt x="102" y="5"/>
                  </a:lnTo>
                  <a:lnTo>
                    <a:pt x="107" y="8"/>
                  </a:lnTo>
                  <a:lnTo>
                    <a:pt x="107" y="17"/>
                  </a:lnTo>
                  <a:lnTo>
                    <a:pt x="112" y="22"/>
                  </a:lnTo>
                  <a:lnTo>
                    <a:pt x="112" y="28"/>
                  </a:lnTo>
                  <a:lnTo>
                    <a:pt x="115" y="38"/>
                  </a:lnTo>
                  <a:lnTo>
                    <a:pt x="115" y="44"/>
                  </a:lnTo>
                  <a:lnTo>
                    <a:pt x="120" y="54"/>
                  </a:lnTo>
                  <a:lnTo>
                    <a:pt x="128" y="64"/>
                  </a:lnTo>
                  <a:lnTo>
                    <a:pt x="131" y="70"/>
                  </a:lnTo>
                  <a:lnTo>
                    <a:pt x="133" y="75"/>
                  </a:lnTo>
                  <a:lnTo>
                    <a:pt x="120" y="67"/>
                  </a:lnTo>
                  <a:lnTo>
                    <a:pt x="112" y="64"/>
                  </a:lnTo>
                  <a:lnTo>
                    <a:pt x="107" y="60"/>
                  </a:lnTo>
                  <a:lnTo>
                    <a:pt x="97" y="59"/>
                  </a:lnTo>
                  <a:lnTo>
                    <a:pt x="92" y="55"/>
                  </a:lnTo>
                  <a:lnTo>
                    <a:pt x="78" y="55"/>
                  </a:lnTo>
                  <a:lnTo>
                    <a:pt x="68" y="54"/>
                  </a:lnTo>
                  <a:lnTo>
                    <a:pt x="55" y="54"/>
                  </a:lnTo>
                  <a:lnTo>
                    <a:pt x="39" y="54"/>
                  </a:lnTo>
                  <a:lnTo>
                    <a:pt x="26" y="54"/>
                  </a:lnTo>
                  <a:lnTo>
                    <a:pt x="18" y="55"/>
                  </a:lnTo>
                  <a:lnTo>
                    <a:pt x="13" y="59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8" y="33"/>
                  </a:lnTo>
                  <a:lnTo>
                    <a:pt x="3" y="23"/>
                  </a:lnTo>
                  <a:lnTo>
                    <a:pt x="3" y="18"/>
                  </a:lnTo>
                  <a:lnTo>
                    <a:pt x="0" y="12"/>
                  </a:lnTo>
                </a:path>
              </a:pathLst>
            </a:custGeom>
            <a:solidFill>
              <a:srgbClr val="C1CEFF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7" name="Group 82"/>
            <p:cNvGrpSpPr>
              <a:grpSpLocks/>
            </p:cNvGrpSpPr>
            <p:nvPr/>
          </p:nvGrpSpPr>
          <p:grpSpPr bwMode="auto">
            <a:xfrm>
              <a:off x="6494327" y="1455738"/>
              <a:ext cx="187324" cy="79375"/>
              <a:chOff x="8804" y="3294"/>
              <a:chExt cx="65" cy="45"/>
            </a:xfrm>
          </p:grpSpPr>
          <p:grpSp>
            <p:nvGrpSpPr>
              <p:cNvPr id="18" name="Group 83"/>
              <p:cNvGrpSpPr>
                <a:grpSpLocks/>
              </p:cNvGrpSpPr>
              <p:nvPr/>
            </p:nvGrpSpPr>
            <p:grpSpPr bwMode="auto">
              <a:xfrm>
                <a:off x="8822" y="3307"/>
                <a:ext cx="47" cy="29"/>
                <a:chOff x="8822" y="3307"/>
                <a:chExt cx="47" cy="29"/>
              </a:xfrm>
            </p:grpSpPr>
            <p:grpSp>
              <p:nvGrpSpPr>
                <p:cNvPr id="19" name="Group 84"/>
                <p:cNvGrpSpPr>
                  <a:grpSpLocks/>
                </p:cNvGrpSpPr>
                <p:nvPr/>
              </p:nvGrpSpPr>
              <p:grpSpPr bwMode="auto">
                <a:xfrm>
                  <a:off x="8822" y="3307"/>
                  <a:ext cx="47" cy="22"/>
                  <a:chOff x="8822" y="3307"/>
                  <a:chExt cx="47" cy="22"/>
                </a:xfrm>
              </p:grpSpPr>
              <p:sp>
                <p:nvSpPr>
                  <p:cNvPr id="172" name="AutoShape 85"/>
                  <p:cNvSpPr>
                    <a:spLocks noChangeArrowheads="1"/>
                  </p:cNvSpPr>
                  <p:nvPr/>
                </p:nvSpPr>
                <p:spPr bwMode="auto">
                  <a:xfrm rot="2940000">
                    <a:off x="8845" y="3297"/>
                    <a:ext cx="14" cy="34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3" name="AutoShape 86"/>
                  <p:cNvSpPr>
                    <a:spLocks noChangeArrowheads="1"/>
                  </p:cNvSpPr>
                  <p:nvPr/>
                </p:nvSpPr>
                <p:spPr bwMode="auto">
                  <a:xfrm rot="13740000" flipH="1">
                    <a:off x="8831" y="3306"/>
                    <a:ext cx="14" cy="31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0" name="Group 87"/>
                <p:cNvGrpSpPr>
                  <a:grpSpLocks/>
                </p:cNvGrpSpPr>
                <p:nvPr/>
              </p:nvGrpSpPr>
              <p:grpSpPr bwMode="auto">
                <a:xfrm>
                  <a:off x="8822" y="3312"/>
                  <a:ext cx="34" cy="24"/>
                  <a:chOff x="8822" y="3312"/>
                  <a:chExt cx="34" cy="24"/>
                </a:xfrm>
              </p:grpSpPr>
              <p:sp>
                <p:nvSpPr>
                  <p:cNvPr id="170" name="AutoShape 88"/>
                  <p:cNvSpPr>
                    <a:spLocks noChangeArrowheads="1"/>
                  </p:cNvSpPr>
                  <p:nvPr/>
                </p:nvSpPr>
                <p:spPr bwMode="auto">
                  <a:xfrm rot="-2460000">
                    <a:off x="8822" y="3312"/>
                    <a:ext cx="21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1" name="AutoShape 89"/>
                  <p:cNvSpPr>
                    <a:spLocks noChangeArrowheads="1"/>
                  </p:cNvSpPr>
                  <p:nvPr/>
                </p:nvSpPr>
                <p:spPr bwMode="auto">
                  <a:xfrm rot="8340000" flipH="1">
                    <a:off x="8832" y="3317"/>
                    <a:ext cx="24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grpSp>
            <p:nvGrpSpPr>
              <p:cNvPr id="21" name="Group 90"/>
              <p:cNvGrpSpPr>
                <a:grpSpLocks/>
              </p:cNvGrpSpPr>
              <p:nvPr/>
            </p:nvGrpSpPr>
            <p:grpSpPr bwMode="auto">
              <a:xfrm>
                <a:off x="8804" y="3294"/>
                <a:ext cx="52" cy="45"/>
                <a:chOff x="8804" y="3294"/>
                <a:chExt cx="52" cy="45"/>
              </a:xfrm>
            </p:grpSpPr>
            <p:grpSp>
              <p:nvGrpSpPr>
                <p:cNvPr id="22" name="Group 91"/>
                <p:cNvGrpSpPr>
                  <a:grpSpLocks/>
                </p:cNvGrpSpPr>
                <p:nvPr/>
              </p:nvGrpSpPr>
              <p:grpSpPr bwMode="auto">
                <a:xfrm>
                  <a:off x="8827" y="3294"/>
                  <a:ext cx="24" cy="45"/>
                  <a:chOff x="8827" y="3294"/>
                  <a:chExt cx="24" cy="45"/>
                </a:xfrm>
              </p:grpSpPr>
              <p:sp>
                <p:nvSpPr>
                  <p:cNvPr id="166" name="AutoShape 92"/>
                  <p:cNvSpPr>
                    <a:spLocks noChangeArrowheads="1"/>
                  </p:cNvSpPr>
                  <p:nvPr/>
                </p:nvSpPr>
                <p:spPr bwMode="auto">
                  <a:xfrm>
                    <a:off x="8827" y="3294"/>
                    <a:ext cx="24" cy="25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7" name="AutoShape 93"/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8827" y="3316"/>
                    <a:ext cx="24" cy="23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3" name="Group 94"/>
                <p:cNvGrpSpPr>
                  <a:grpSpLocks/>
                </p:cNvGrpSpPr>
                <p:nvPr/>
              </p:nvGrpSpPr>
              <p:grpSpPr bwMode="auto">
                <a:xfrm>
                  <a:off x="8804" y="3316"/>
                  <a:ext cx="52" cy="16"/>
                  <a:chOff x="8804" y="3316"/>
                  <a:chExt cx="52" cy="16"/>
                </a:xfrm>
              </p:grpSpPr>
              <p:sp>
                <p:nvSpPr>
                  <p:cNvPr id="164" name="AutoShape 95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8808" y="3312"/>
                    <a:ext cx="12" cy="20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5" name="AutoShape 9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8835" y="3311"/>
                    <a:ext cx="16" cy="26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sp>
            <p:nvSpPr>
              <p:cNvPr id="160" name="Oval 97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ellipse">
                <a:avLst/>
              </a:prstGeom>
              <a:solidFill>
                <a:srgbClr val="FE9B0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61" name="AutoShape 98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triangle">
                <a:avLst>
                  <a:gd name="adj" fmla="val 49940"/>
                </a:avLst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</p:grpSp>
      <p:sp>
        <p:nvSpPr>
          <p:cNvPr id="177" name="Line 98"/>
          <p:cNvSpPr>
            <a:spLocks noChangeShapeType="1"/>
          </p:cNvSpPr>
          <p:nvPr/>
        </p:nvSpPr>
        <p:spPr bwMode="auto">
          <a:xfrm flipH="1">
            <a:off x="3328966" y="2443147"/>
            <a:ext cx="1500198" cy="714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8" name="Line 98"/>
          <p:cNvSpPr>
            <a:spLocks noChangeShapeType="1"/>
          </p:cNvSpPr>
          <p:nvPr/>
        </p:nvSpPr>
        <p:spPr bwMode="auto">
          <a:xfrm flipH="1" flipV="1">
            <a:off x="3328967" y="2728898"/>
            <a:ext cx="1714511" cy="342902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9" name="Line 98"/>
          <p:cNvSpPr>
            <a:spLocks noChangeShapeType="1"/>
          </p:cNvSpPr>
          <p:nvPr/>
        </p:nvSpPr>
        <p:spPr bwMode="auto">
          <a:xfrm flipH="1" flipV="1">
            <a:off x="3328967" y="2586024"/>
            <a:ext cx="1500197" cy="121444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1" name="Line 97"/>
          <p:cNvSpPr>
            <a:spLocks noChangeShapeType="1"/>
          </p:cNvSpPr>
          <p:nvPr/>
        </p:nvSpPr>
        <p:spPr bwMode="auto">
          <a:xfrm flipH="1">
            <a:off x="3400403" y="6657989"/>
            <a:ext cx="1643075" cy="92869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55" name="Rectangle 75"/>
          <p:cNvSpPr>
            <a:spLocks noChangeArrowheads="1"/>
          </p:cNvSpPr>
          <p:nvPr/>
        </p:nvSpPr>
        <p:spPr bwMode="auto">
          <a:xfrm>
            <a:off x="4829164" y="4800600"/>
            <a:ext cx="2786386" cy="73707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anchor="ctr"/>
          <a:lstStyle/>
          <a:p>
            <a:pPr algn="ctr" defTabSz="1256723">
              <a:spcBef>
                <a:spcPct val="20000"/>
              </a:spcBef>
              <a:defRPr/>
            </a:pPr>
            <a:endParaRPr lang="ru-RU" sz="12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Староста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Гарифуллина Елена Алексеевна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8 919 49 611 72</a:t>
            </a:r>
          </a:p>
          <a:p>
            <a:pPr algn="ctr" defTabSz="1256723">
              <a:spcBef>
                <a:spcPct val="20000"/>
              </a:spcBef>
              <a:defRPr/>
            </a:pP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Line 102"/>
          <p:cNvSpPr>
            <a:spLocks noChangeShapeType="1"/>
          </p:cNvSpPr>
          <p:nvPr/>
        </p:nvSpPr>
        <p:spPr bwMode="auto">
          <a:xfrm flipH="1" flipV="1">
            <a:off x="7543807" y="2514584"/>
            <a:ext cx="1714511" cy="14287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2" name="Line 102"/>
          <p:cNvSpPr>
            <a:spLocks noChangeShapeType="1"/>
          </p:cNvSpPr>
          <p:nvPr/>
        </p:nvSpPr>
        <p:spPr bwMode="auto">
          <a:xfrm flipH="1">
            <a:off x="471445" y="2586022"/>
            <a:ext cx="4357719" cy="1214446"/>
          </a:xfrm>
          <a:prstGeom prst="line">
            <a:avLst/>
          </a:prstGeom>
          <a:noFill/>
          <a:ln w="25400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5" name="Line 102"/>
          <p:cNvSpPr>
            <a:spLocks noChangeShapeType="1"/>
          </p:cNvSpPr>
          <p:nvPr/>
        </p:nvSpPr>
        <p:spPr bwMode="auto">
          <a:xfrm flipH="1">
            <a:off x="7543806" y="2943212"/>
            <a:ext cx="1714513" cy="307183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6" name="Line 102"/>
          <p:cNvSpPr>
            <a:spLocks noChangeShapeType="1"/>
          </p:cNvSpPr>
          <p:nvPr/>
        </p:nvSpPr>
        <p:spPr bwMode="auto">
          <a:xfrm flipH="1">
            <a:off x="7615244" y="2800336"/>
            <a:ext cx="1643075" cy="100013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132" name="Group 82"/>
          <p:cNvGrpSpPr>
            <a:grpSpLocks/>
          </p:cNvGrpSpPr>
          <p:nvPr/>
        </p:nvGrpSpPr>
        <p:grpSpPr bwMode="auto">
          <a:xfrm>
            <a:off x="828638" y="2943807"/>
            <a:ext cx="2500330" cy="1999669"/>
            <a:chOff x="2196" y="549"/>
            <a:chExt cx="1421" cy="748"/>
          </a:xfrm>
        </p:grpSpPr>
        <p:sp>
          <p:nvSpPr>
            <p:cNvPr id="133" name="Rectangle 83"/>
            <p:cNvSpPr>
              <a:spLocks noChangeArrowheads="1"/>
            </p:cNvSpPr>
            <p:nvPr/>
          </p:nvSpPr>
          <p:spPr bwMode="auto">
            <a:xfrm>
              <a:off x="2196" y="549"/>
              <a:ext cx="1421" cy="49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Орджоникидзевский район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 производственного отделения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«Ильинские районные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электрические сети»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ОАО «МРСК Урала» –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Филиал ОАО «Пермэнерго»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134" name="Rectangle 84"/>
            <p:cNvSpPr>
              <a:spLocks noChangeArrowheads="1"/>
            </p:cNvSpPr>
            <p:nvPr/>
          </p:nvSpPr>
          <p:spPr bwMode="auto">
            <a:xfrm>
              <a:off x="2196" y="1043"/>
              <a:ext cx="1421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Начальник  Валов И.В.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89083761569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83427691255</a:t>
              </a:r>
              <a:endParaRPr lang="ru-RU" sz="1400" dirty="0"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0358277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Группа 97"/>
          <p:cNvGrpSpPr/>
          <p:nvPr/>
        </p:nvGrpSpPr>
        <p:grpSpPr>
          <a:xfrm>
            <a:off x="1000200" y="2288902"/>
            <a:ext cx="11171266" cy="6616154"/>
            <a:chOff x="1950790" y="3384854"/>
            <a:chExt cx="9428588" cy="5147388"/>
          </a:xfrm>
        </p:grpSpPr>
        <p:pic>
          <p:nvPicPr>
            <p:cNvPr id="99" name="Рисунок 98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" name="Рисунок 99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74" name="Text Box 553"/>
          <p:cNvSpPr txBox="1">
            <a:spLocks noChangeArrowheads="1"/>
          </p:cNvSpPr>
          <p:nvPr/>
        </p:nvSpPr>
        <p:spPr bwMode="auto">
          <a:xfrm>
            <a:off x="0" y="1"/>
            <a:ext cx="12801600" cy="108582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419" tIns="23213" rIns="46419" bIns="23213" anchor="ctr" anchorCtr="1"/>
          <a:lstStyle/>
          <a:p>
            <a:pPr algn="ctr" defTabSz="1275482">
              <a:lnSpc>
                <a:spcPct val="90000"/>
              </a:lnSpc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cs typeface="Times New Roman" pitchFamily="18" charset="0"/>
              </a:rPr>
              <a:t>СЕНЬКИНСКОГО </a:t>
            </a:r>
            <a:r>
              <a:rPr lang="ru-RU" sz="2100" dirty="0">
                <a:cs typeface="Times New Roman" pitchFamily="18" charset="0"/>
              </a:rPr>
              <a:t>СЕЛЬСКОГО ПОСЕЛЕНИЯ ДОБРЯНСКОГО МУНИЦИПАЛЬНОГО </a:t>
            </a:r>
            <a:r>
              <a:rPr lang="ru-RU" sz="2100" dirty="0" smtClean="0">
                <a:cs typeface="Times New Roman" pitchFamily="18" charset="0"/>
              </a:rPr>
              <a:t>РАЙОНА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информация, характеристика)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31891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3776530"/>
              </p:ext>
            </p:extLst>
          </p:nvPr>
        </p:nvGraphicFramePr>
        <p:xfrm>
          <a:off x="10687080" y="6329772"/>
          <a:ext cx="2114520" cy="3271428"/>
        </p:xfrm>
        <a:graphic>
          <a:graphicData uri="http://schemas.openxmlformats.org/drawingml/2006/table">
            <a:tbl>
              <a:tblPr/>
              <a:tblGrid>
                <a:gridCol w="1571636"/>
                <a:gridCol w="542884"/>
              </a:tblGrid>
              <a:tr h="240232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578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981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- 2-3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29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3114" name="Полилиния 125"/>
          <p:cNvSpPr>
            <a:spLocks noChangeArrowheads="1"/>
          </p:cNvSpPr>
          <p:nvPr/>
        </p:nvSpPr>
        <p:spPr bwMode="auto">
          <a:xfrm rot="13941536">
            <a:off x="3107151" y="512153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47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042555509"/>
              </p:ext>
            </p:extLst>
          </p:nvPr>
        </p:nvGraphicFramePr>
        <p:xfrm>
          <a:off x="9258320" y="1300138"/>
          <a:ext cx="3543280" cy="1228214"/>
        </p:xfrm>
        <a:graphic>
          <a:graphicData uri="http://schemas.openxmlformats.org/drawingml/2006/table">
            <a:tbl>
              <a:tblPr/>
              <a:tblGrid>
                <a:gridCol w="786225"/>
                <a:gridCol w="985436"/>
                <a:gridCol w="434687"/>
                <a:gridCol w="417132"/>
                <a:gridCol w="419476"/>
                <a:gridCol w="500324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8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9710044"/>
              </p:ext>
            </p:extLst>
          </p:nvPr>
        </p:nvGraphicFramePr>
        <p:xfrm>
          <a:off x="119211" y="1016932"/>
          <a:ext cx="4786311" cy="1211900"/>
        </p:xfrm>
        <a:graphic>
          <a:graphicData uri="http://schemas.openxmlformats.org/drawingml/2006/table">
            <a:tbl>
              <a:tblPr/>
              <a:tblGrid>
                <a:gridCol w="1482725"/>
                <a:gridCol w="1920875"/>
                <a:gridCol w="1382711"/>
              </a:tblGrid>
              <a:tr h="140426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Таблица вызовов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042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314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 Елена Алексеевна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 Елена Алексеевна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latin typeface="Times New Roman" pitchFamily="18" charset="0"/>
                          <a:cs typeface="Times New Roman" pitchFamily="18" charset="0"/>
                        </a:rPr>
                        <a:t>8 919 496 11 72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314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Начальник части Смольников Д.В.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533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 А.Л.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3171" name="Text Box 193"/>
          <p:cNvSpPr txBox="1">
            <a:spLocks noChangeArrowheads="1"/>
          </p:cNvSpPr>
          <p:nvPr/>
        </p:nvSpPr>
        <p:spPr bwMode="auto">
          <a:xfrm>
            <a:off x="10901394" y="4229096"/>
            <a:ext cx="1535817" cy="621555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Население </a:t>
            </a:r>
            <a:r>
              <a:rPr lang="ru-RU" sz="800" i="1" dirty="0" smtClean="0">
                <a:latin typeface="Calibri" pitchFamily="34" charset="0"/>
              </a:rPr>
              <a:t>– 92чел</a:t>
            </a:r>
            <a:r>
              <a:rPr lang="ru-RU" sz="800" i="1" dirty="0">
                <a:latin typeface="Calibri" pitchFamily="34" charset="0"/>
              </a:rPr>
              <a:t>.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В том числе детей – </a:t>
            </a:r>
            <a:r>
              <a:rPr lang="ru-RU" sz="800" i="1" dirty="0" smtClean="0">
                <a:latin typeface="Calibri" pitchFamily="34" charset="0"/>
              </a:rPr>
              <a:t>23 чел</a:t>
            </a:r>
            <a:r>
              <a:rPr lang="ru-RU" sz="800" i="1" dirty="0">
                <a:latin typeface="Calibri" pitchFamily="34" charset="0"/>
              </a:rPr>
              <a:t>.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Голов скота – </a:t>
            </a:r>
            <a:r>
              <a:rPr lang="ru-RU" sz="800" i="1" dirty="0" smtClean="0">
                <a:latin typeface="Calibri" pitchFamily="34" charset="0"/>
              </a:rPr>
              <a:t> 26</a:t>
            </a:r>
            <a:endParaRPr lang="ru-RU" sz="800" i="1" dirty="0">
              <a:latin typeface="Calibri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8787455" y="7880711"/>
            <a:ext cx="19288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 smtClean="0"/>
              <a:t>Камское водохранилище</a:t>
            </a:r>
            <a:endParaRPr lang="ru-RU" sz="1200" dirty="0"/>
          </a:p>
        </p:txBody>
      </p:sp>
      <p:sp>
        <p:nvSpPr>
          <p:cNvPr id="53" name="TextBox 52"/>
          <p:cNvSpPr txBox="1"/>
          <p:nvPr/>
        </p:nvSpPr>
        <p:spPr>
          <a:xfrm>
            <a:off x="5768871" y="2350077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67" name="Полилиния 125"/>
          <p:cNvSpPr>
            <a:spLocks noChangeArrowheads="1"/>
          </p:cNvSpPr>
          <p:nvPr/>
        </p:nvSpPr>
        <p:spPr bwMode="auto">
          <a:xfrm rot="4371147">
            <a:off x="7625160" y="2984806"/>
            <a:ext cx="1718333" cy="41413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75" name="TextBox 74"/>
          <p:cNvSpPr txBox="1"/>
          <p:nvPr/>
        </p:nvSpPr>
        <p:spPr>
          <a:xfrm>
            <a:off x="7552928" y="5172933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aphicFrame>
        <p:nvGraphicFramePr>
          <p:cNvPr id="77" name="Group 2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66467151"/>
              </p:ext>
            </p:extLst>
          </p:nvPr>
        </p:nvGraphicFramePr>
        <p:xfrm>
          <a:off x="6361" y="7988562"/>
          <a:ext cx="5322869" cy="1655239"/>
        </p:xfrm>
        <a:graphic>
          <a:graphicData uri="http://schemas.openxmlformats.org/drawingml/2006/table">
            <a:tbl>
              <a:tblPr/>
              <a:tblGrid>
                <a:gridCol w="2328856"/>
                <a:gridCol w="2994013"/>
              </a:tblGrid>
              <a:tr h="180498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населенного пункта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3639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92 чел, в том числе  23  детей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2736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66, из них нежилых 3(16 кирпичных, 50 деревянных);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Социально – значимых объектов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dirty="0" smtClean="0"/>
                        <a:t>нет</a:t>
                      </a:r>
                      <a:endParaRPr lang="ru-RU" sz="1000" dirty="0"/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Водонапорная башня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dirty="0" smtClean="0"/>
                        <a:t>нет</a:t>
                      </a:r>
                      <a:r>
                        <a:rPr lang="ru-RU" sz="1000" baseline="0" dirty="0" smtClean="0"/>
                        <a:t> </a:t>
                      </a:r>
                      <a:endParaRPr lang="ru-RU" sz="1000" dirty="0"/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Скважина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Нет. Колодцы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97" name="Text Box 193"/>
          <p:cNvSpPr txBox="1">
            <a:spLocks noChangeArrowheads="1"/>
          </p:cNvSpPr>
          <p:nvPr/>
        </p:nvSpPr>
        <p:spPr bwMode="auto">
          <a:xfrm>
            <a:off x="10901394" y="3228964"/>
            <a:ext cx="1412385" cy="744666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algn="ctr" defTabSz="2092325">
              <a:defRPr/>
            </a:pPr>
            <a:r>
              <a:rPr lang="ru-RU" sz="800" u="sng" dirty="0" smtClean="0">
                <a:cs typeface="Times New Roman" pitchFamily="18" charset="0"/>
              </a:rPr>
              <a:t>Магазины: 1 шт.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Режим работы: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с 10.00 до 20.00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Павильон  одноэтажный, 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вагончик железный</a:t>
            </a:r>
          </a:p>
        </p:txBody>
      </p:sp>
      <p:sp>
        <p:nvSpPr>
          <p:cNvPr id="101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3.4.</a:t>
            </a:r>
            <a:endParaRPr lang="ru-RU" sz="1400" dirty="0"/>
          </a:p>
        </p:txBody>
      </p:sp>
      <p:grpSp>
        <p:nvGrpSpPr>
          <p:cNvPr id="22" name="Group 131"/>
          <p:cNvGrpSpPr>
            <a:grpSpLocks/>
          </p:cNvGrpSpPr>
          <p:nvPr/>
        </p:nvGrpSpPr>
        <p:grpSpPr bwMode="auto">
          <a:xfrm>
            <a:off x="3031543" y="3146901"/>
            <a:ext cx="1908609" cy="954218"/>
            <a:chOff x="6436" y="1709"/>
            <a:chExt cx="419" cy="322"/>
          </a:xfrm>
        </p:grpSpPr>
        <p:sp>
          <p:nvSpPr>
            <p:cNvPr id="23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4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25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6" name="AutoShape 252"/>
          <p:cNvSpPr>
            <a:spLocks noChangeArrowheads="1"/>
          </p:cNvSpPr>
          <p:nvPr/>
        </p:nvSpPr>
        <p:spPr bwMode="auto">
          <a:xfrm>
            <a:off x="7725106" y="5418517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</a:t>
            </a:r>
          </a:p>
          <a:p>
            <a:pPr algn="ctr" defTabSz="1790700"/>
            <a:r>
              <a:rPr lang="ru-RU" sz="800" dirty="0" smtClean="0">
                <a:cs typeface="Times New Roman" pitchFamily="18" charset="0"/>
              </a:rPr>
              <a:t>Одноэтажное здание, железное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4.1.1.2.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306238973"/>
              </p:ext>
            </p:extLst>
          </p:nvPr>
        </p:nvGraphicFramePr>
        <p:xfrm>
          <a:off x="0" y="1277001"/>
          <a:ext cx="12573088" cy="7072322"/>
        </p:xfrm>
        <a:graphic>
          <a:graphicData uri="http://schemas.openxmlformats.org/drawingml/2006/table">
            <a:tbl>
              <a:tblPr/>
              <a:tblGrid>
                <a:gridCol w="3894948"/>
                <a:gridCol w="5934876"/>
                <a:gridCol w="2743264"/>
              </a:tblGrid>
              <a:tr h="30414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algn="ctr" defTabSz="1279405"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ФАП (п. Камский)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 (с. Сенькино)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Барт Эмма </a:t>
                      </a:r>
                      <a:r>
                        <a:rPr lang="ru-RU" sz="14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Христиановна</a:t>
                      </a:r>
                      <a:endParaRPr lang="ru-RU" sz="14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Коровина Оксана Васильевна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Тел. </a:t>
                      </a:r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8 919 49 90 791</a:t>
                      </a:r>
                      <a:endParaRPr lang="ru-RU" sz="14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Тел. 8 919 71 34 543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899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4092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8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8" name="Picture 161" descr="Рисунок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12813"/>
            <a:ext cx="12801600" cy="8688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43"/>
          <p:cNvGrpSpPr>
            <a:grpSpLocks/>
          </p:cNvGrpSpPr>
          <p:nvPr/>
        </p:nvGrpSpPr>
        <p:grpSpPr bwMode="auto">
          <a:xfrm>
            <a:off x="2943226" y="7391402"/>
            <a:ext cx="366713" cy="688975"/>
            <a:chOff x="268" y="1010"/>
            <a:chExt cx="355" cy="391"/>
          </a:xfrm>
        </p:grpSpPr>
        <p:grpSp>
          <p:nvGrpSpPr>
            <p:cNvPr id="3" name="Group 144"/>
            <p:cNvGrpSpPr>
              <a:grpSpLocks/>
            </p:cNvGrpSpPr>
            <p:nvPr/>
          </p:nvGrpSpPr>
          <p:grpSpPr bwMode="auto">
            <a:xfrm>
              <a:off x="365" y="1254"/>
              <a:ext cx="258" cy="147"/>
              <a:chOff x="365" y="1254"/>
              <a:chExt cx="258" cy="147"/>
            </a:xfrm>
          </p:grpSpPr>
          <p:sp>
            <p:nvSpPr>
              <p:cNvPr id="8321" name="Rectangle 145"/>
              <p:cNvSpPr>
                <a:spLocks noChangeArrowheads="1"/>
              </p:cNvSpPr>
              <p:nvPr/>
            </p:nvSpPr>
            <p:spPr bwMode="auto">
              <a:xfrm>
                <a:off x="365" y="1254"/>
                <a:ext cx="257" cy="141"/>
              </a:xfrm>
              <a:prstGeom prst="rect">
                <a:avLst/>
              </a:prstGeom>
              <a:solidFill>
                <a:srgbClr val="FFFF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22" name="Rectangle 146"/>
              <p:cNvSpPr>
                <a:spLocks noChangeArrowheads="1"/>
              </p:cNvSpPr>
              <p:nvPr/>
            </p:nvSpPr>
            <p:spPr bwMode="auto">
              <a:xfrm>
                <a:off x="365" y="1259"/>
                <a:ext cx="258" cy="142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grpSp>
          <p:nvGrpSpPr>
            <p:cNvPr id="4" name="Group 147"/>
            <p:cNvGrpSpPr>
              <a:grpSpLocks/>
            </p:cNvGrpSpPr>
            <p:nvPr/>
          </p:nvGrpSpPr>
          <p:grpSpPr bwMode="auto">
            <a:xfrm>
              <a:off x="268" y="1133"/>
              <a:ext cx="178" cy="261"/>
              <a:chOff x="268" y="1133"/>
              <a:chExt cx="178" cy="261"/>
            </a:xfrm>
          </p:grpSpPr>
          <p:sp>
            <p:nvSpPr>
              <p:cNvPr id="8319" name="Freeform 148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  <p:sp>
            <p:nvSpPr>
              <p:cNvPr id="8320" name="Freeform 149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</p:grpSp>
        <p:grpSp>
          <p:nvGrpSpPr>
            <p:cNvPr id="5" name="Group 150"/>
            <p:cNvGrpSpPr>
              <a:grpSpLocks/>
            </p:cNvGrpSpPr>
            <p:nvPr/>
          </p:nvGrpSpPr>
          <p:grpSpPr bwMode="auto">
            <a:xfrm>
              <a:off x="524" y="1214"/>
              <a:ext cx="20" cy="45"/>
              <a:chOff x="524" y="1214"/>
              <a:chExt cx="20" cy="45"/>
            </a:xfrm>
          </p:grpSpPr>
          <p:sp>
            <p:nvSpPr>
              <p:cNvPr id="8317" name="Rectangle 151"/>
              <p:cNvSpPr>
                <a:spLocks noChangeArrowheads="1"/>
              </p:cNvSpPr>
              <p:nvPr/>
            </p:nvSpPr>
            <p:spPr bwMode="auto">
              <a:xfrm>
                <a:off x="524" y="1219"/>
                <a:ext cx="20" cy="4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18" name="Rectangle 152"/>
              <p:cNvSpPr>
                <a:spLocks noChangeArrowheads="1"/>
              </p:cNvSpPr>
              <p:nvPr/>
            </p:nvSpPr>
            <p:spPr bwMode="auto">
              <a:xfrm>
                <a:off x="524" y="1214"/>
                <a:ext cx="20" cy="4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sp>
          <p:nvSpPr>
            <p:cNvPr id="8315" name="Freeform 153"/>
            <p:cNvSpPr>
              <a:spLocks/>
            </p:cNvSpPr>
            <p:nvPr/>
          </p:nvSpPr>
          <p:spPr bwMode="auto">
            <a:xfrm>
              <a:off x="517" y="1093"/>
              <a:ext cx="46" cy="107"/>
            </a:xfrm>
            <a:custGeom>
              <a:avLst/>
              <a:gdLst>
                <a:gd name="T0" fmla="*/ 7 w 46"/>
                <a:gd name="T1" fmla="*/ 99 h 107"/>
                <a:gd name="T2" fmla="*/ 15 w 46"/>
                <a:gd name="T3" fmla="*/ 107 h 107"/>
                <a:gd name="T4" fmla="*/ 9 w 46"/>
                <a:gd name="T5" fmla="*/ 100 h 107"/>
                <a:gd name="T6" fmla="*/ 9 w 46"/>
                <a:gd name="T7" fmla="*/ 92 h 107"/>
                <a:gd name="T8" fmla="*/ 4 w 46"/>
                <a:gd name="T9" fmla="*/ 92 h 107"/>
                <a:gd name="T10" fmla="*/ 4 w 46"/>
                <a:gd name="T11" fmla="*/ 88 h 107"/>
                <a:gd name="T12" fmla="*/ 0 w 46"/>
                <a:gd name="T13" fmla="*/ 88 h 107"/>
                <a:gd name="T14" fmla="*/ 0 w 46"/>
                <a:gd name="T15" fmla="*/ 52 h 107"/>
                <a:gd name="T16" fmla="*/ 4 w 46"/>
                <a:gd name="T17" fmla="*/ 52 h 107"/>
                <a:gd name="T18" fmla="*/ 4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7 h 107"/>
                <a:gd name="T32" fmla="*/ 23 w 46"/>
                <a:gd name="T33" fmla="*/ 37 h 107"/>
                <a:gd name="T34" fmla="*/ 23 w 46"/>
                <a:gd name="T35" fmla="*/ 34 h 107"/>
                <a:gd name="T36" fmla="*/ 29 w 46"/>
                <a:gd name="T37" fmla="*/ 34 h 107"/>
                <a:gd name="T38" fmla="*/ 32 w 46"/>
                <a:gd name="T39" fmla="*/ 30 h 107"/>
                <a:gd name="T40" fmla="*/ 32 w 46"/>
                <a:gd name="T41" fmla="*/ 27 h 107"/>
                <a:gd name="T42" fmla="*/ 35 w 46"/>
                <a:gd name="T43" fmla="*/ 27 h 107"/>
                <a:gd name="T44" fmla="*/ 35 w 46"/>
                <a:gd name="T45" fmla="*/ 23 h 107"/>
                <a:gd name="T46" fmla="*/ 38 w 46"/>
                <a:gd name="T47" fmla="*/ 19 h 107"/>
                <a:gd name="T48" fmla="*/ 38 w 46"/>
                <a:gd name="T49" fmla="*/ 12 h 107"/>
                <a:gd name="T50" fmla="*/ 41 w 46"/>
                <a:gd name="T51" fmla="*/ 12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6 h 107"/>
                <a:gd name="T60" fmla="*/ 44 w 46"/>
                <a:gd name="T61" fmla="*/ 59 h 107"/>
                <a:gd name="T62" fmla="*/ 44 w 46"/>
                <a:gd name="T63" fmla="*/ 63 h 107"/>
                <a:gd name="T64" fmla="*/ 41 w 46"/>
                <a:gd name="T65" fmla="*/ 63 h 107"/>
                <a:gd name="T66" fmla="*/ 38 w 46"/>
                <a:gd name="T67" fmla="*/ 67 h 107"/>
                <a:gd name="T68" fmla="*/ 35 w 46"/>
                <a:gd name="T69" fmla="*/ 67 h 107"/>
                <a:gd name="T70" fmla="*/ 35 w 46"/>
                <a:gd name="T71" fmla="*/ 74 h 107"/>
                <a:gd name="T72" fmla="*/ 32 w 46"/>
                <a:gd name="T73" fmla="*/ 74 h 107"/>
                <a:gd name="T74" fmla="*/ 32 w 46"/>
                <a:gd name="T75" fmla="*/ 81 h 107"/>
                <a:gd name="T76" fmla="*/ 29 w 46"/>
                <a:gd name="T77" fmla="*/ 81 h 107"/>
                <a:gd name="T78" fmla="*/ 29 w 46"/>
                <a:gd name="T79" fmla="*/ 85 h 107"/>
                <a:gd name="T80" fmla="*/ 27 w 46"/>
                <a:gd name="T81" fmla="*/ 85 h 107"/>
                <a:gd name="T82" fmla="*/ 27 w 46"/>
                <a:gd name="T83" fmla="*/ 100 h 107"/>
                <a:gd name="T84" fmla="*/ 23 w 46"/>
                <a:gd name="T85" fmla="*/ 100 h 107"/>
                <a:gd name="T86" fmla="*/ 23 w 46"/>
                <a:gd name="T87" fmla="*/ 103 h 107"/>
                <a:gd name="T88" fmla="*/ 21 w 46"/>
                <a:gd name="T89" fmla="*/ 107 h 107"/>
                <a:gd name="T90" fmla="*/ 15 w 46"/>
                <a:gd name="T91" fmla="*/ 107 h 107"/>
                <a:gd name="T92" fmla="*/ 7 w 46"/>
                <a:gd name="T93" fmla="*/ 99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9"/>
                  </a:moveTo>
                  <a:lnTo>
                    <a:pt x="15" y="107"/>
                  </a:lnTo>
                  <a:lnTo>
                    <a:pt x="9" y="100"/>
                  </a:lnTo>
                  <a:lnTo>
                    <a:pt x="9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3" y="34"/>
                  </a:lnTo>
                  <a:lnTo>
                    <a:pt x="29" y="34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5" y="27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6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7"/>
                  </a:lnTo>
                  <a:lnTo>
                    <a:pt x="35" y="67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7" y="100"/>
                  </a:lnTo>
                  <a:lnTo>
                    <a:pt x="23" y="100"/>
                  </a:lnTo>
                  <a:lnTo>
                    <a:pt x="23" y="103"/>
                  </a:lnTo>
                  <a:lnTo>
                    <a:pt x="21" y="107"/>
                  </a:lnTo>
                  <a:lnTo>
                    <a:pt x="15" y="107"/>
                  </a:lnTo>
                  <a:lnTo>
                    <a:pt x="7" y="9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  <p:sp>
          <p:nvSpPr>
            <p:cNvPr id="8316" name="Freeform 154"/>
            <p:cNvSpPr>
              <a:spLocks/>
            </p:cNvSpPr>
            <p:nvPr/>
          </p:nvSpPr>
          <p:spPr bwMode="auto">
            <a:xfrm>
              <a:off x="327" y="1010"/>
              <a:ext cx="46" cy="106"/>
            </a:xfrm>
            <a:custGeom>
              <a:avLst/>
              <a:gdLst>
                <a:gd name="T0" fmla="*/ 7 w 46"/>
                <a:gd name="T1" fmla="*/ 58 h 107"/>
                <a:gd name="T2" fmla="*/ 15 w 46"/>
                <a:gd name="T3" fmla="*/ 67 h 107"/>
                <a:gd name="T4" fmla="*/ 9 w 46"/>
                <a:gd name="T5" fmla="*/ 59 h 107"/>
                <a:gd name="T6" fmla="*/ 9 w 46"/>
                <a:gd name="T7" fmla="*/ 53 h 107"/>
                <a:gd name="T8" fmla="*/ 3 w 46"/>
                <a:gd name="T9" fmla="*/ 53 h 107"/>
                <a:gd name="T10" fmla="*/ 3 w 46"/>
                <a:gd name="T11" fmla="*/ 53 h 107"/>
                <a:gd name="T12" fmla="*/ 0 w 46"/>
                <a:gd name="T13" fmla="*/ 53 h 107"/>
                <a:gd name="T14" fmla="*/ 0 w 46"/>
                <a:gd name="T15" fmla="*/ 51 h 107"/>
                <a:gd name="T16" fmla="*/ 3 w 46"/>
                <a:gd name="T17" fmla="*/ 51 h 107"/>
                <a:gd name="T18" fmla="*/ 3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6 h 107"/>
                <a:gd name="T32" fmla="*/ 23 w 46"/>
                <a:gd name="T33" fmla="*/ 36 h 107"/>
                <a:gd name="T34" fmla="*/ 23 w 46"/>
                <a:gd name="T35" fmla="*/ 33 h 107"/>
                <a:gd name="T36" fmla="*/ 29 w 46"/>
                <a:gd name="T37" fmla="*/ 33 h 107"/>
                <a:gd name="T38" fmla="*/ 32 w 46"/>
                <a:gd name="T39" fmla="*/ 29 h 107"/>
                <a:gd name="T40" fmla="*/ 32 w 46"/>
                <a:gd name="T41" fmla="*/ 26 h 107"/>
                <a:gd name="T42" fmla="*/ 35 w 46"/>
                <a:gd name="T43" fmla="*/ 26 h 107"/>
                <a:gd name="T44" fmla="*/ 35 w 46"/>
                <a:gd name="T45" fmla="*/ 22 h 107"/>
                <a:gd name="T46" fmla="*/ 38 w 46"/>
                <a:gd name="T47" fmla="*/ 19 h 107"/>
                <a:gd name="T48" fmla="*/ 38 w 46"/>
                <a:gd name="T49" fmla="*/ 11 h 107"/>
                <a:gd name="T50" fmla="*/ 41 w 46"/>
                <a:gd name="T51" fmla="*/ 11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3 h 107"/>
                <a:gd name="T60" fmla="*/ 44 w 46"/>
                <a:gd name="T61" fmla="*/ 53 h 107"/>
                <a:gd name="T62" fmla="*/ 44 w 46"/>
                <a:gd name="T63" fmla="*/ 53 h 107"/>
                <a:gd name="T64" fmla="*/ 41 w 46"/>
                <a:gd name="T65" fmla="*/ 53 h 107"/>
                <a:gd name="T66" fmla="*/ 38 w 46"/>
                <a:gd name="T67" fmla="*/ 53 h 107"/>
                <a:gd name="T68" fmla="*/ 35 w 46"/>
                <a:gd name="T69" fmla="*/ 53 h 107"/>
                <a:gd name="T70" fmla="*/ 35 w 46"/>
                <a:gd name="T71" fmla="*/ 53 h 107"/>
                <a:gd name="T72" fmla="*/ 32 w 46"/>
                <a:gd name="T73" fmla="*/ 53 h 107"/>
                <a:gd name="T74" fmla="*/ 32 w 46"/>
                <a:gd name="T75" fmla="*/ 53 h 107"/>
                <a:gd name="T76" fmla="*/ 29 w 46"/>
                <a:gd name="T77" fmla="*/ 53 h 107"/>
                <a:gd name="T78" fmla="*/ 29 w 46"/>
                <a:gd name="T79" fmla="*/ 53 h 107"/>
                <a:gd name="T80" fmla="*/ 26 w 46"/>
                <a:gd name="T81" fmla="*/ 53 h 107"/>
                <a:gd name="T82" fmla="*/ 26 w 46"/>
                <a:gd name="T83" fmla="*/ 59 h 107"/>
                <a:gd name="T84" fmla="*/ 23 w 46"/>
                <a:gd name="T85" fmla="*/ 59 h 107"/>
                <a:gd name="T86" fmla="*/ 23 w 46"/>
                <a:gd name="T87" fmla="*/ 63 h 107"/>
                <a:gd name="T88" fmla="*/ 20 w 46"/>
                <a:gd name="T89" fmla="*/ 67 h 107"/>
                <a:gd name="T90" fmla="*/ 15 w 46"/>
                <a:gd name="T91" fmla="*/ 67 h 107"/>
                <a:gd name="T92" fmla="*/ 7 w 46"/>
                <a:gd name="T93" fmla="*/ 58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8"/>
                  </a:moveTo>
                  <a:lnTo>
                    <a:pt x="15" y="107"/>
                  </a:lnTo>
                  <a:lnTo>
                    <a:pt x="9" y="99"/>
                  </a:lnTo>
                  <a:lnTo>
                    <a:pt x="9" y="92"/>
                  </a:lnTo>
                  <a:lnTo>
                    <a:pt x="3" y="92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6"/>
                  </a:lnTo>
                  <a:lnTo>
                    <a:pt x="23" y="36"/>
                  </a:lnTo>
                  <a:lnTo>
                    <a:pt x="23" y="33"/>
                  </a:lnTo>
                  <a:lnTo>
                    <a:pt x="29" y="33"/>
                  </a:lnTo>
                  <a:lnTo>
                    <a:pt x="32" y="29"/>
                  </a:lnTo>
                  <a:lnTo>
                    <a:pt x="32" y="26"/>
                  </a:lnTo>
                  <a:lnTo>
                    <a:pt x="35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99"/>
                  </a:lnTo>
                  <a:lnTo>
                    <a:pt x="23" y="99"/>
                  </a:lnTo>
                  <a:lnTo>
                    <a:pt x="23" y="103"/>
                  </a:lnTo>
                  <a:lnTo>
                    <a:pt x="20" y="107"/>
                  </a:lnTo>
                  <a:lnTo>
                    <a:pt x="15" y="107"/>
                  </a:lnTo>
                  <a:lnTo>
                    <a:pt x="7" y="9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</p:grpSp>
      <p:graphicFrame>
        <p:nvGraphicFramePr>
          <p:cNvPr id="8380" name="Group 188"/>
          <p:cNvGraphicFramePr>
            <a:graphicFrameLocks noGrp="1"/>
          </p:cNvGraphicFramePr>
          <p:nvPr/>
        </p:nvGraphicFramePr>
        <p:xfrm>
          <a:off x="0" y="1085824"/>
          <a:ext cx="12801600" cy="2589861"/>
        </p:xfrm>
        <a:graphic>
          <a:graphicData uri="http://schemas.openxmlformats.org/drawingml/2006/table">
            <a:tbl>
              <a:tblPr/>
              <a:tblGrid>
                <a:gridCol w="4235449"/>
                <a:gridCol w="3987801"/>
                <a:gridCol w="4578350"/>
              </a:tblGrid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Филиал «Пермская ГРЭС» ОАО «ИНТЕР РАО -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Электрогенерация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 Добрянка, 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Промбаза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Фаустов Павел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89024795740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Водозаборные и водоочистные сооружения ООО «Уралводоканал», г. Добрянка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Садырев Александр Леонидович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3-97-49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89024798831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Объекты ООО «ЛУКОЙЛ-Пермь», Каменный лог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цеха Рябов Алексей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8-902-47-29-255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17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КС «Добрянская» Пермского ЛПУ мг ООО «Газпром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трансгаз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Чайковский» ОАО «Газпром»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Магистральный газопровод «Тула-Ямбург»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Управления Соколов Валерий Геннадьевич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212 03 10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89028313720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530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ПРНУ ОАО «Северо-Западные магистральные нефтепроводы»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Начальник Балабанов Олег Иванович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(342) 2 404 916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ООО  БК «Евразия – Пермь»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п. Полазна,  д.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Мохово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Габдуллин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Юсупович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7-58-69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9-22-40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89123417878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8238" name="AutoShape 320"/>
          <p:cNvSpPr>
            <a:spLocks noChangeArrowheads="1"/>
          </p:cNvSpPr>
          <p:nvPr/>
        </p:nvSpPr>
        <p:spPr bwMode="auto">
          <a:xfrm>
            <a:off x="0" y="4014782"/>
            <a:ext cx="1944688" cy="1171583"/>
          </a:xfrm>
          <a:prstGeom prst="wedgeRectCallout">
            <a:avLst>
              <a:gd name="adj1" fmla="val 98465"/>
              <a:gd name="adj2" fmla="val 13576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Филиал «Пермская ГРЭС» ОАО «ИНТЕР РАО –</a:t>
            </a:r>
            <a:r>
              <a:rPr lang="ru-RU" sz="800" dirty="0" err="1" smtClean="0">
                <a:cs typeface="Times New Roman" pitchFamily="18" charset="0"/>
              </a:rPr>
              <a:t>Электрогенерация</a:t>
            </a:r>
            <a:r>
              <a:rPr lang="ru-RU" sz="800" dirty="0" smtClean="0">
                <a:cs typeface="Times New Roman" pitchFamily="18" charset="0"/>
              </a:rPr>
              <a:t>»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Установленная мощность </a:t>
            </a:r>
            <a:r>
              <a:rPr lang="ru-RU" sz="800" dirty="0">
                <a:cs typeface="Times New Roman" pitchFamily="18" charset="0"/>
              </a:rPr>
              <a:t>– 2400 МВТ/ч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 ввода – </a:t>
            </a:r>
            <a:r>
              <a:rPr lang="ru-RU" sz="800" dirty="0" smtClean="0">
                <a:cs typeface="Times New Roman" pitchFamily="18" charset="0"/>
              </a:rPr>
              <a:t>1986-1991 г. </a:t>
            </a:r>
            <a:r>
              <a:rPr lang="ru-RU" sz="800" dirty="0">
                <a:cs typeface="Times New Roman" pitchFamily="18" charset="0"/>
              </a:rPr>
              <a:t>г.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Фаустов П.В.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89024795740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9-33-59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39" name="AutoShape 320"/>
          <p:cNvSpPr>
            <a:spLocks noChangeArrowheads="1"/>
          </p:cNvSpPr>
          <p:nvPr/>
        </p:nvSpPr>
        <p:spPr bwMode="auto">
          <a:xfrm>
            <a:off x="4400536" y="4943476"/>
            <a:ext cx="1935163" cy="1025524"/>
          </a:xfrm>
          <a:prstGeom prst="wedgeRectCallout">
            <a:avLst>
              <a:gd name="adj1" fmla="val -96126"/>
              <a:gd name="adj2" fmla="val 9008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ГТС </a:t>
            </a:r>
            <a:r>
              <a:rPr lang="ru-RU" sz="800" dirty="0" smtClean="0">
                <a:cs typeface="Times New Roman" pitchFamily="18" charset="0"/>
              </a:rPr>
              <a:t>и водозабор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«Уралводоканал», производительность –  </a:t>
            </a:r>
            <a:r>
              <a:rPr lang="ru-RU" sz="800" dirty="0" smtClean="0">
                <a:cs typeface="Times New Roman" pitchFamily="18" charset="0"/>
              </a:rPr>
              <a:t>5-6,0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Садырев </a:t>
            </a:r>
            <a:r>
              <a:rPr lang="ru-RU" sz="800" dirty="0">
                <a:cs typeface="Times New Roman" pitchFamily="18" charset="0"/>
              </a:rPr>
              <a:t>А.Л.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41" name="AutoShape 320"/>
          <p:cNvSpPr>
            <a:spLocks noChangeArrowheads="1"/>
          </p:cNvSpPr>
          <p:nvPr/>
        </p:nvSpPr>
        <p:spPr bwMode="auto">
          <a:xfrm>
            <a:off x="7100892" y="8872566"/>
            <a:ext cx="1949450" cy="728634"/>
          </a:xfrm>
          <a:prstGeom prst="wedgeRectCallout">
            <a:avLst>
              <a:gd name="adj1" fmla="val -114660"/>
              <a:gd name="adj2" fmla="val -1490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ООО «ЛУКОЙЛ – Пермь»,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Начальник цеха Рябов </a:t>
            </a:r>
            <a:r>
              <a:rPr lang="ru-RU" sz="800" dirty="0">
                <a:cs typeface="Times New Roman" pitchFamily="18" charset="0"/>
              </a:rPr>
              <a:t>А.В.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</a:t>
            </a:r>
            <a:r>
              <a:rPr lang="ru-RU" sz="1000" dirty="0">
                <a:cs typeface="Times New Roman" pitchFamily="18" charset="0"/>
              </a:rPr>
              <a:t>9</a:t>
            </a:r>
          </a:p>
        </p:txBody>
      </p:sp>
      <p:sp>
        <p:nvSpPr>
          <p:cNvPr id="8242" name="AutoShape 320"/>
          <p:cNvSpPr>
            <a:spLocks noChangeArrowheads="1"/>
          </p:cNvSpPr>
          <p:nvPr/>
        </p:nvSpPr>
        <p:spPr bwMode="auto">
          <a:xfrm>
            <a:off x="8701104" y="7300931"/>
            <a:ext cx="1946274" cy="642941"/>
          </a:xfrm>
          <a:prstGeom prst="wedgeRectCallout">
            <a:avLst>
              <a:gd name="adj1" fmla="val -180001"/>
              <a:gd name="adj2" fmla="val 631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ОАО «Северо-Западные магистральные нефтепроводы ПРНУ» АК «</a:t>
            </a:r>
            <a:r>
              <a:rPr lang="ru-RU" sz="800" dirty="0" err="1" smtClean="0">
                <a:cs typeface="Times New Roman" pitchFamily="18" charset="0"/>
              </a:rPr>
              <a:t>Транснефть</a:t>
            </a:r>
            <a:r>
              <a:rPr lang="ru-RU" sz="800" dirty="0" smtClean="0">
                <a:cs typeface="Times New Roman" pitchFamily="18" charset="0"/>
              </a:rPr>
              <a:t>» Начальник Балабанов Олег Иванович</a:t>
            </a:r>
          </a:p>
          <a:p>
            <a:pPr algn="ctr" defTabSz="911116"/>
            <a:endParaRPr lang="ru-RU" sz="1000" dirty="0" smtClean="0">
              <a:cs typeface="Times New Roman" pitchFamily="18" charset="0"/>
            </a:endParaRPr>
          </a:p>
          <a:p>
            <a:pPr algn="ctr" defTabSz="911116"/>
            <a:endParaRPr lang="ru-RU" sz="1000" dirty="0"/>
          </a:p>
        </p:txBody>
      </p:sp>
      <p:sp>
        <p:nvSpPr>
          <p:cNvPr id="8243" name="AutoShape 320"/>
          <p:cNvSpPr>
            <a:spLocks noChangeArrowheads="1"/>
          </p:cNvSpPr>
          <p:nvPr/>
        </p:nvSpPr>
        <p:spPr bwMode="auto">
          <a:xfrm>
            <a:off x="0" y="8944004"/>
            <a:ext cx="1946274" cy="657196"/>
          </a:xfrm>
          <a:prstGeom prst="wedgeRectCallout">
            <a:avLst>
              <a:gd name="adj1" fmla="val 241454"/>
              <a:gd name="adj2" fmla="val -132358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Пермское нефтепроводное управление,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Годовой оборот – 4,3 млн. тонн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8(34265</a:t>
            </a:r>
            <a:r>
              <a:rPr lang="ru-RU" sz="800" dirty="0">
                <a:cs typeface="Times New Roman" pitchFamily="18" charset="0"/>
              </a:rPr>
              <a:t>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9-33-45</a:t>
            </a:r>
          </a:p>
        </p:txBody>
      </p:sp>
      <p:sp>
        <p:nvSpPr>
          <p:cNvPr id="8244" name="AutoShape 320"/>
          <p:cNvSpPr>
            <a:spLocks noChangeArrowheads="1"/>
          </p:cNvSpPr>
          <p:nvPr/>
        </p:nvSpPr>
        <p:spPr bwMode="auto">
          <a:xfrm>
            <a:off x="0" y="8158186"/>
            <a:ext cx="1944688" cy="769956"/>
          </a:xfrm>
          <a:prstGeom prst="wedgeRectCallout">
            <a:avLst>
              <a:gd name="adj1" fmla="val 108030"/>
              <a:gd name="adj2" fmla="val -76025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БК «Евразия-Пермь», </a:t>
            </a:r>
            <a:endParaRPr lang="ru-RU" sz="800" dirty="0" smtClean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п. Полазна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Габдуллин Н.Ю.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7-58-69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89123417878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9-22-40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133" name="Rectangle 4"/>
          <p:cNvSpPr txBox="1">
            <a:spLocks noChangeArrowheads="1"/>
          </p:cNvSpPr>
          <p:nvPr/>
        </p:nvSpPr>
        <p:spPr>
          <a:xfrm>
            <a:off x="0" y="1"/>
            <a:ext cx="12801600" cy="101438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algn="ctr"/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8016" tIns="64008" rIns="128016" bIns="64008" rtlCol="0" anchor="ctr">
            <a:normAutofit/>
          </a:bodyPr>
          <a:lstStyle/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 smtClean="0">
                <a:cs typeface="Times New Roman" pitchFamily="18" charset="0"/>
              </a:rPr>
              <a:t> МУНИЦИПАЛЬНОГО РАЙОНА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района)</a:t>
            </a:r>
          </a:p>
        </p:txBody>
      </p:sp>
      <p:sp>
        <p:nvSpPr>
          <p:cNvPr id="134" name="Text Box 335"/>
          <p:cNvSpPr txBox="1">
            <a:spLocks noChangeArrowheads="1"/>
          </p:cNvSpPr>
          <p:nvPr/>
        </p:nvSpPr>
        <p:spPr bwMode="auto">
          <a:xfrm>
            <a:off x="11713986" y="-33420"/>
            <a:ext cx="1060081" cy="324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478" tIns="55238" rIns="110478" bIns="55238">
            <a:spAutoFit/>
          </a:bodyPr>
          <a:lstStyle/>
          <a:p>
            <a:pPr algn="r" defTabSz="1545922">
              <a:spcBef>
                <a:spcPct val="50000"/>
              </a:spcBef>
            </a:pPr>
            <a:r>
              <a:rPr lang="ru-RU" sz="1400" dirty="0">
                <a:cs typeface="Times New Roman" pitchFamily="18" charset="0"/>
              </a:rPr>
              <a:t>п. </a:t>
            </a:r>
            <a:r>
              <a:rPr lang="ru-RU" sz="1400" dirty="0" smtClean="0">
                <a:cs typeface="Times New Roman" pitchFamily="18" charset="0"/>
              </a:rPr>
              <a:t>3.5.</a:t>
            </a:r>
            <a:endParaRPr lang="ru-RU" sz="1400" dirty="0">
              <a:cs typeface="Times New Roman" pitchFamily="18" charset="0"/>
            </a:endParaRPr>
          </a:p>
        </p:txBody>
      </p:sp>
      <p:grpSp>
        <p:nvGrpSpPr>
          <p:cNvPr id="6" name="Group 599"/>
          <p:cNvGrpSpPr>
            <a:grpSpLocks/>
          </p:cNvGrpSpPr>
          <p:nvPr/>
        </p:nvGrpSpPr>
        <p:grpSpPr bwMode="auto">
          <a:xfrm>
            <a:off x="2600299" y="5500693"/>
            <a:ext cx="600079" cy="817216"/>
            <a:chOff x="4176" y="1728"/>
            <a:chExt cx="3744" cy="5617"/>
          </a:xfrm>
        </p:grpSpPr>
        <p:grpSp>
          <p:nvGrpSpPr>
            <p:cNvPr id="7" name="Group 600"/>
            <p:cNvGrpSpPr>
              <a:grpSpLocks/>
            </p:cNvGrpSpPr>
            <p:nvPr/>
          </p:nvGrpSpPr>
          <p:grpSpPr bwMode="auto">
            <a:xfrm>
              <a:off x="5616" y="5472"/>
              <a:ext cx="1872" cy="576"/>
              <a:chOff x="2592" y="4464"/>
              <a:chExt cx="2304" cy="1152"/>
            </a:xfrm>
          </p:grpSpPr>
          <p:grpSp>
            <p:nvGrpSpPr>
              <p:cNvPr id="8" name="Group 601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55" name="Line 602"/>
                <p:cNvSpPr>
                  <a:spLocks noChangeShapeType="1"/>
                </p:cNvSpPr>
                <p:nvPr/>
              </p:nvSpPr>
              <p:spPr bwMode="auto">
                <a:xfrm>
                  <a:off x="2877" y="5040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/>
                </a:p>
              </p:txBody>
            </p:sp>
            <p:grpSp>
              <p:nvGrpSpPr>
                <p:cNvPr id="9" name="Group 603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0" name="Group 604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59" name="AutoShap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160" name="AutoShap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</p:grpSp>
              <p:sp>
                <p:nvSpPr>
                  <p:cNvPr id="158" name="Rectangle 607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53" name="Line 608"/>
              <p:cNvSpPr>
                <a:spLocks noChangeShapeType="1"/>
              </p:cNvSpPr>
              <p:nvPr/>
            </p:nvSpPr>
            <p:spPr bwMode="auto">
              <a:xfrm>
                <a:off x="3456" y="4608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  <p:sp>
            <p:nvSpPr>
              <p:cNvPr id="154" name="Line 609"/>
              <p:cNvSpPr>
                <a:spLocks noChangeShapeType="1"/>
              </p:cNvSpPr>
              <p:nvPr/>
            </p:nvSpPr>
            <p:spPr bwMode="auto">
              <a:xfrm>
                <a:off x="3456" y="4752"/>
                <a:ext cx="1440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</p:grpSp>
        <p:grpSp>
          <p:nvGrpSpPr>
            <p:cNvPr id="11" name="Group 610"/>
            <p:cNvGrpSpPr>
              <a:grpSpLocks/>
            </p:cNvGrpSpPr>
            <p:nvPr/>
          </p:nvGrpSpPr>
          <p:grpSpPr bwMode="auto">
            <a:xfrm>
              <a:off x="4176" y="1725"/>
              <a:ext cx="3744" cy="5617"/>
              <a:chOff x="4176" y="2448"/>
              <a:chExt cx="3744" cy="4896"/>
            </a:xfrm>
          </p:grpSpPr>
          <p:grpSp>
            <p:nvGrpSpPr>
              <p:cNvPr id="12" name="Group 611"/>
              <p:cNvGrpSpPr>
                <a:grpSpLocks/>
              </p:cNvGrpSpPr>
              <p:nvPr/>
            </p:nvGrpSpPr>
            <p:grpSpPr bwMode="auto">
              <a:xfrm>
                <a:off x="4896" y="4320"/>
                <a:ext cx="3024" cy="3024"/>
                <a:chOff x="7776" y="1296"/>
                <a:chExt cx="3024" cy="3024"/>
              </a:xfrm>
            </p:grpSpPr>
            <p:grpSp>
              <p:nvGrpSpPr>
                <p:cNvPr id="13" name="Group 612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149" name="Freeform 613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1370765590 h 1728"/>
                      <a:gd name="T2" fmla="*/ 1 w 1008"/>
                      <a:gd name="T3" fmla="*/ 114041943 h 1728"/>
                      <a:gd name="T4" fmla="*/ 1 w 1008"/>
                      <a:gd name="T5" fmla="*/ 114041943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4041943 h 1728"/>
                      <a:gd name="T12" fmla="*/ 1 w 1008"/>
                      <a:gd name="T13" fmla="*/ 114041943 h 1728"/>
                      <a:gd name="T14" fmla="*/ 1 w 1008"/>
                      <a:gd name="T15" fmla="*/ 1370765590 h 1728"/>
                      <a:gd name="T16" fmla="*/ 0 w 1008"/>
                      <a:gd name="T17" fmla="*/ 1370765590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0" name="Freeform 614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14235 h 1728"/>
                      <a:gd name="T2" fmla="*/ 1 w 1008"/>
                      <a:gd name="T3" fmla="*/ 1178 h 1728"/>
                      <a:gd name="T4" fmla="*/ 1 w 1008"/>
                      <a:gd name="T5" fmla="*/ 1178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78 h 1728"/>
                      <a:gd name="T12" fmla="*/ 1 w 1008"/>
                      <a:gd name="T13" fmla="*/ 1178 h 1728"/>
                      <a:gd name="T14" fmla="*/ 1 w 1008"/>
                      <a:gd name="T15" fmla="*/ 14235 h 1728"/>
                      <a:gd name="T16" fmla="*/ 0 w 1008"/>
                      <a:gd name="T17" fmla="*/ 14235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1" name="Freeform 61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4" name="Group 616"/>
                <p:cNvGrpSpPr>
                  <a:grpSpLocks/>
                </p:cNvGrpSpPr>
                <p:nvPr/>
              </p:nvGrpSpPr>
              <p:grpSpPr bwMode="auto">
                <a:xfrm>
                  <a:off x="7912" y="3318"/>
                  <a:ext cx="575" cy="577"/>
                  <a:chOff x="5904" y="3744"/>
                  <a:chExt cx="720" cy="621"/>
                </a:xfrm>
              </p:grpSpPr>
              <p:sp>
                <p:nvSpPr>
                  <p:cNvPr id="143" name="Rectangle 617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4" name="Rectangle 618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5" name="Rectangle 61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6" name="Rectangle 62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7" name="Rectangle 621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8" name="Rectangle 622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39" name="AutoShape 623"/>
              <p:cNvSpPr>
                <a:spLocks noChangeArrowheads="1"/>
              </p:cNvSpPr>
              <p:nvPr/>
            </p:nvSpPr>
            <p:spPr bwMode="auto">
              <a:xfrm>
                <a:off x="4176" y="2448"/>
                <a:ext cx="2304" cy="1152"/>
              </a:xfrm>
              <a:prstGeom prst="cloudCallout">
                <a:avLst>
                  <a:gd name="adj1" fmla="val 54079"/>
                  <a:gd name="adj2" fmla="val 105991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0" name="AutoShape 624"/>
              <p:cNvSpPr>
                <a:spLocks noChangeArrowheads="1"/>
              </p:cNvSpPr>
              <p:nvPr/>
            </p:nvSpPr>
            <p:spPr bwMode="auto">
              <a:xfrm>
                <a:off x="5040" y="2736"/>
                <a:ext cx="2304" cy="1152"/>
              </a:xfrm>
              <a:prstGeom prst="cloudCallout">
                <a:avLst>
                  <a:gd name="adj1" fmla="val 50389"/>
                  <a:gd name="adj2" fmla="val 132468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15" name="Group 72"/>
          <p:cNvGrpSpPr>
            <a:grpSpLocks/>
          </p:cNvGrpSpPr>
          <p:nvPr/>
        </p:nvGrpSpPr>
        <p:grpSpPr bwMode="auto">
          <a:xfrm rot="-5400000">
            <a:off x="3298041" y="6303150"/>
            <a:ext cx="176390" cy="371715"/>
            <a:chOff x="4558" y="3793"/>
            <a:chExt cx="136" cy="136"/>
          </a:xfrm>
        </p:grpSpPr>
        <p:sp>
          <p:nvSpPr>
            <p:cNvPr id="16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6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16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7" name="Группа 358"/>
          <p:cNvGrpSpPr>
            <a:grpSpLocks/>
          </p:cNvGrpSpPr>
          <p:nvPr/>
        </p:nvGrpSpPr>
        <p:grpSpPr bwMode="auto">
          <a:xfrm>
            <a:off x="3300392" y="6200785"/>
            <a:ext cx="269445" cy="252517"/>
            <a:chOff x="834987" y="8515376"/>
            <a:chExt cx="217488" cy="215900"/>
          </a:xfrm>
        </p:grpSpPr>
        <p:sp>
          <p:nvSpPr>
            <p:cNvPr id="168" name="Овал 167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9" name="Овал 168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18" name="Group 94"/>
          <p:cNvGrpSpPr>
            <a:grpSpLocks/>
          </p:cNvGrpSpPr>
          <p:nvPr/>
        </p:nvGrpSpPr>
        <p:grpSpPr bwMode="auto">
          <a:xfrm>
            <a:off x="5700708" y="7800997"/>
            <a:ext cx="239945" cy="436334"/>
            <a:chOff x="2394" y="6885"/>
            <a:chExt cx="457" cy="1027"/>
          </a:xfrm>
        </p:grpSpPr>
        <p:sp>
          <p:nvSpPr>
            <p:cNvPr id="171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2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3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19" name="Group 94"/>
          <p:cNvGrpSpPr>
            <a:grpSpLocks/>
          </p:cNvGrpSpPr>
          <p:nvPr/>
        </p:nvGrpSpPr>
        <p:grpSpPr bwMode="auto">
          <a:xfrm>
            <a:off x="9201170" y="4600574"/>
            <a:ext cx="239945" cy="436334"/>
            <a:chOff x="2394" y="6885"/>
            <a:chExt cx="457" cy="1027"/>
          </a:xfrm>
        </p:grpSpPr>
        <p:sp>
          <p:nvSpPr>
            <p:cNvPr id="175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6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7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20" name="Группа 730"/>
          <p:cNvGrpSpPr>
            <a:grpSpLocks/>
          </p:cNvGrpSpPr>
          <p:nvPr/>
        </p:nvGrpSpPr>
        <p:grpSpPr bwMode="auto">
          <a:xfrm>
            <a:off x="3400405" y="8201050"/>
            <a:ext cx="500066" cy="269227"/>
            <a:chOff x="2548722" y="6171025"/>
            <a:chExt cx="435778" cy="229775"/>
          </a:xfrm>
        </p:grpSpPr>
        <p:sp>
          <p:nvSpPr>
            <p:cNvPr id="179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1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81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2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85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6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3" name="Группа 730"/>
          <p:cNvGrpSpPr>
            <a:grpSpLocks/>
          </p:cNvGrpSpPr>
          <p:nvPr/>
        </p:nvGrpSpPr>
        <p:grpSpPr bwMode="auto">
          <a:xfrm>
            <a:off x="3300391" y="6400812"/>
            <a:ext cx="540858" cy="269227"/>
            <a:chOff x="2548722" y="6171025"/>
            <a:chExt cx="435778" cy="229775"/>
          </a:xfrm>
        </p:grpSpPr>
        <p:sp>
          <p:nvSpPr>
            <p:cNvPr id="188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4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90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5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94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14" name="AutoShape 320"/>
          <p:cNvSpPr>
            <a:spLocks noChangeArrowheads="1"/>
          </p:cNvSpPr>
          <p:nvPr/>
        </p:nvSpPr>
        <p:spPr bwMode="auto">
          <a:xfrm>
            <a:off x="4000484" y="6515113"/>
            <a:ext cx="1935163" cy="982660"/>
          </a:xfrm>
          <a:prstGeom prst="wedgeRectCallout">
            <a:avLst>
              <a:gd name="adj1" fmla="val -97732"/>
              <a:gd name="adj2" fmla="val 11912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Водозаборные сооружения ООО «Исток», </a:t>
            </a:r>
            <a:r>
              <a:rPr lang="ru-RU" sz="800" dirty="0">
                <a:cs typeface="Times New Roman" pitchFamily="18" charset="0"/>
              </a:rPr>
              <a:t>производительность –  </a:t>
            </a:r>
            <a:r>
              <a:rPr lang="ru-RU" sz="800" dirty="0" smtClean="0">
                <a:cs typeface="Times New Roman" pitchFamily="18" charset="0"/>
              </a:rPr>
              <a:t>3,0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Семериков С.В.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</a:t>
            </a:r>
            <a:r>
              <a:rPr lang="ru-RU" sz="1000" dirty="0">
                <a:cs typeface="Times New Roman" pitchFamily="18" charset="0"/>
              </a:rPr>
              <a:t>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grpSp>
        <p:nvGrpSpPr>
          <p:cNvPr id="26" name="Group 98"/>
          <p:cNvGrpSpPr>
            <a:grpSpLocks/>
          </p:cNvGrpSpPr>
          <p:nvPr/>
        </p:nvGrpSpPr>
        <p:grpSpPr bwMode="auto">
          <a:xfrm>
            <a:off x="6000747" y="7901009"/>
            <a:ext cx="357949" cy="336070"/>
            <a:chOff x="258" y="12222"/>
            <a:chExt cx="457" cy="457"/>
          </a:xfrm>
        </p:grpSpPr>
        <p:sp>
          <p:nvSpPr>
            <p:cNvPr id="216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300" dirty="0"/>
            </a:p>
          </p:txBody>
        </p:sp>
        <p:grpSp>
          <p:nvGrpSpPr>
            <p:cNvPr id="27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28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221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829 w 20000"/>
                    <a:gd name="T1" fmla="*/ 0 h 20000"/>
                    <a:gd name="T2" fmla="*/ 4999 w 20000"/>
                    <a:gd name="T3" fmla="*/ 9971 h 20000"/>
                    <a:gd name="T4" fmla="*/ 829 w 20000"/>
                    <a:gd name="T5" fmla="*/ 19942 h 20000"/>
                    <a:gd name="T6" fmla="*/ 732 w 20000"/>
                    <a:gd name="T7" fmla="*/ 19009 h 20000"/>
                    <a:gd name="T8" fmla="*/ 732 w 20000"/>
                    <a:gd name="T9" fmla="*/ 18542 h 20000"/>
                    <a:gd name="T10" fmla="*/ 366 w 20000"/>
                    <a:gd name="T11" fmla="*/ 18542 h 20000"/>
                    <a:gd name="T12" fmla="*/ 366 w 20000"/>
                    <a:gd name="T13" fmla="*/ 17668 h 20000"/>
                    <a:gd name="T14" fmla="*/ 171 w 20000"/>
                    <a:gd name="T15" fmla="*/ 17668 h 20000"/>
                    <a:gd name="T16" fmla="*/ 17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71 w 20000"/>
                    <a:gd name="T23" fmla="*/ 10262 h 20000"/>
                    <a:gd name="T24" fmla="*/ 171 w 20000"/>
                    <a:gd name="T25" fmla="*/ 5423 h 20000"/>
                    <a:gd name="T26" fmla="*/ 366 w 20000"/>
                    <a:gd name="T27" fmla="*/ 5423 h 20000"/>
                    <a:gd name="T28" fmla="*/ 366 w 20000"/>
                    <a:gd name="T29" fmla="*/ 4548 h 20000"/>
                    <a:gd name="T30" fmla="*/ 537 w 20000"/>
                    <a:gd name="T31" fmla="*/ 4140 h 20000"/>
                    <a:gd name="T32" fmla="*/ 537 w 20000"/>
                    <a:gd name="T33" fmla="*/ 3673 h 20000"/>
                    <a:gd name="T34" fmla="*/ 732 w 20000"/>
                    <a:gd name="T35" fmla="*/ 3673 h 20000"/>
                    <a:gd name="T36" fmla="*/ 732 w 20000"/>
                    <a:gd name="T37" fmla="*/ 2799 h 20000"/>
                    <a:gd name="T38" fmla="*/ 902 w 20000"/>
                    <a:gd name="T39" fmla="*/ 2799 h 20000"/>
                    <a:gd name="T40" fmla="*/ 902 w 20000"/>
                    <a:gd name="T41" fmla="*/ 1516 h 20000"/>
                    <a:gd name="T42" fmla="*/ 829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  <p:sp>
              <p:nvSpPr>
                <p:cNvPr id="222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4170 w 20000"/>
                    <a:gd name="T1" fmla="*/ 0 h 20000"/>
                    <a:gd name="T2" fmla="*/ 0 w 20000"/>
                    <a:gd name="T3" fmla="*/ 9971 h 20000"/>
                    <a:gd name="T4" fmla="*/ 4170 w 20000"/>
                    <a:gd name="T5" fmla="*/ 19942 h 20000"/>
                    <a:gd name="T6" fmla="*/ 4268 w 20000"/>
                    <a:gd name="T7" fmla="*/ 19009 h 20000"/>
                    <a:gd name="T8" fmla="*/ 4268 w 20000"/>
                    <a:gd name="T9" fmla="*/ 18542 h 20000"/>
                    <a:gd name="T10" fmla="*/ 4634 w 20000"/>
                    <a:gd name="T11" fmla="*/ 18542 h 20000"/>
                    <a:gd name="T12" fmla="*/ 4634 w 20000"/>
                    <a:gd name="T13" fmla="*/ 17668 h 20000"/>
                    <a:gd name="T14" fmla="*/ 4829 w 20000"/>
                    <a:gd name="T15" fmla="*/ 17668 h 20000"/>
                    <a:gd name="T16" fmla="*/ 4829 w 20000"/>
                    <a:gd name="T17" fmla="*/ 16793 h 20000"/>
                    <a:gd name="T18" fmla="*/ 4999 w 20000"/>
                    <a:gd name="T19" fmla="*/ 16793 h 20000"/>
                    <a:gd name="T20" fmla="*/ 4999 w 20000"/>
                    <a:gd name="T21" fmla="*/ 10262 h 20000"/>
                    <a:gd name="T22" fmla="*/ 4829 w 20000"/>
                    <a:gd name="T23" fmla="*/ 10262 h 20000"/>
                    <a:gd name="T24" fmla="*/ 4829 w 20000"/>
                    <a:gd name="T25" fmla="*/ 5423 h 20000"/>
                    <a:gd name="T26" fmla="*/ 4634 w 20000"/>
                    <a:gd name="T27" fmla="*/ 5423 h 20000"/>
                    <a:gd name="T28" fmla="*/ 4634 w 20000"/>
                    <a:gd name="T29" fmla="*/ 4548 h 20000"/>
                    <a:gd name="T30" fmla="*/ 4463 w 20000"/>
                    <a:gd name="T31" fmla="*/ 4140 h 20000"/>
                    <a:gd name="T32" fmla="*/ 4463 w 20000"/>
                    <a:gd name="T33" fmla="*/ 3673 h 20000"/>
                    <a:gd name="T34" fmla="*/ 4268 w 20000"/>
                    <a:gd name="T35" fmla="*/ 3673 h 20000"/>
                    <a:gd name="T36" fmla="*/ 4268 w 20000"/>
                    <a:gd name="T37" fmla="*/ 2799 h 20000"/>
                    <a:gd name="T38" fmla="*/ 4097 w 20000"/>
                    <a:gd name="T39" fmla="*/ 2799 h 20000"/>
                    <a:gd name="T40" fmla="*/ 4097 w 20000"/>
                    <a:gd name="T41" fmla="*/ 1516 h 20000"/>
                    <a:gd name="T42" fmla="*/ 4170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</p:grpSp>
          <p:sp>
            <p:nvSpPr>
              <p:cNvPr id="219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9" name="Группа 358"/>
          <p:cNvGrpSpPr>
            <a:grpSpLocks/>
          </p:cNvGrpSpPr>
          <p:nvPr/>
        </p:nvGrpSpPr>
        <p:grpSpPr bwMode="auto">
          <a:xfrm>
            <a:off x="2900339" y="8101036"/>
            <a:ext cx="269445" cy="252517"/>
            <a:chOff x="834987" y="8515376"/>
            <a:chExt cx="217488" cy="215900"/>
          </a:xfrm>
        </p:grpSpPr>
        <p:sp>
          <p:nvSpPr>
            <p:cNvPr id="224" name="Овал 223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25" name="Овал 224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226" name="AutoShape 320"/>
          <p:cNvSpPr>
            <a:spLocks noChangeArrowheads="1"/>
          </p:cNvSpPr>
          <p:nvPr/>
        </p:nvSpPr>
        <p:spPr bwMode="auto">
          <a:xfrm>
            <a:off x="6543676" y="6515112"/>
            <a:ext cx="1946274" cy="711195"/>
          </a:xfrm>
          <a:prstGeom prst="wedgeRectCallout">
            <a:avLst>
              <a:gd name="adj1" fmla="val -154794"/>
              <a:gd name="adj2" fmla="val 12147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ГКС 16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Пермского ЛПУ мг ОАО «Газпром </a:t>
            </a:r>
            <a:r>
              <a:rPr lang="ru-RU" sz="800" dirty="0" err="1" smtClean="0">
                <a:cs typeface="Times New Roman" pitchFamily="18" charset="0"/>
              </a:rPr>
              <a:t>трансгаз</a:t>
            </a:r>
            <a:r>
              <a:rPr lang="ru-RU" sz="800" dirty="0" smtClean="0">
                <a:cs typeface="Times New Roman" pitchFamily="18" charset="0"/>
              </a:rPr>
              <a:t> Чайковский»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Соколов  Валентин Геннадьевич</a:t>
            </a:r>
          </a:p>
          <a:p>
            <a:pPr algn="ctr" defTabSz="911116"/>
            <a:r>
              <a:rPr lang="ru-RU" sz="1000" dirty="0" smtClean="0">
                <a:cs typeface="Times New Roman" pitchFamily="18" charset="0"/>
              </a:rPr>
              <a:t>212 03 10</a:t>
            </a:r>
          </a:p>
          <a:p>
            <a:pPr algn="ctr" defTabSz="911116"/>
            <a:endParaRPr lang="ru-RU" sz="1000" dirty="0" smtClean="0"/>
          </a:p>
          <a:p>
            <a:pPr algn="ctr" defTabSz="911116"/>
            <a:endParaRPr lang="ru-RU" sz="1000" dirty="0"/>
          </a:p>
        </p:txBody>
      </p:sp>
      <p:grpSp>
        <p:nvGrpSpPr>
          <p:cNvPr id="30" name="Group 105"/>
          <p:cNvGrpSpPr>
            <a:grpSpLocks/>
          </p:cNvGrpSpPr>
          <p:nvPr/>
        </p:nvGrpSpPr>
        <p:grpSpPr bwMode="auto">
          <a:xfrm>
            <a:off x="4300523" y="7600970"/>
            <a:ext cx="310747" cy="295221"/>
            <a:chOff x="3061" y="3475"/>
            <a:chExt cx="182" cy="182"/>
          </a:xfrm>
        </p:grpSpPr>
        <p:grpSp>
          <p:nvGrpSpPr>
            <p:cNvPr id="31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9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9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237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8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  <p:grpSp>
              <p:nvGrpSpPr>
                <p:cNvPr id="9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235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6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</p:grpSp>
          <p:sp>
            <p:nvSpPr>
              <p:cNvPr id="231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9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99" name="Group 94"/>
          <p:cNvGrpSpPr>
            <a:grpSpLocks/>
          </p:cNvGrpSpPr>
          <p:nvPr/>
        </p:nvGrpSpPr>
        <p:grpSpPr bwMode="auto">
          <a:xfrm>
            <a:off x="5600695" y="8001023"/>
            <a:ext cx="239945" cy="436334"/>
            <a:chOff x="2394" y="6885"/>
            <a:chExt cx="457" cy="1027"/>
          </a:xfrm>
        </p:grpSpPr>
        <p:sp>
          <p:nvSpPr>
            <p:cNvPr id="240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1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2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sp>
        <p:nvSpPr>
          <p:cNvPr id="117" name="AutoShape 320"/>
          <p:cNvSpPr>
            <a:spLocks noChangeArrowheads="1"/>
          </p:cNvSpPr>
          <p:nvPr/>
        </p:nvSpPr>
        <p:spPr bwMode="auto">
          <a:xfrm>
            <a:off x="0" y="6157922"/>
            <a:ext cx="1042950" cy="214314"/>
          </a:xfrm>
          <a:prstGeom prst="wedgeRectCallout">
            <a:avLst>
              <a:gd name="adj1" fmla="val 155853"/>
              <a:gd name="adj2" fmla="val 14054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с. Сенькино</a:t>
            </a:r>
            <a:endParaRPr lang="ru-RU" sz="1000" dirty="0"/>
          </a:p>
        </p:txBody>
      </p:sp>
      <p:sp>
        <p:nvSpPr>
          <p:cNvPr id="118" name="AutoShape 320"/>
          <p:cNvSpPr>
            <a:spLocks noChangeArrowheads="1"/>
          </p:cNvSpPr>
          <p:nvPr/>
        </p:nvSpPr>
        <p:spPr bwMode="auto">
          <a:xfrm>
            <a:off x="280120" y="7484792"/>
            <a:ext cx="1042950" cy="214314"/>
          </a:xfrm>
          <a:prstGeom prst="wedgeRectCallout">
            <a:avLst>
              <a:gd name="adj1" fmla="val 73658"/>
              <a:gd name="adj2" fmla="val 6104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с. </a:t>
            </a:r>
            <a:r>
              <a:rPr lang="ru-RU" sz="1000" dirty="0" err="1" smtClean="0"/>
              <a:t>Шемети</a:t>
            </a:r>
            <a:endParaRPr lang="ru-RU" sz="1000" dirty="0"/>
          </a:p>
        </p:txBody>
      </p:sp>
      <p:sp>
        <p:nvSpPr>
          <p:cNvPr id="119" name="AutoShape 320"/>
          <p:cNvSpPr>
            <a:spLocks noChangeArrowheads="1"/>
          </p:cNvSpPr>
          <p:nvPr/>
        </p:nvSpPr>
        <p:spPr bwMode="auto">
          <a:xfrm>
            <a:off x="2757462" y="4657724"/>
            <a:ext cx="1500198" cy="900114"/>
          </a:xfrm>
          <a:prstGeom prst="wedgeRectCallout">
            <a:avLst>
              <a:gd name="adj1" fmla="val -8026"/>
              <a:gd name="adj2" fmla="val 167404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МБУЗ «Добрянская центральная районная больница»</a:t>
            </a:r>
          </a:p>
          <a:p>
            <a:pPr algn="ctr" defTabSz="650875"/>
            <a:r>
              <a:rPr lang="ru-RU" sz="700" dirty="0" smtClean="0">
                <a:latin typeface="Calibri" pitchFamily="34" charset="0"/>
                <a:cs typeface="Arial" charset="0"/>
              </a:rPr>
              <a:t>193 </a:t>
            </a:r>
            <a:r>
              <a:rPr lang="ru-RU" sz="700" dirty="0">
                <a:latin typeface="Calibri" pitchFamily="34" charset="0"/>
                <a:cs typeface="Arial" charset="0"/>
              </a:rPr>
              <a:t>койко-мест,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г. Добрянка, ул. Герцена, 40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Глав. Врач Макаров Г.В. 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8(34265) 2-65-78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8 912 3317456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Приемный покой 8(34265)2-49-61</a:t>
            </a:r>
            <a:endParaRPr lang="ru-RU" sz="600" dirty="0">
              <a:latin typeface="Calibri" pitchFamily="34" charset="0"/>
              <a:cs typeface="Arial" charset="0"/>
            </a:endParaRPr>
          </a:p>
          <a:p>
            <a:pPr defTabSz="650875"/>
            <a:endParaRPr lang="ru-RU" sz="900" dirty="0">
              <a:latin typeface="Calibri" pitchFamily="34" charset="0"/>
              <a:cs typeface="Arial" charset="0"/>
            </a:endParaRPr>
          </a:p>
        </p:txBody>
      </p:sp>
      <p:sp>
        <p:nvSpPr>
          <p:cNvPr id="120" name="AutoShape 320"/>
          <p:cNvSpPr>
            <a:spLocks noChangeArrowheads="1"/>
          </p:cNvSpPr>
          <p:nvPr/>
        </p:nvSpPr>
        <p:spPr bwMode="auto">
          <a:xfrm>
            <a:off x="3757594" y="8229624"/>
            <a:ext cx="1714512" cy="1000132"/>
          </a:xfrm>
          <a:prstGeom prst="wedgeRectCallout">
            <a:avLst>
              <a:gd name="adj1" fmla="val -69021"/>
              <a:gd name="adj2" fmla="val -38053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МБУЗ «</a:t>
            </a:r>
            <a:r>
              <a:rPr lang="ru-RU" sz="800" dirty="0" err="1">
                <a:latin typeface="Times New Roman" pitchFamily="18" charset="0"/>
                <a:cs typeface="Times New Roman" pitchFamily="18" charset="0"/>
              </a:rPr>
              <a:t>Полазненская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 районная больница»</a:t>
            </a:r>
          </a:p>
          <a:p>
            <a:pPr algn="ctr" defTabSz="650875"/>
            <a:r>
              <a:rPr lang="ru-RU" sz="800" dirty="0" smtClean="0">
                <a:cs typeface="Times New Roman" pitchFamily="18" charset="0"/>
              </a:rPr>
              <a:t>52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койко-мест,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п. Полазна, ул. Больничная, 11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Глав. Врач Субботин В.В. 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8 (34265) 7-51-55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Приемный покой 8 (34265) 7-52-03</a:t>
            </a:r>
          </a:p>
          <a:p>
            <a:pPr defTabSz="650875"/>
            <a:endParaRPr lang="ru-RU" sz="800" dirty="0">
              <a:latin typeface="Calibri" pitchFamily="34" charset="0"/>
              <a:cs typeface="Arial" charset="0"/>
            </a:endParaRPr>
          </a:p>
        </p:txBody>
      </p:sp>
      <p:sp>
        <p:nvSpPr>
          <p:cNvPr id="121" name="AutoShape 230"/>
          <p:cNvSpPr>
            <a:spLocks noChangeArrowheads="1"/>
          </p:cNvSpPr>
          <p:nvPr/>
        </p:nvSpPr>
        <p:spPr bwMode="auto">
          <a:xfrm>
            <a:off x="8543940" y="4229096"/>
            <a:ext cx="385765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2" name="AutoShape 230"/>
          <p:cNvSpPr>
            <a:spLocks noChangeArrowheads="1"/>
          </p:cNvSpPr>
          <p:nvPr/>
        </p:nvSpPr>
        <p:spPr bwMode="auto">
          <a:xfrm>
            <a:off x="8686816" y="4800600"/>
            <a:ext cx="3786214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3" name="AutoShape 230"/>
          <p:cNvSpPr>
            <a:spLocks noChangeArrowheads="1"/>
          </p:cNvSpPr>
          <p:nvPr/>
        </p:nvSpPr>
        <p:spPr bwMode="auto">
          <a:xfrm>
            <a:off x="8972568" y="5157790"/>
            <a:ext cx="350046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4" name="AutoShape 230"/>
          <p:cNvSpPr>
            <a:spLocks noChangeArrowheads="1"/>
          </p:cNvSpPr>
          <p:nvPr/>
        </p:nvSpPr>
        <p:spPr bwMode="auto">
          <a:xfrm>
            <a:off x="8401064" y="5514980"/>
            <a:ext cx="407196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5" name="AutoShape 230"/>
          <p:cNvSpPr>
            <a:spLocks noChangeArrowheads="1"/>
          </p:cNvSpPr>
          <p:nvPr/>
        </p:nvSpPr>
        <p:spPr bwMode="auto">
          <a:xfrm>
            <a:off x="8258188" y="6086484"/>
            <a:ext cx="421484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6" name="AutoShape 230"/>
          <p:cNvSpPr>
            <a:spLocks noChangeArrowheads="1"/>
          </p:cNvSpPr>
          <p:nvPr/>
        </p:nvSpPr>
        <p:spPr bwMode="auto">
          <a:xfrm>
            <a:off x="7900998" y="5800732"/>
            <a:ext cx="457203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7" name="AutoShape 230"/>
          <p:cNvSpPr>
            <a:spLocks noChangeArrowheads="1"/>
          </p:cNvSpPr>
          <p:nvPr/>
        </p:nvSpPr>
        <p:spPr bwMode="auto">
          <a:xfrm>
            <a:off x="8043874" y="6372236"/>
            <a:ext cx="442915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8" name="Text Box 36"/>
          <p:cNvSpPr txBox="1">
            <a:spLocks noChangeArrowheads="1"/>
          </p:cNvSpPr>
          <p:nvPr/>
        </p:nvSpPr>
        <p:spPr bwMode="auto">
          <a:xfrm>
            <a:off x="9401196" y="8864600"/>
            <a:ext cx="3034871" cy="729402"/>
          </a:xfrm>
          <a:prstGeom prst="rect">
            <a:avLst/>
          </a:prstGeom>
          <a:solidFill>
            <a:schemeClr val="bg1">
              <a:alpha val="70979"/>
            </a:schemeClr>
          </a:solidFill>
          <a:ln w="38100" cmpd="dbl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Пермское </a:t>
            </a:r>
            <a:r>
              <a:rPr lang="ru-RU" sz="1000" u="sng" dirty="0">
                <a:cs typeface="Times New Roman" pitchFamily="18" charset="0"/>
              </a:rPr>
              <a:t>отделение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Свердловской железной </a:t>
            </a:r>
            <a:r>
              <a:rPr lang="ru-RU" sz="1000" u="sng" dirty="0">
                <a:cs typeface="Times New Roman" pitchFamily="18" charset="0"/>
              </a:rPr>
              <a:t>дороги: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Начальник отделения </a:t>
            </a:r>
            <a:r>
              <a:rPr lang="ru-RU" sz="1000" b="0" i="1" dirty="0" smtClean="0">
                <a:cs typeface="Times New Roman" pitchFamily="18" charset="0"/>
              </a:rPr>
              <a:t>Баринов Игорь Николаевич, </a:t>
            </a:r>
            <a:endParaRPr lang="ru-RU" sz="1000" b="0" i="1" dirty="0">
              <a:cs typeface="Times New Roman" pitchFamily="18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т. </a:t>
            </a:r>
            <a:r>
              <a:rPr lang="en-US" sz="1000" b="0" i="1" dirty="0" smtClean="0">
                <a:cs typeface="Times New Roman" pitchFamily="18" charset="0"/>
              </a:rPr>
              <a:t>8-</a:t>
            </a:r>
            <a:r>
              <a:rPr lang="ru-RU" sz="1000" b="0" i="1" dirty="0" smtClean="0">
                <a:cs typeface="Times New Roman" pitchFamily="18" charset="0"/>
              </a:rPr>
              <a:t>342-219-33-00. 219-46-42</a:t>
            </a:r>
            <a:endParaRPr lang="en-US" sz="1000" b="0" i="1" dirty="0">
              <a:cs typeface="Times New Roman" pitchFamily="18" charset="0"/>
            </a:endParaRPr>
          </a:p>
        </p:txBody>
      </p:sp>
      <p:sp>
        <p:nvSpPr>
          <p:cNvPr id="130" name="AutoShape 230"/>
          <p:cNvSpPr>
            <a:spLocks noChangeArrowheads="1"/>
          </p:cNvSpPr>
          <p:nvPr/>
        </p:nvSpPr>
        <p:spPr bwMode="auto">
          <a:xfrm>
            <a:off x="8472502" y="6729426"/>
            <a:ext cx="4000528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5" name="AutoShape 230"/>
          <p:cNvSpPr>
            <a:spLocks noChangeArrowheads="1"/>
          </p:cNvSpPr>
          <p:nvPr/>
        </p:nvSpPr>
        <p:spPr bwMode="auto">
          <a:xfrm>
            <a:off x="9115444" y="3871906"/>
            <a:ext cx="3143272" cy="28575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6" name="Text Box 2072"/>
          <p:cNvSpPr txBox="1">
            <a:spLocks noChangeArrowheads="1"/>
          </p:cNvSpPr>
          <p:nvPr/>
        </p:nvSpPr>
        <p:spPr bwMode="auto">
          <a:xfrm>
            <a:off x="2471710" y="6372236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131" name="AutoShape 230"/>
          <p:cNvSpPr>
            <a:spLocks noChangeArrowheads="1"/>
          </p:cNvSpPr>
          <p:nvPr/>
        </p:nvSpPr>
        <p:spPr bwMode="auto">
          <a:xfrm>
            <a:off x="8472502" y="8158186"/>
            <a:ext cx="3929090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 газопроводов в границах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907" name="Прямая со стрелкой 128"/>
          <p:cNvCxnSpPr>
            <a:cxnSpLocks noChangeShapeType="1"/>
          </p:cNvCxnSpPr>
          <p:nvPr/>
        </p:nvCxnSpPr>
        <p:spPr bwMode="auto">
          <a:xfrm>
            <a:off x="6350000" y="968375"/>
            <a:ext cx="0" cy="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7952" name="Прямая соединительная линия 362"/>
          <p:cNvCxnSpPr>
            <a:cxnSpLocks noChangeShapeType="1"/>
          </p:cNvCxnSpPr>
          <p:nvPr/>
        </p:nvCxnSpPr>
        <p:spPr bwMode="auto">
          <a:xfrm rot="5400000" flipH="1" flipV="1">
            <a:off x="9313863" y="6151562"/>
            <a:ext cx="4121150" cy="2828925"/>
          </a:xfrm>
          <a:prstGeom prst="line">
            <a:avLst/>
          </a:prstGeom>
          <a:noFill/>
          <a:ln w="69850" algn="ctr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пятикилометровой зоны)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022" name="Text Box 303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3.6.</a:t>
            </a:r>
            <a:endParaRPr lang="ru-RU" sz="1400" dirty="0"/>
          </a:p>
        </p:txBody>
      </p:sp>
      <p:pic>
        <p:nvPicPr>
          <p:cNvPr id="299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801600" cy="8158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1" name="Овал 300"/>
          <p:cNvSpPr/>
          <p:nvPr/>
        </p:nvSpPr>
        <p:spPr bwMode="auto">
          <a:xfrm>
            <a:off x="2185958" y="6086484"/>
            <a:ext cx="3571900" cy="3300402"/>
          </a:xfrm>
          <a:prstGeom prst="ellipse">
            <a:avLst/>
          </a:prstGeom>
          <a:noFill/>
          <a:ln w="38100" algn="ctr">
            <a:solidFill>
              <a:srgbClr val="FF00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" name="Скругленная прямоугольная выноска 9"/>
          <p:cNvSpPr/>
          <p:nvPr/>
        </p:nvSpPr>
        <p:spPr bwMode="auto">
          <a:xfrm>
            <a:off x="4900602" y="1085824"/>
            <a:ext cx="1785951" cy="1071570"/>
          </a:xfrm>
          <a:prstGeom prst="wedgeRoundRectCallout">
            <a:avLst>
              <a:gd name="adj1" fmla="val 36192"/>
              <a:gd name="adj2" fmla="val 28104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Тел.:(834265)70180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Гарифуллина Елена Алексеевна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 bwMode="auto">
          <a:xfrm>
            <a:off x="7758122" y="1871642"/>
            <a:ext cx="2071702" cy="1071570"/>
          </a:xfrm>
          <a:prstGeom prst="wedgeRoundRectCallout">
            <a:avLst>
              <a:gd name="adj1" fmla="val -104129"/>
              <a:gd name="adj2" fmla="val 200231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«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Сенькинская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34265)7-01-20,  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Попенкова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Римма Анатольевна,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 85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AutoShape 230"/>
          <p:cNvSpPr>
            <a:spLocks noChangeArrowheads="1"/>
          </p:cNvSpPr>
          <p:nvPr/>
        </p:nvSpPr>
        <p:spPr bwMode="auto">
          <a:xfrm>
            <a:off x="0" y="3443278"/>
            <a:ext cx="3900470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-газопроводов в границах 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5" name="AutoShape 230"/>
          <p:cNvSpPr>
            <a:spLocks noChangeArrowheads="1"/>
          </p:cNvSpPr>
          <p:nvPr/>
        </p:nvSpPr>
        <p:spPr bwMode="auto">
          <a:xfrm>
            <a:off x="0" y="4014782"/>
            <a:ext cx="3857652" cy="571504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6" name="AutoShape 230"/>
          <p:cNvSpPr>
            <a:spLocks noChangeArrowheads="1"/>
          </p:cNvSpPr>
          <p:nvPr/>
        </p:nvSpPr>
        <p:spPr bwMode="auto">
          <a:xfrm>
            <a:off x="0" y="4872038"/>
            <a:ext cx="382903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Потенциально-опасных объектов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7" name="AutoShape 230"/>
          <p:cNvSpPr>
            <a:spLocks noChangeArrowheads="1"/>
          </p:cNvSpPr>
          <p:nvPr/>
        </p:nvSpPr>
        <p:spPr bwMode="auto">
          <a:xfrm>
            <a:off x="9901262" y="1657328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8" name="AutoShape 230"/>
          <p:cNvSpPr>
            <a:spLocks noChangeArrowheads="1"/>
          </p:cNvSpPr>
          <p:nvPr/>
        </p:nvSpPr>
        <p:spPr bwMode="auto">
          <a:xfrm>
            <a:off x="9901262" y="394334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9" name="AutoShape 230"/>
          <p:cNvSpPr>
            <a:spLocks noChangeArrowheads="1"/>
          </p:cNvSpPr>
          <p:nvPr/>
        </p:nvSpPr>
        <p:spPr bwMode="auto">
          <a:xfrm>
            <a:off x="9901262" y="3371840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0" name="Text Box 2072"/>
          <p:cNvSpPr txBox="1">
            <a:spLocks noChangeArrowheads="1"/>
          </p:cNvSpPr>
          <p:nvPr/>
        </p:nvSpPr>
        <p:spPr bwMode="auto">
          <a:xfrm>
            <a:off x="6615114" y="3729030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21" name="AutoShape 230"/>
          <p:cNvSpPr>
            <a:spLocks noChangeArrowheads="1"/>
          </p:cNvSpPr>
          <p:nvPr/>
        </p:nvSpPr>
        <p:spPr bwMode="auto">
          <a:xfrm>
            <a:off x="9901262" y="2800336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Отделений ж/д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2" name="AutoShape 230"/>
          <p:cNvSpPr>
            <a:spLocks noChangeArrowheads="1"/>
          </p:cNvSpPr>
          <p:nvPr/>
        </p:nvSpPr>
        <p:spPr bwMode="auto">
          <a:xfrm>
            <a:off x="0" y="272889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3" name="AutoShape 230"/>
          <p:cNvSpPr>
            <a:spLocks noChangeArrowheads="1"/>
          </p:cNvSpPr>
          <p:nvPr/>
        </p:nvSpPr>
        <p:spPr bwMode="auto">
          <a:xfrm>
            <a:off x="0" y="201451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4" name="AutoShape 230"/>
          <p:cNvSpPr>
            <a:spLocks noChangeArrowheads="1"/>
          </p:cNvSpPr>
          <p:nvPr/>
        </p:nvSpPr>
        <p:spPr bwMode="auto">
          <a:xfrm>
            <a:off x="0" y="1157262"/>
            <a:ext cx="3929090" cy="64294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5" name="AutoShape 230"/>
          <p:cNvSpPr>
            <a:spLocks noChangeArrowheads="1"/>
          </p:cNvSpPr>
          <p:nvPr/>
        </p:nvSpPr>
        <p:spPr bwMode="auto">
          <a:xfrm>
            <a:off x="9901262" y="108582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6" name="AutoShape 230"/>
          <p:cNvSpPr>
            <a:spLocks noChangeArrowheads="1"/>
          </p:cNvSpPr>
          <p:nvPr/>
        </p:nvSpPr>
        <p:spPr bwMode="auto">
          <a:xfrm>
            <a:off x="9901262" y="2228832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7" name="Скругленная прямоугольная выноска 26"/>
          <p:cNvSpPr/>
          <p:nvPr/>
        </p:nvSpPr>
        <p:spPr bwMode="auto">
          <a:xfrm>
            <a:off x="7906350" y="6015046"/>
            <a:ext cx="1923474" cy="1205815"/>
          </a:xfrm>
          <a:prstGeom prst="wedgeRoundRectCallout">
            <a:avLst>
              <a:gd name="adj1" fmla="val -176872"/>
              <a:gd name="adj2" fmla="val 15698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" name="Скругленная прямоугольная выноска 27"/>
          <p:cNvSpPr/>
          <p:nvPr/>
        </p:nvSpPr>
        <p:spPr bwMode="auto">
          <a:xfrm>
            <a:off x="3686156" y="6015046"/>
            <a:ext cx="2083030" cy="874244"/>
          </a:xfrm>
          <a:prstGeom prst="wedgeRoundRectCallout">
            <a:avLst>
              <a:gd name="adj1" fmla="val 49183"/>
              <a:gd name="adj2" fmla="val 231065"/>
              <a:gd name="adj3" fmla="val 16667"/>
            </a:avLst>
          </a:prstGeom>
          <a:solidFill>
            <a:schemeClr val="accent2">
              <a:lumMod val="20000"/>
              <a:lumOff val="8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" name="AutoShape 320"/>
          <p:cNvSpPr>
            <a:spLocks noChangeArrowheads="1"/>
          </p:cNvSpPr>
          <p:nvPr/>
        </p:nvSpPr>
        <p:spPr bwMode="auto">
          <a:xfrm>
            <a:off x="1966149" y="7945530"/>
            <a:ext cx="1533828" cy="305228"/>
          </a:xfrm>
          <a:prstGeom prst="wedgeRectCallout">
            <a:avLst>
              <a:gd name="adj1" fmla="val 73658"/>
              <a:gd name="adj2" fmla="val -31938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600" dirty="0" smtClean="0"/>
              <a:t>с. </a:t>
            </a:r>
            <a:r>
              <a:rPr lang="ru-RU" sz="1600" dirty="0" err="1" smtClean="0"/>
              <a:t>Шемети</a:t>
            </a:r>
            <a:endParaRPr lang="ru-RU" sz="1600" dirty="0"/>
          </a:p>
        </p:txBody>
      </p:sp>
      <p:sp>
        <p:nvSpPr>
          <p:cNvPr id="30" name="Овал 29"/>
          <p:cNvSpPr/>
          <p:nvPr/>
        </p:nvSpPr>
        <p:spPr>
          <a:xfrm>
            <a:off x="3757594" y="7872434"/>
            <a:ext cx="258613" cy="22611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65" tIns="55233" rIns="110465" bIns="55233" anchor="ctr"/>
          <a:lstStyle/>
          <a:p>
            <a:pPr algn="ctr">
              <a:defRPr/>
            </a:pPr>
            <a:endParaRPr lang="ru-RU"/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Группа 709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711" name="Рисунок 710" descr="D:\ПАСПОРТА\Scan0002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1" name="Рисунок 740" descr="D:\ПАСПОРТА\Scan0001.JPG"/>
            <p:cNvPicPr/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419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(оценка источников ЧС)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320" name="TextBox 319"/>
          <p:cNvSpPr txBox="1"/>
          <p:nvPr/>
        </p:nvSpPr>
        <p:spPr>
          <a:xfrm>
            <a:off x="10448783" y="7340461"/>
            <a:ext cx="2857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pSp>
        <p:nvGrpSpPr>
          <p:cNvPr id="59" name="Прямоугольник 18"/>
          <p:cNvGrpSpPr>
            <a:grpSpLocks/>
          </p:cNvGrpSpPr>
          <p:nvPr/>
        </p:nvGrpSpPr>
        <p:grpSpPr bwMode="auto">
          <a:xfrm>
            <a:off x="0" y="1157262"/>
            <a:ext cx="3686155" cy="642942"/>
            <a:chOff x="38" y="764"/>
            <a:chExt cx="2143" cy="399"/>
          </a:xfrm>
        </p:grpSpPr>
        <p:pic>
          <p:nvPicPr>
            <p:cNvPr id="60" name="Прямоугольник 18"/>
            <p:cNvPicPr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" y="764"/>
              <a:ext cx="2143" cy="3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1" name="Text Box 8"/>
            <p:cNvSpPr txBox="1">
              <a:spLocks noChangeArrowheads="1"/>
            </p:cNvSpPr>
            <p:nvPr/>
          </p:nvSpPr>
          <p:spPr bwMode="auto">
            <a:xfrm>
              <a:off x="38" y="800"/>
              <a:ext cx="2070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Потенциально опасных и критически </a:t>
              </a:r>
              <a:r>
                <a:rPr lang="ru-RU" sz="1200" dirty="0">
                  <a:latin typeface="Calibri" pitchFamily="34" charset="0"/>
                </a:rPr>
                <a:t>важных </a:t>
              </a:r>
              <a:r>
                <a:rPr lang="ru-RU" sz="1200" dirty="0" smtClean="0">
                  <a:latin typeface="Calibri" pitchFamily="34" charset="0"/>
                </a:rPr>
                <a:t>объектов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85" name="Group 47"/>
          <p:cNvGrpSpPr>
            <a:grpSpLocks/>
          </p:cNvGrpSpPr>
          <p:nvPr/>
        </p:nvGrpSpPr>
        <p:grpSpPr bwMode="auto">
          <a:xfrm>
            <a:off x="400008" y="2014518"/>
            <a:ext cx="785819" cy="428628"/>
            <a:chOff x="0" y="25"/>
            <a:chExt cx="19081" cy="19975"/>
          </a:xfrm>
        </p:grpSpPr>
        <p:sp>
          <p:nvSpPr>
            <p:cNvPr id="86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7" name="Group 49"/>
            <p:cNvGrpSpPr>
              <a:grpSpLocks/>
            </p:cNvGrpSpPr>
            <p:nvPr/>
          </p:nvGrpSpPr>
          <p:grpSpPr bwMode="auto">
            <a:xfrm>
              <a:off x="1748" y="25"/>
              <a:ext cx="17333" cy="19398"/>
              <a:chOff x="-2690" y="2"/>
              <a:chExt cx="21409" cy="19998"/>
            </a:xfrm>
          </p:grpSpPr>
          <p:sp>
            <p:nvSpPr>
              <p:cNvPr id="88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2200" dirty="0">
                  <a:latin typeface="Calibri" pitchFamily="34" charset="0"/>
                </a:endParaRPr>
              </a:p>
            </p:txBody>
          </p:sp>
          <p:sp>
            <p:nvSpPr>
              <p:cNvPr id="91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2200" dirty="0">
                  <a:latin typeface="Calibri" pitchFamily="34" charset="0"/>
                </a:endParaRPr>
              </a:p>
            </p:txBody>
          </p:sp>
          <p:sp>
            <p:nvSpPr>
              <p:cNvPr id="92" name="Rectangle 54"/>
              <p:cNvSpPr>
                <a:spLocks noChangeArrowheads="1"/>
              </p:cNvSpPr>
              <p:nvPr/>
            </p:nvSpPr>
            <p:spPr bwMode="auto">
              <a:xfrm>
                <a:off x="-2690" y="6866"/>
                <a:ext cx="10696" cy="9233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406"/>
                  </a:spcAft>
                </a:pPr>
                <a:r>
                  <a:rPr lang="ru-RU" sz="1300" dirty="0">
                    <a:cs typeface="Times New Roman" pitchFamily="18" charset="0"/>
                  </a:rPr>
                  <a:t>АЗС</a:t>
                </a: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3" name="Rectangle 55"/>
              <p:cNvSpPr>
                <a:spLocks noChangeArrowheads="1"/>
              </p:cNvSpPr>
              <p:nvPr/>
            </p:nvSpPr>
            <p:spPr bwMode="auto">
              <a:xfrm>
                <a:off x="10257" y="10433"/>
                <a:ext cx="8462" cy="8992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406"/>
                  </a:spcAft>
                </a:pPr>
                <a:r>
                  <a:rPr lang="ru-RU" sz="1400" dirty="0">
                    <a:latin typeface="Calibri" pitchFamily="34" charset="0"/>
                  </a:rPr>
                  <a:t>50</a:t>
                </a:r>
                <a:endParaRPr lang="ru-RU" sz="22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33" name="Прямоугольник 210"/>
          <p:cNvGrpSpPr>
            <a:grpSpLocks/>
          </p:cNvGrpSpPr>
          <p:nvPr/>
        </p:nvGrpSpPr>
        <p:grpSpPr bwMode="auto">
          <a:xfrm>
            <a:off x="8829692" y="8015310"/>
            <a:ext cx="3971908" cy="854101"/>
            <a:chOff x="3517" y="3126"/>
            <a:chExt cx="2143" cy="384"/>
          </a:xfrm>
        </p:grpSpPr>
        <p:pic>
          <p:nvPicPr>
            <p:cNvPr id="134" name="Прямоугольник 210"/>
            <p:cNvPicPr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517" y="3126"/>
              <a:ext cx="2143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6" name="Text Box 54"/>
            <p:cNvSpPr txBox="1">
              <a:spLocks noChangeArrowheads="1"/>
            </p:cNvSpPr>
            <p:nvPr/>
          </p:nvSpPr>
          <p:spPr bwMode="auto">
            <a:xfrm>
              <a:off x="3555" y="3147"/>
              <a:ext cx="2070" cy="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marL="477588" indent="-477588" algn="r"/>
              <a:r>
                <a:rPr lang="ru-RU" sz="1600" dirty="0">
                  <a:latin typeface="Calibri" pitchFamily="34" charset="0"/>
                </a:rPr>
                <a:t> </a:t>
              </a:r>
              <a:r>
                <a:rPr lang="ru-RU" sz="1200" dirty="0">
                  <a:latin typeface="Calibri" pitchFamily="34" charset="0"/>
                </a:rPr>
                <a:t>3</a:t>
              </a:r>
              <a:r>
                <a:rPr lang="ru-RU" sz="1200" dirty="0" smtClean="0">
                  <a:latin typeface="Calibri" pitchFamily="34" charset="0"/>
                </a:rPr>
                <a:t> места массового отдыха </a:t>
              </a:r>
            </a:p>
            <a:p>
              <a:pPr marL="477588" indent="-477588" algn="r"/>
              <a:r>
                <a:rPr lang="ru-RU" sz="1200" dirty="0" smtClean="0">
                  <a:latin typeface="Calibri" pitchFamily="34" charset="0"/>
                </a:rPr>
                <a:t>(несанкционированные пляжи)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137" name="Group 487"/>
          <p:cNvGrpSpPr>
            <a:grpSpLocks/>
          </p:cNvGrpSpPr>
          <p:nvPr/>
        </p:nvGrpSpPr>
        <p:grpSpPr bwMode="auto">
          <a:xfrm flipH="1">
            <a:off x="9186882" y="8229624"/>
            <a:ext cx="828002" cy="443761"/>
            <a:chOff x="8573" y="1780"/>
            <a:chExt cx="544" cy="259"/>
          </a:xfrm>
        </p:grpSpPr>
        <p:sp>
          <p:nvSpPr>
            <p:cNvPr id="138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1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2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3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4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5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6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5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6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7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8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9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5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6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7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8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9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0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2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7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8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9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0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1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2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3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291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416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7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8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9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0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1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2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3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4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5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6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7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8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9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0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1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2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3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4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5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6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7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8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9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0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1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2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3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4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5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6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7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8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9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0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1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2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3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4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5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6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7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8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9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0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1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2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3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4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5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6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7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8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9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0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1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3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29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9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0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413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14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5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605" name="Прямоугольник 167"/>
          <p:cNvGrpSpPr>
            <a:grpSpLocks/>
          </p:cNvGrpSpPr>
          <p:nvPr/>
        </p:nvGrpSpPr>
        <p:grpSpPr bwMode="auto">
          <a:xfrm>
            <a:off x="8829692" y="8872566"/>
            <a:ext cx="3971908" cy="728634"/>
            <a:chOff x="3521" y="3867"/>
            <a:chExt cx="2143" cy="476"/>
          </a:xfrm>
        </p:grpSpPr>
        <p:pic>
          <p:nvPicPr>
            <p:cNvPr id="606" name="Прямоугольник 167"/>
            <p:cNvPicPr>
              <a:picLocks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521" y="3867"/>
              <a:ext cx="2143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07" name="Text Box 60"/>
            <p:cNvSpPr txBox="1">
              <a:spLocks noChangeArrowheads="1"/>
            </p:cNvSpPr>
            <p:nvPr/>
          </p:nvSpPr>
          <p:spPr bwMode="auto">
            <a:xfrm>
              <a:off x="3560" y="3891"/>
              <a:ext cx="2070" cy="4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1</a:t>
              </a:r>
              <a:r>
                <a:rPr lang="ru-RU" sz="1200" dirty="0" smtClean="0">
                  <a:latin typeface="Calibri" pitchFamily="34" charset="0"/>
                </a:rPr>
                <a:t> объект торговли </a:t>
              </a:r>
              <a:endParaRPr lang="en-US" sz="1200" dirty="0">
                <a:latin typeface="Calibri" pitchFamily="34" charset="0"/>
              </a:endParaRPr>
            </a:p>
          </p:txBody>
        </p:sp>
      </p:grpSp>
      <p:pic>
        <p:nvPicPr>
          <p:cNvPr id="609" name="Прямоугольник 159"/>
          <p:cNvPicPr>
            <a:picLocks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0" y="8672506"/>
            <a:ext cx="3614718" cy="928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694" name="Прямоугольник 163"/>
          <p:cNvGrpSpPr>
            <a:grpSpLocks/>
          </p:cNvGrpSpPr>
          <p:nvPr/>
        </p:nvGrpSpPr>
        <p:grpSpPr bwMode="auto">
          <a:xfrm>
            <a:off x="1" y="7943872"/>
            <a:ext cx="3614718" cy="728667"/>
            <a:chOff x="8" y="3291"/>
            <a:chExt cx="2142" cy="476"/>
          </a:xfrm>
        </p:grpSpPr>
        <p:pic>
          <p:nvPicPr>
            <p:cNvPr id="695" name="Прямоугольник 163"/>
            <p:cNvPicPr>
              <a:picLocks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" y="3291"/>
              <a:ext cx="2142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96" name="Text Box 38"/>
            <p:cNvSpPr txBox="1">
              <a:spLocks noChangeArrowheads="1"/>
            </p:cNvSpPr>
            <p:nvPr/>
          </p:nvSpPr>
          <p:spPr bwMode="auto">
            <a:xfrm>
              <a:off x="53" y="3336"/>
              <a:ext cx="2070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   </a:t>
              </a:r>
              <a:r>
                <a:rPr lang="ru-RU" sz="1200" dirty="0" smtClean="0">
                  <a:latin typeface="Calibri" pitchFamily="34" charset="0"/>
                </a:rPr>
                <a:t>4,493  </a:t>
              </a:r>
              <a:r>
                <a:rPr lang="ru-RU" sz="1200" dirty="0">
                  <a:latin typeface="Calibri" pitchFamily="34" charset="0"/>
                </a:rPr>
                <a:t>км </a:t>
              </a:r>
              <a:r>
                <a:rPr lang="ru-RU" sz="1200" dirty="0" smtClean="0">
                  <a:latin typeface="Calibri" pitchFamily="34" charset="0"/>
                </a:rPr>
                <a:t>автомобильных дорог и улиц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697" name="Прямоугольник 163"/>
          <p:cNvGrpSpPr>
            <a:grpSpLocks/>
          </p:cNvGrpSpPr>
          <p:nvPr/>
        </p:nvGrpSpPr>
        <p:grpSpPr bwMode="auto">
          <a:xfrm>
            <a:off x="0" y="7229492"/>
            <a:ext cx="3614718" cy="714380"/>
            <a:chOff x="8" y="3291"/>
            <a:chExt cx="2142" cy="476"/>
          </a:xfrm>
        </p:grpSpPr>
        <p:pic>
          <p:nvPicPr>
            <p:cNvPr id="698" name="Прямоугольник 163"/>
            <p:cNvPicPr>
              <a:picLocks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" y="3291"/>
              <a:ext cx="2142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99" name="Text Box 38"/>
            <p:cNvSpPr txBox="1">
              <a:spLocks noChangeArrowheads="1"/>
            </p:cNvSpPr>
            <p:nvPr/>
          </p:nvSpPr>
          <p:spPr bwMode="auto">
            <a:xfrm>
              <a:off x="53" y="3336"/>
              <a:ext cx="2070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      </a:t>
              </a:r>
              <a:r>
                <a:rPr lang="ru-RU" sz="1200" dirty="0" smtClean="0">
                  <a:latin typeface="Calibri" pitchFamily="34" charset="0"/>
                </a:rPr>
                <a:t>Железных дорог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aphicFrame>
        <p:nvGraphicFramePr>
          <p:cNvPr id="167938" name="Object 2"/>
          <p:cNvGraphicFramePr>
            <a:graphicFrameLocks noChangeAspect="1"/>
          </p:cNvGraphicFramePr>
          <p:nvPr/>
        </p:nvGraphicFramePr>
        <p:xfrm>
          <a:off x="185695" y="7372368"/>
          <a:ext cx="666546" cy="479424"/>
        </p:xfrm>
        <a:graphic>
          <a:graphicData uri="http://schemas.openxmlformats.org/presentationml/2006/ole">
            <p:oleObj spid="_x0000_s167979" name="Clip" r:id="rId10" imgW="3829050" imgH="3383280" progId="">
              <p:embed/>
            </p:oleObj>
          </a:graphicData>
        </a:graphic>
      </p:graphicFrame>
      <p:sp>
        <p:nvSpPr>
          <p:cNvPr id="712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3.7.</a:t>
            </a:r>
            <a:endParaRPr lang="ru-RU" sz="1400" dirty="0"/>
          </a:p>
        </p:txBody>
      </p:sp>
      <p:grpSp>
        <p:nvGrpSpPr>
          <p:cNvPr id="742" name="Group 487"/>
          <p:cNvGrpSpPr>
            <a:grpSpLocks/>
          </p:cNvGrpSpPr>
          <p:nvPr/>
        </p:nvGrpSpPr>
        <p:grpSpPr bwMode="auto">
          <a:xfrm flipH="1">
            <a:off x="6082042" y="7383039"/>
            <a:ext cx="524242" cy="340959"/>
            <a:chOff x="8573" y="1780"/>
            <a:chExt cx="544" cy="259"/>
          </a:xfrm>
        </p:grpSpPr>
        <p:sp>
          <p:nvSpPr>
            <p:cNvPr id="74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79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98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7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7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8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80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8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1172" name="Group 487"/>
          <p:cNvGrpSpPr>
            <a:grpSpLocks/>
          </p:cNvGrpSpPr>
          <p:nvPr/>
        </p:nvGrpSpPr>
        <p:grpSpPr bwMode="auto">
          <a:xfrm flipH="1">
            <a:off x="7335299" y="7930745"/>
            <a:ext cx="649160" cy="243298"/>
            <a:chOff x="8573" y="1780"/>
            <a:chExt cx="544" cy="259"/>
          </a:xfrm>
        </p:grpSpPr>
        <p:sp>
          <p:nvSpPr>
            <p:cNvPr id="117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7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7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7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7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7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7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8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19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0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1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2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309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141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1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1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1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1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1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1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2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3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5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6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7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8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9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0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1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2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3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4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5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6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7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8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59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60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60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131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2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3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4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5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6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7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8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410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141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1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1602" name="Group 487"/>
          <p:cNvGrpSpPr>
            <a:grpSpLocks/>
          </p:cNvGrpSpPr>
          <p:nvPr/>
        </p:nvGrpSpPr>
        <p:grpSpPr bwMode="auto">
          <a:xfrm flipH="1">
            <a:off x="9281120" y="7586682"/>
            <a:ext cx="504056" cy="246308"/>
            <a:chOff x="8573" y="1780"/>
            <a:chExt cx="544" cy="259"/>
          </a:xfrm>
        </p:grpSpPr>
        <p:sp>
          <p:nvSpPr>
            <p:cNvPr id="160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739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184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3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3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174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840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184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032" name="Полилиния 125"/>
          <p:cNvSpPr>
            <a:spLocks noChangeArrowheads="1"/>
          </p:cNvSpPr>
          <p:nvPr/>
        </p:nvSpPr>
        <p:spPr bwMode="auto">
          <a:xfrm rot="13941536">
            <a:off x="3102308" y="512154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pSp>
        <p:nvGrpSpPr>
          <p:cNvPr id="65" name="Прямоугольник 44"/>
          <p:cNvGrpSpPr>
            <a:grpSpLocks/>
          </p:cNvGrpSpPr>
          <p:nvPr/>
        </p:nvGrpSpPr>
        <p:grpSpPr bwMode="auto">
          <a:xfrm>
            <a:off x="0" y="1800204"/>
            <a:ext cx="3686156" cy="857256"/>
            <a:chOff x="35" y="1322"/>
            <a:chExt cx="2142" cy="380"/>
          </a:xfrm>
        </p:grpSpPr>
        <p:pic>
          <p:nvPicPr>
            <p:cNvPr id="66" name="Прямоугольник 44"/>
            <p:cNvPicPr>
              <a:picLocks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35" y="1322"/>
              <a:ext cx="2142" cy="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7" name="Text Box 15"/>
            <p:cNvSpPr txBox="1">
              <a:spLocks noChangeArrowheads="1"/>
            </p:cNvSpPr>
            <p:nvPr/>
          </p:nvSpPr>
          <p:spPr bwMode="auto">
            <a:xfrm>
              <a:off x="72" y="1322"/>
              <a:ext cx="2070" cy="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r"/>
              <a:r>
                <a:rPr lang="ru-RU" sz="1200" dirty="0" smtClean="0">
                  <a:latin typeface="Calibri" pitchFamily="34" charset="0"/>
                </a:rPr>
                <a:t>Автозаправочных станций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700" name="Прямоугольник 158"/>
          <p:cNvGrpSpPr>
            <a:grpSpLocks/>
          </p:cNvGrpSpPr>
          <p:nvPr/>
        </p:nvGrpSpPr>
        <p:grpSpPr bwMode="auto">
          <a:xfrm>
            <a:off x="0" y="2586022"/>
            <a:ext cx="3686156" cy="642942"/>
            <a:chOff x="31" y="1697"/>
            <a:chExt cx="1916" cy="492"/>
          </a:xfrm>
        </p:grpSpPr>
        <p:pic>
          <p:nvPicPr>
            <p:cNvPr id="701" name="Прямоугольник 158"/>
            <p:cNvPicPr>
              <a:picLocks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31" y="1697"/>
              <a:ext cx="1916" cy="4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2" name="Text Box 26"/>
            <p:cNvSpPr txBox="1">
              <a:spLocks noChangeArrowheads="1"/>
            </p:cNvSpPr>
            <p:nvPr/>
          </p:nvSpPr>
          <p:spPr bwMode="auto">
            <a:xfrm>
              <a:off x="68" y="1721"/>
              <a:ext cx="1847" cy="4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Котельных и линий </a:t>
              </a:r>
            </a:p>
            <a:p>
              <a:pPr algn="ctr"/>
              <a:r>
                <a:rPr lang="ru-RU" sz="1200" dirty="0" smtClean="0">
                  <a:latin typeface="Calibri" pitchFamily="34" charset="0"/>
                </a:rPr>
                <a:t>теплоснабжения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sp>
        <p:nvSpPr>
          <p:cNvPr id="193" name="AutoShape 252"/>
          <p:cNvSpPr>
            <a:spLocks noChangeArrowheads="1"/>
          </p:cNvSpPr>
          <p:nvPr/>
        </p:nvSpPr>
        <p:spPr bwMode="auto">
          <a:xfrm>
            <a:off x="4240560" y="1632248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2033" name="Полилиния 125"/>
          <p:cNvSpPr>
            <a:spLocks noChangeArrowheads="1"/>
          </p:cNvSpPr>
          <p:nvPr/>
        </p:nvSpPr>
        <p:spPr bwMode="auto">
          <a:xfrm rot="4371147">
            <a:off x="7625160" y="2984806"/>
            <a:ext cx="1718333" cy="41413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034" name="TextBox 2033"/>
          <p:cNvSpPr txBox="1"/>
          <p:nvPr/>
        </p:nvSpPr>
        <p:spPr>
          <a:xfrm>
            <a:off x="5768871" y="2350077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035" name="TextBox 2034"/>
          <p:cNvSpPr txBox="1"/>
          <p:nvPr/>
        </p:nvSpPr>
        <p:spPr>
          <a:xfrm>
            <a:off x="7552928" y="4932383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2036" name="Group 131"/>
          <p:cNvGrpSpPr>
            <a:grpSpLocks/>
          </p:cNvGrpSpPr>
          <p:nvPr/>
        </p:nvGrpSpPr>
        <p:grpSpPr bwMode="auto">
          <a:xfrm>
            <a:off x="3016424" y="3216424"/>
            <a:ext cx="1908609" cy="954218"/>
            <a:chOff x="6436" y="1709"/>
            <a:chExt cx="419" cy="322"/>
          </a:xfrm>
        </p:grpSpPr>
        <p:sp>
          <p:nvSpPr>
            <p:cNvPr id="2037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038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2039" name="Рисунок 612" descr="рослесхо_0.tmp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040" name="AutoShape 252"/>
          <p:cNvSpPr>
            <a:spLocks noChangeArrowheads="1"/>
          </p:cNvSpPr>
          <p:nvPr/>
        </p:nvSpPr>
        <p:spPr bwMode="auto">
          <a:xfrm>
            <a:off x="7725106" y="5304656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717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718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8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9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717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717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7267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7268" name="CorelDRAW" r:id="rId4" imgW="810768" imgH="950976" progId="CorelDraw.Graphic.13">
              <p:embed/>
            </p:oleObj>
          </a:graphicData>
        </a:graphic>
      </p:graphicFrame>
      <p:pic>
        <p:nvPicPr>
          <p:cNvPr id="717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№4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ТЕХНОГЕННОГО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19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820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0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2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819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820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8291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8292" name="CorelDRAW" r:id="rId4" imgW="810768" imgH="950976" progId="CorelDraw.Graphic.13">
              <p:embed/>
            </p:oleObj>
          </a:graphicData>
        </a:graphic>
      </p:graphicFrame>
      <p:pic>
        <p:nvPicPr>
          <p:cNvPr id="8199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ТРАНСПОРТЕ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ЛИСТ  СОГЛАСОВАНИЯ</a:t>
            </a:r>
          </a:p>
        </p:txBody>
      </p:sp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2" cstate="print"/>
          <a:srcRect l="7502" t="2574" r="5299" b="8181"/>
          <a:stretch>
            <a:fillRect/>
          </a:stretch>
        </p:blipFill>
        <p:spPr bwMode="auto">
          <a:xfrm>
            <a:off x="1042950" y="1300138"/>
            <a:ext cx="10358510" cy="8072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xmlns="" val="298633858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Группа 114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116" name="Рисунок 115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" name="Рисунок 116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17226" y="-43343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автомобильного транспорта)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</a:t>
            </a:r>
          </a:p>
        </p:txBody>
      </p:sp>
      <p:graphicFrame>
        <p:nvGraphicFramePr>
          <p:cNvPr id="10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290962307"/>
              </p:ext>
            </p:extLst>
          </p:nvPr>
        </p:nvGraphicFramePr>
        <p:xfrm>
          <a:off x="0" y="7551427"/>
          <a:ext cx="4786311" cy="2049773"/>
        </p:xfrm>
        <a:graphic>
          <a:graphicData uri="http://schemas.openxmlformats.org/drawingml/2006/table">
            <a:tbl>
              <a:tblPr/>
              <a:tblGrid>
                <a:gridCol w="1482725"/>
                <a:gridCol w="1920875"/>
                <a:gridCol w="1382711"/>
              </a:tblGrid>
              <a:tr h="178187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Таблица вызовов при возникновении ЧС на автомобильном транспорте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09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6434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 Елена Алексеевна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8 919 496 11 72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 ОМВД по ДМР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Размыслов Максим Александрович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отдела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2-28-40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0F0"/>
                    </a:solidFill>
                  </a:tcPr>
                </a:tc>
              </a:tr>
              <a:tr h="16757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«ДЦРБ»)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117 ПЧ Пермяков А.В.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 7 ПЧ Смольников Д.В.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3543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8" name="TextBox 107"/>
          <p:cNvSpPr txBox="1"/>
          <p:nvPr/>
        </p:nvSpPr>
        <p:spPr>
          <a:xfrm>
            <a:off x="3400404" y="7229492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-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(8,5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186750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19244" y="11376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65" name="Таблица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611773800"/>
              </p:ext>
            </p:extLst>
          </p:nvPr>
        </p:nvGraphicFramePr>
        <p:xfrm>
          <a:off x="5829296" y="7467600"/>
          <a:ext cx="6972304" cy="2133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05713"/>
                <a:gridCol w="1295813"/>
                <a:gridCol w="1183669"/>
                <a:gridCol w="2587109"/>
              </a:tblGrid>
              <a:tr h="211006">
                <a:tc gridSpan="4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Автодорожная и уличная сеть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0718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дорожное покрытие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Опасные участки.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Периодичность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Обслуживающая организация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(тел.)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«Камский – </a:t>
                      </a:r>
                      <a:r>
                        <a:rPr lang="ru-RU" sz="10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Шемети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–</a:t>
                      </a:r>
                      <a:r>
                        <a:rPr lang="ru-RU" sz="10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Комарово-Сенькино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 км, Асфальт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( 1-2 за зимний период)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 «</a:t>
                      </a: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Шемети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«Пермь-Ильинский»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8,5 км, Асфальт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( 1-2 за зимний период)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42653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Уличная сеть поселка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 улиц 4,6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км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Крутой  спуск,</a:t>
                      </a:r>
                    </a:p>
                    <a:p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Поворот к мосту 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  </a:t>
                      </a:r>
                      <a:r>
                        <a:rPr lang="ru-RU" sz="10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8 982 44 95 412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792297196"/>
              </p:ext>
            </p:extLst>
          </p:nvPr>
        </p:nvGraphicFramePr>
        <p:xfrm>
          <a:off x="8115312" y="2157394"/>
          <a:ext cx="4686288" cy="1261427"/>
        </p:xfrm>
        <a:graphic>
          <a:graphicData uri="http://schemas.openxmlformats.org/drawingml/2006/table">
            <a:tbl>
              <a:tblPr/>
              <a:tblGrid>
                <a:gridCol w="279988"/>
                <a:gridCol w="956874"/>
                <a:gridCol w="956874"/>
                <a:gridCol w="1043070"/>
                <a:gridCol w="1449482"/>
              </a:tblGrid>
              <a:tr h="278447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Характеристика мостов/мостовых сооружений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Расположение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Материал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3907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автодороге  «Камский – Сенькино»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Ж/Б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22" name="Text Box 193"/>
          <p:cNvSpPr txBox="1">
            <a:spLocks noChangeArrowheads="1"/>
          </p:cNvSpPr>
          <p:nvPr/>
        </p:nvSpPr>
        <p:spPr bwMode="auto">
          <a:xfrm>
            <a:off x="10472766" y="3586154"/>
            <a:ext cx="2328834" cy="2772110"/>
          </a:xfrm>
          <a:prstGeom prst="rect">
            <a:avLst/>
          </a:prstGeom>
          <a:solidFill>
            <a:srgbClr val="CACAEE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1000" u="sng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проводимые </a:t>
            </a:r>
            <a:r>
              <a:rPr lang="ru-RU" sz="1000" u="sng" dirty="0" smtClean="0">
                <a:solidFill>
                  <a:srgbClr val="0000FF"/>
                </a:solidFill>
                <a:cs typeface="Times New Roman" pitchFamily="18" charset="0"/>
              </a:rPr>
              <a:t>ОМСУ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1. Своевременное получение оперативного прогноза ФКУ «ЦУКС ГУ МЧС РФ по Пермскому краю» о неблагоприятных и опасных метеорологических явлениях.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2. Приведение в готовность организаций, осуществляющих содержание автомобильных дорог.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3. Организация взаимодействия с ОГИБДД по реализации мер по предупреждению возникновения ЧС и аварийных ситуаций.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4.  Приведение в готовность коммунальных служб.</a:t>
            </a:r>
            <a:endParaRPr lang="ru-RU" sz="1000" dirty="0">
              <a:cs typeface="Times New Roman" pitchFamily="18" charset="0"/>
            </a:endParaRPr>
          </a:p>
        </p:txBody>
      </p:sp>
      <p:graphicFrame>
        <p:nvGraphicFramePr>
          <p:cNvPr id="111" name="Таблица 110"/>
          <p:cNvGraphicFramePr>
            <a:graphicFrameLocks noGrp="1"/>
          </p:cNvGraphicFramePr>
          <p:nvPr/>
        </p:nvGraphicFramePr>
        <p:xfrm>
          <a:off x="471446" y="1443014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Постов ГИБДД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2" name="Таблица 111"/>
          <p:cNvGraphicFramePr>
            <a:graphicFrameLocks noGrp="1"/>
          </p:cNvGraphicFramePr>
          <p:nvPr/>
        </p:nvGraphicFramePr>
        <p:xfrm>
          <a:off x="471446" y="2228832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340941993"/>
              </p:ext>
            </p:extLst>
          </p:nvPr>
        </p:nvGraphicFramePr>
        <p:xfrm>
          <a:off x="471446" y="2943212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8" name="Таблица 1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340941993"/>
              </p:ext>
            </p:extLst>
          </p:nvPr>
        </p:nvGraphicFramePr>
        <p:xfrm>
          <a:off x="411518" y="2952143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9" name="Полилиния 125"/>
          <p:cNvSpPr>
            <a:spLocks noChangeArrowheads="1"/>
          </p:cNvSpPr>
          <p:nvPr/>
        </p:nvSpPr>
        <p:spPr bwMode="auto">
          <a:xfrm rot="13941536">
            <a:off x="3107151" y="512153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4" name="Полилиния 125"/>
          <p:cNvSpPr>
            <a:spLocks noChangeArrowheads="1"/>
          </p:cNvSpPr>
          <p:nvPr/>
        </p:nvSpPr>
        <p:spPr bwMode="auto">
          <a:xfrm rot="4371147">
            <a:off x="7625160" y="2984806"/>
            <a:ext cx="1718333" cy="41413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5" name="TextBox 24"/>
          <p:cNvSpPr txBox="1"/>
          <p:nvPr/>
        </p:nvSpPr>
        <p:spPr>
          <a:xfrm>
            <a:off x="5768871" y="2350077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6" name="TextBox 25"/>
          <p:cNvSpPr txBox="1"/>
          <p:nvPr/>
        </p:nvSpPr>
        <p:spPr>
          <a:xfrm>
            <a:off x="7744156" y="5055494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27" name="Group 131"/>
          <p:cNvGrpSpPr>
            <a:grpSpLocks/>
          </p:cNvGrpSpPr>
          <p:nvPr/>
        </p:nvGrpSpPr>
        <p:grpSpPr bwMode="auto">
          <a:xfrm>
            <a:off x="3031543" y="3170287"/>
            <a:ext cx="1908609" cy="954218"/>
            <a:chOff x="6436" y="1709"/>
            <a:chExt cx="419" cy="322"/>
          </a:xfrm>
        </p:grpSpPr>
        <p:sp>
          <p:nvSpPr>
            <p:cNvPr id="28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9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30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31" name="AutoShape 252"/>
          <p:cNvSpPr>
            <a:spLocks noChangeArrowheads="1"/>
          </p:cNvSpPr>
          <p:nvPr/>
        </p:nvSpPr>
        <p:spPr bwMode="auto">
          <a:xfrm>
            <a:off x="7685675" y="5376664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объектах автомобильного транспорта)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4.1.1.2.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306238973"/>
              </p:ext>
            </p:extLst>
          </p:nvPr>
        </p:nvGraphicFramePr>
        <p:xfrm>
          <a:off x="0" y="1277001"/>
          <a:ext cx="12573088" cy="789660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34416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algn="ctr" defTabSz="1279405"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ФАП (п. Камский)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 (с. Сенькино)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Барт Эмма </a:t>
                      </a:r>
                      <a:r>
                        <a:rPr lang="ru-RU" sz="14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Христиановна</a:t>
                      </a:r>
                      <a:endParaRPr lang="ru-RU" sz="14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Коровина Оксана Васильевна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Тел. </a:t>
                      </a:r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8 919 49 90 791</a:t>
                      </a:r>
                      <a:endParaRPr lang="ru-RU" sz="14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Тел. 8 919 71 34 543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099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73631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165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952783372"/>
              </p:ext>
            </p:extLst>
          </p:nvPr>
        </p:nvGraphicFramePr>
        <p:xfrm>
          <a:off x="0" y="1157262"/>
          <a:ext cx="12593637" cy="7272681"/>
        </p:xfrm>
        <a:graphic>
          <a:graphicData uri="http://schemas.openxmlformats.org/drawingml/2006/table">
            <a:tbl>
              <a:tblPr/>
              <a:tblGrid>
                <a:gridCol w="2614586"/>
                <a:gridCol w="487389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26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310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76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84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Добрянский гарнизон пожарной охраны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ru-RU" sz="12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127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10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ru-RU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0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940138652"/>
              </p:ext>
            </p:extLst>
          </p:nvPr>
        </p:nvGraphicFramePr>
        <p:xfrm>
          <a:off x="68263" y="1617663"/>
          <a:ext cx="12665075" cy="7530818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901715"/>
                <a:gridCol w="868347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сельского поселения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района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121 км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сельского поселения)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района)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50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416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</a:t>
            </a:r>
            <a:r>
              <a:rPr lang="ru-RU" sz="2100" dirty="0" smtClean="0">
                <a:cs typeface="Times New Roman" pitchFamily="18" charset="0"/>
              </a:rPr>
              <a:t>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Группа 94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96" name="Рисунок 95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" name="Рисунок 105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железнодорожного транспорта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4.1.2.</a:t>
            </a:r>
            <a:endParaRPr lang="ru-RU" sz="1400" dirty="0"/>
          </a:p>
        </p:txBody>
      </p:sp>
      <p:sp>
        <p:nvSpPr>
          <p:cNvPr id="102" name="Полилиния 125"/>
          <p:cNvSpPr>
            <a:spLocks noChangeArrowheads="1"/>
          </p:cNvSpPr>
          <p:nvPr/>
        </p:nvSpPr>
        <p:spPr bwMode="auto">
          <a:xfrm rot="4157029">
            <a:off x="7494249" y="2911367"/>
            <a:ext cx="1777985" cy="425376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8" name="TextBox 107"/>
          <p:cNvSpPr txBox="1"/>
          <p:nvPr/>
        </p:nvSpPr>
        <p:spPr>
          <a:xfrm>
            <a:off x="8895665" y="7896944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-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(8,5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616219" y="1407349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865543" y="1548718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412994" y="14300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12" name="Таблица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587921906"/>
              </p:ext>
            </p:extLst>
          </p:nvPr>
        </p:nvGraphicFramePr>
        <p:xfrm>
          <a:off x="7098" y="1211556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911628343"/>
              </p:ext>
            </p:extLst>
          </p:nvPr>
        </p:nvGraphicFramePr>
        <p:xfrm>
          <a:off x="7098" y="2005740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9" name="Rectangle 1"/>
          <p:cNvSpPr>
            <a:spLocks noChangeArrowheads="1"/>
          </p:cNvSpPr>
          <p:nvPr/>
        </p:nvSpPr>
        <p:spPr bwMode="auto">
          <a:xfrm>
            <a:off x="1614454" y="7752928"/>
            <a:ext cx="5257792" cy="15536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400" dirty="0">
                <a:cs typeface="Times New Roman" pitchFamily="18" charset="0"/>
              </a:rPr>
              <a:t>Риски возникновения аварий на железнодорожном транспорте </a:t>
            </a:r>
            <a:r>
              <a:rPr lang="ru-RU" sz="2400" dirty="0" smtClean="0">
                <a:cs typeface="Times New Roman" pitchFamily="18" charset="0"/>
              </a:rPr>
              <a:t>отсутствуют ввиду отсутствия железных дорог.</a:t>
            </a:r>
            <a:endParaRPr lang="ru-RU" sz="2400" dirty="0">
              <a:cs typeface="Arial" pitchFamily="34" charset="0"/>
            </a:endParaRPr>
          </a:p>
        </p:txBody>
      </p:sp>
      <p:sp>
        <p:nvSpPr>
          <p:cNvPr id="111" name="Полилиния 125"/>
          <p:cNvSpPr>
            <a:spLocks noChangeArrowheads="1"/>
          </p:cNvSpPr>
          <p:nvPr/>
        </p:nvSpPr>
        <p:spPr bwMode="auto">
          <a:xfrm rot="13941536">
            <a:off x="3107151" y="512153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1" name="TextBox 20"/>
          <p:cNvSpPr txBox="1"/>
          <p:nvPr/>
        </p:nvSpPr>
        <p:spPr>
          <a:xfrm>
            <a:off x="5768871" y="2350077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2" name="TextBox 21"/>
          <p:cNvSpPr txBox="1"/>
          <p:nvPr/>
        </p:nvSpPr>
        <p:spPr>
          <a:xfrm>
            <a:off x="7303304" y="5160640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23" name="Group 131"/>
          <p:cNvGrpSpPr>
            <a:grpSpLocks/>
          </p:cNvGrpSpPr>
          <p:nvPr/>
        </p:nvGrpSpPr>
        <p:grpSpPr bwMode="auto">
          <a:xfrm>
            <a:off x="3031543" y="2967293"/>
            <a:ext cx="1908609" cy="954218"/>
            <a:chOff x="6436" y="1709"/>
            <a:chExt cx="419" cy="322"/>
          </a:xfrm>
        </p:grpSpPr>
        <p:sp>
          <p:nvSpPr>
            <p:cNvPr id="2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5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26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7" name="AutoShape 252"/>
          <p:cNvSpPr>
            <a:spLocks noChangeArrowheads="1"/>
          </p:cNvSpPr>
          <p:nvPr/>
        </p:nvSpPr>
        <p:spPr bwMode="auto">
          <a:xfrm>
            <a:off x="7647661" y="5406861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922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922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2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4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922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922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9315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9316" name="CorelDRAW" r:id="rId4" imgW="810768" imgH="950976" progId="CorelDraw.Graphic.13">
              <p:embed/>
            </p:oleObj>
          </a:graphicData>
        </a:graphic>
      </p:graphicFrame>
      <p:pic>
        <p:nvPicPr>
          <p:cNvPr id="9223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308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</a:t>
            </a: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СИСТЕМАХ ЖКХ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" name="Группа 143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145" name="Рисунок 144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6" name="Рисунок 145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электросетях) </a:t>
            </a:r>
          </a:p>
        </p:txBody>
      </p:sp>
      <p:sp>
        <p:nvSpPr>
          <p:cNvPr id="50302" name="Text Box 24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</a:t>
            </a:r>
          </a:p>
        </p:txBody>
      </p:sp>
      <p:graphicFrame>
        <p:nvGraphicFramePr>
          <p:cNvPr id="219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91683332"/>
              </p:ext>
            </p:extLst>
          </p:nvPr>
        </p:nvGraphicFramePr>
        <p:xfrm>
          <a:off x="10472766" y="6481557"/>
          <a:ext cx="2328834" cy="3119644"/>
        </p:xfrm>
        <a:graphic>
          <a:graphicData uri="http://schemas.openxmlformats.org/drawingml/2006/table">
            <a:tbl>
              <a:tblPr/>
              <a:tblGrid>
                <a:gridCol w="1849982"/>
                <a:gridCol w="47885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29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225" name="Text Box 193"/>
          <p:cNvSpPr txBox="1">
            <a:spLocks noChangeArrowheads="1"/>
          </p:cNvSpPr>
          <p:nvPr/>
        </p:nvSpPr>
        <p:spPr bwMode="auto">
          <a:xfrm>
            <a:off x="10758518" y="3371840"/>
            <a:ext cx="2043082" cy="2495111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8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электрических сетях: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2. Усиление дежурных аварийно-восстановительных бригад.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3. Контроль за функционированием объектов ЖКХ.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4. Подготовка резервных источников электропитания.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5. Своевременная  чистка охранной зоны ЛЭП от деревьев.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6. Своевременная замена опор.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7. Обследование аварийно-опасных участков электросетей.</a:t>
            </a:r>
            <a:endParaRPr lang="ru-RU" sz="800" u="sng" dirty="0">
              <a:cs typeface="Times New Roman" pitchFamily="18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8043874" y="5014914"/>
            <a:ext cx="171451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aphicFrame>
        <p:nvGraphicFramePr>
          <p:cNvPr id="248" name="Group 2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60746979"/>
              </p:ext>
            </p:extLst>
          </p:nvPr>
        </p:nvGraphicFramePr>
        <p:xfrm>
          <a:off x="8615377" y="1157262"/>
          <a:ext cx="4186222" cy="1724028"/>
        </p:xfrm>
        <a:graphic>
          <a:graphicData uri="http://schemas.openxmlformats.org/drawingml/2006/table">
            <a:tbl>
              <a:tblPr/>
              <a:tblGrid>
                <a:gridCol w="2268756"/>
                <a:gridCol w="803079"/>
                <a:gridCol w="1114387"/>
              </a:tblGrid>
              <a:tr h="446088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Сведения по электросетям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Трансформаторные подстанции ТП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Дизельные электростанции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Протяженность воздушных ЛЭП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4,496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latin typeface="Times New Roman" pitchFamily="18" charset="0"/>
                          <a:cs typeface="Times New Roman" pitchFamily="18" charset="0"/>
                        </a:rPr>
                        <a:t> Пожарные гидранты</a:t>
                      </a:r>
                      <a:endParaRPr lang="ru-RU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latin typeface="Times New Roman" pitchFamily="18" charset="0"/>
                          <a:cs typeface="Times New Roman" pitchFamily="18" charset="0"/>
                        </a:rPr>
                        <a:t> нет</a:t>
                      </a:r>
                      <a:endParaRPr lang="ru-RU" sz="10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grpSp>
        <p:nvGrpSpPr>
          <p:cNvPr id="57" name="Group 125"/>
          <p:cNvGrpSpPr>
            <a:grpSpLocks/>
          </p:cNvGrpSpPr>
          <p:nvPr/>
        </p:nvGrpSpPr>
        <p:grpSpPr bwMode="auto">
          <a:xfrm>
            <a:off x="8043874" y="8531319"/>
            <a:ext cx="1885318" cy="956063"/>
            <a:chOff x="5796" y="4167"/>
            <a:chExt cx="2142" cy="1512"/>
          </a:xfrm>
        </p:grpSpPr>
        <p:sp>
          <p:nvSpPr>
            <p:cNvPr id="58" name="Прямоугольник 57"/>
            <p:cNvSpPr/>
            <p:nvPr/>
          </p:nvSpPr>
          <p:spPr>
            <a:xfrm>
              <a:off x="5796" y="416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sp>
          <p:nvSpPr>
            <p:cNvPr id="63" name="TextBox 51"/>
            <p:cNvSpPr txBox="1">
              <a:spLocks noChangeArrowheads="1"/>
            </p:cNvSpPr>
            <p:nvPr/>
          </p:nvSpPr>
          <p:spPr bwMode="auto">
            <a:xfrm>
              <a:off x="6400" y="4167"/>
              <a:ext cx="1110" cy="9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/>
              <a:endParaRPr lang="ru-RU" sz="800" b="0" dirty="0" smtClean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endParaRPr lang="ru-RU" sz="800" b="0" dirty="0" smtClean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 err="1" smtClean="0">
                  <a:cs typeface="Times New Roman" pitchFamily="18" charset="0"/>
                </a:rPr>
                <a:t>Трансформаторнаяя</a:t>
              </a:r>
              <a:r>
                <a:rPr lang="ru-RU" sz="800" b="0" dirty="0" smtClean="0">
                  <a:cs typeface="Times New Roman" pitchFamily="18" charset="0"/>
                </a:rPr>
                <a:t> подстанция</a:t>
              </a:r>
              <a:endParaRPr lang="ru-RU" sz="800" b="0" dirty="0">
                <a:cs typeface="Times New Roman" pitchFamily="18" charset="0"/>
              </a:endParaRPr>
            </a:p>
          </p:txBody>
        </p:sp>
      </p:grpSp>
      <p:graphicFrame>
        <p:nvGraphicFramePr>
          <p:cNvPr id="72" name="Group 306"/>
          <p:cNvGraphicFramePr>
            <a:graphicFrameLocks noGrp="1"/>
          </p:cNvGraphicFramePr>
          <p:nvPr/>
        </p:nvGraphicFramePr>
        <p:xfrm>
          <a:off x="0" y="7768836"/>
          <a:ext cx="5329230" cy="1832364"/>
        </p:xfrm>
        <a:graphic>
          <a:graphicData uri="http://schemas.openxmlformats.org/drawingml/2006/table">
            <a:tbl>
              <a:tblPr/>
              <a:tblGrid>
                <a:gridCol w="2530662"/>
                <a:gridCol w="1563056"/>
                <a:gridCol w="1235512"/>
              </a:tblGrid>
              <a:tr h="328730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Таблица вызовов при возникновении ЧС на электросетях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2873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342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Администрация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Букрина Елена Александровна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8 919 70 51 137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3803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496431">
                <a:tc>
                  <a:txBody>
                    <a:bodyPr/>
                    <a:lstStyle/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</a:t>
                      </a:r>
                    </a:p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производственного отделения «Пермские городские электрические сети» </a:t>
                      </a:r>
                    </a:p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ОАО «МРСК Урала» – Филиал ОАО «</a:t>
                      </a:r>
                      <a:r>
                        <a:rPr lang="ru-RU" sz="800" i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Пермэнерго</a:t>
                      </a:r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8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 И.В.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grpSp>
        <p:nvGrpSpPr>
          <p:cNvPr id="74" name="Group 265"/>
          <p:cNvGrpSpPr>
            <a:grpSpLocks/>
          </p:cNvGrpSpPr>
          <p:nvPr/>
        </p:nvGrpSpPr>
        <p:grpSpPr bwMode="auto">
          <a:xfrm>
            <a:off x="8257502" y="8792904"/>
            <a:ext cx="285752" cy="214314"/>
            <a:chOff x="249" y="2931"/>
            <a:chExt cx="907" cy="363"/>
          </a:xfrm>
        </p:grpSpPr>
        <p:sp>
          <p:nvSpPr>
            <p:cNvPr id="7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 sz="12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7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</p:grpSp>
      <p:grpSp>
        <p:nvGrpSpPr>
          <p:cNvPr id="80" name="Group 265"/>
          <p:cNvGrpSpPr>
            <a:grpSpLocks/>
          </p:cNvGrpSpPr>
          <p:nvPr/>
        </p:nvGrpSpPr>
        <p:grpSpPr bwMode="auto">
          <a:xfrm>
            <a:off x="7472370" y="6709906"/>
            <a:ext cx="142876" cy="142876"/>
            <a:chOff x="249" y="2931"/>
            <a:chExt cx="907" cy="363"/>
          </a:xfrm>
        </p:grpSpPr>
        <p:sp>
          <p:nvSpPr>
            <p:cNvPr id="81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82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1" name="Group 265"/>
          <p:cNvGrpSpPr>
            <a:grpSpLocks/>
          </p:cNvGrpSpPr>
          <p:nvPr/>
        </p:nvGrpSpPr>
        <p:grpSpPr bwMode="auto">
          <a:xfrm>
            <a:off x="3664496" y="5572682"/>
            <a:ext cx="142876" cy="142876"/>
            <a:chOff x="249" y="2931"/>
            <a:chExt cx="907" cy="363"/>
          </a:xfrm>
        </p:grpSpPr>
        <p:sp>
          <p:nvSpPr>
            <p:cNvPr id="92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93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7" name="Group 265"/>
          <p:cNvGrpSpPr>
            <a:grpSpLocks/>
          </p:cNvGrpSpPr>
          <p:nvPr/>
        </p:nvGrpSpPr>
        <p:grpSpPr bwMode="auto">
          <a:xfrm>
            <a:off x="4553654" y="6509893"/>
            <a:ext cx="142876" cy="142876"/>
            <a:chOff x="249" y="2931"/>
            <a:chExt cx="907" cy="363"/>
          </a:xfrm>
        </p:grpSpPr>
        <p:sp>
          <p:nvSpPr>
            <p:cNvPr id="98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99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3" name="Group 265"/>
          <p:cNvGrpSpPr>
            <a:grpSpLocks/>
          </p:cNvGrpSpPr>
          <p:nvPr/>
        </p:nvGrpSpPr>
        <p:grpSpPr bwMode="auto">
          <a:xfrm>
            <a:off x="3092309" y="6108297"/>
            <a:ext cx="142876" cy="142876"/>
            <a:chOff x="249" y="2931"/>
            <a:chExt cx="907" cy="363"/>
          </a:xfrm>
        </p:grpSpPr>
        <p:sp>
          <p:nvSpPr>
            <p:cNvPr id="104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05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0" name="AutoShape 252"/>
          <p:cNvSpPr>
            <a:spLocks noChangeArrowheads="1"/>
          </p:cNvSpPr>
          <p:nvPr/>
        </p:nvSpPr>
        <p:spPr bwMode="auto">
          <a:xfrm>
            <a:off x="1936304" y="4673649"/>
            <a:ext cx="1114388" cy="1052398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1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92 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66.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graphicFrame>
        <p:nvGraphicFramePr>
          <p:cNvPr id="143" name="Таблица 1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58262160"/>
              </p:ext>
            </p:extLst>
          </p:nvPr>
        </p:nvGraphicFramePr>
        <p:xfrm>
          <a:off x="0" y="2085956"/>
          <a:ext cx="1857388" cy="118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5738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47" name="Полилиния 125"/>
          <p:cNvSpPr>
            <a:spLocks noChangeArrowheads="1"/>
          </p:cNvSpPr>
          <p:nvPr/>
        </p:nvSpPr>
        <p:spPr bwMode="auto">
          <a:xfrm rot="13941536">
            <a:off x="3107151" y="512153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70" name="Text Box 193"/>
          <p:cNvSpPr txBox="1">
            <a:spLocks noChangeArrowheads="1"/>
          </p:cNvSpPr>
          <p:nvPr/>
        </p:nvSpPr>
        <p:spPr bwMode="auto">
          <a:xfrm>
            <a:off x="0" y="1085824"/>
            <a:ext cx="4500594" cy="744666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3" tIns="63932" rIns="127863" bIns="63932">
            <a:spAutoFit/>
          </a:bodyPr>
          <a:lstStyle/>
          <a:p>
            <a:pPr defTabSz="1785675"/>
            <a:r>
              <a:rPr lang="ru-RU" sz="1000" b="0" dirty="0" smtClean="0">
                <a:cs typeface="Times New Roman" pitchFamily="18" charset="0"/>
              </a:rPr>
              <a:t>Обслуживанием электросетей занимается  </a:t>
            </a:r>
            <a:r>
              <a:rPr lang="ru-RU" sz="1000" dirty="0" smtClean="0">
                <a:cs typeface="Times New Roman" pitchFamily="18" charset="0"/>
              </a:rPr>
              <a:t>Орджоникидзевский район энергоснабжения производственного отделения «Пермские городские электрические сети» ОАО «МРСК Урала» – Филиал ОАО «</a:t>
            </a:r>
            <a:r>
              <a:rPr lang="ru-RU" sz="1000" dirty="0" err="1" smtClean="0">
                <a:cs typeface="Times New Roman" pitchFamily="18" charset="0"/>
              </a:rPr>
              <a:t>Пермэнерго</a:t>
            </a:r>
            <a:r>
              <a:rPr lang="ru-RU" sz="1000" dirty="0" smtClean="0">
                <a:cs typeface="Times New Roman" pitchFamily="18" charset="0"/>
              </a:rPr>
              <a:t>»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Руководитель – Миронов П.А., тел. 8(342)28 48 889</a:t>
            </a:r>
            <a:endParaRPr lang="ru-RU" sz="1000" b="0" dirty="0">
              <a:cs typeface="Times New Roman" pitchFamily="18" charset="0"/>
            </a:endParaRPr>
          </a:p>
        </p:txBody>
      </p:sp>
      <p:sp>
        <p:nvSpPr>
          <p:cNvPr id="54" name="Полилиния 125"/>
          <p:cNvSpPr>
            <a:spLocks noChangeArrowheads="1"/>
          </p:cNvSpPr>
          <p:nvPr/>
        </p:nvSpPr>
        <p:spPr bwMode="auto">
          <a:xfrm rot="4157029">
            <a:off x="7545564" y="2846240"/>
            <a:ext cx="1942336" cy="421668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29" name="TextBox 228"/>
          <p:cNvSpPr txBox="1"/>
          <p:nvPr/>
        </p:nvSpPr>
        <p:spPr>
          <a:xfrm>
            <a:off x="4312568" y="2202669"/>
            <a:ext cx="111438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55" name="TextBox 54"/>
          <p:cNvSpPr txBox="1"/>
          <p:nvPr/>
        </p:nvSpPr>
        <p:spPr>
          <a:xfrm>
            <a:off x="7472370" y="4992779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56" name="Group 265"/>
          <p:cNvGrpSpPr>
            <a:grpSpLocks/>
          </p:cNvGrpSpPr>
          <p:nvPr/>
        </p:nvGrpSpPr>
        <p:grpSpPr bwMode="auto">
          <a:xfrm>
            <a:off x="8872617" y="6638468"/>
            <a:ext cx="142876" cy="142876"/>
            <a:chOff x="249" y="2931"/>
            <a:chExt cx="907" cy="363"/>
          </a:xfrm>
        </p:grpSpPr>
        <p:sp>
          <p:nvSpPr>
            <p:cNvPr id="59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60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6" name="Group 265"/>
          <p:cNvGrpSpPr>
            <a:grpSpLocks/>
          </p:cNvGrpSpPr>
          <p:nvPr/>
        </p:nvGrpSpPr>
        <p:grpSpPr bwMode="auto">
          <a:xfrm>
            <a:off x="6329362" y="6933407"/>
            <a:ext cx="142876" cy="142876"/>
            <a:chOff x="249" y="2931"/>
            <a:chExt cx="907" cy="363"/>
          </a:xfrm>
        </p:grpSpPr>
        <p:sp>
          <p:nvSpPr>
            <p:cNvPr id="67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68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1" name="AutoShape 252"/>
          <p:cNvSpPr>
            <a:spLocks noChangeArrowheads="1"/>
          </p:cNvSpPr>
          <p:nvPr/>
        </p:nvSpPr>
        <p:spPr bwMode="auto">
          <a:xfrm>
            <a:off x="2092177" y="1799581"/>
            <a:ext cx="1143008" cy="1052398"/>
          </a:xfrm>
          <a:prstGeom prst="wedgeRectCallout">
            <a:avLst>
              <a:gd name="adj1" fmla="val 94175"/>
              <a:gd name="adj2" fmla="val 312072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2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92чел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66.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87" name="AutoShape 252"/>
          <p:cNvSpPr>
            <a:spLocks noChangeArrowheads="1"/>
          </p:cNvSpPr>
          <p:nvPr/>
        </p:nvSpPr>
        <p:spPr bwMode="auto">
          <a:xfrm>
            <a:off x="5160311" y="5572682"/>
            <a:ext cx="1114388" cy="1052398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5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92 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66.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88" name="AutoShape 252"/>
          <p:cNvSpPr>
            <a:spLocks noChangeArrowheads="1"/>
          </p:cNvSpPr>
          <p:nvPr/>
        </p:nvSpPr>
        <p:spPr bwMode="auto">
          <a:xfrm flipH="1">
            <a:off x="9001237" y="5174928"/>
            <a:ext cx="1102477" cy="1052398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6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92 </a:t>
            </a:r>
            <a:r>
              <a:rPr lang="ru-RU" sz="600" dirty="0">
                <a:latin typeface="Calibri" pitchFamily="34" charset="0"/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600" dirty="0">
                <a:latin typeface="Calibri" pitchFamily="34" charset="0"/>
                <a:cs typeface="Times New Roman" pitchFamily="18" charset="0"/>
              </a:rPr>
              <a:t>Домов – </a:t>
            </a:r>
            <a:r>
              <a:rPr lang="ru-RU" sz="600" dirty="0" smtClean="0">
                <a:latin typeface="Calibri" pitchFamily="34" charset="0"/>
                <a:cs typeface="Times New Roman" pitchFamily="18" charset="0"/>
              </a:rPr>
              <a:t>66.</a:t>
            </a:r>
            <a:endParaRPr lang="ru-RU" sz="600" dirty="0"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71" name="AutoShape 252"/>
          <p:cNvSpPr>
            <a:spLocks noChangeArrowheads="1"/>
          </p:cNvSpPr>
          <p:nvPr/>
        </p:nvSpPr>
        <p:spPr bwMode="auto">
          <a:xfrm>
            <a:off x="4546386" y="4474547"/>
            <a:ext cx="1143008" cy="1052398"/>
          </a:xfrm>
          <a:prstGeom prst="wedgeRectCallout">
            <a:avLst>
              <a:gd name="adj1" fmla="val 212756"/>
              <a:gd name="adj2" fmla="val 177515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4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92 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66.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89" name="AutoShape 252"/>
          <p:cNvSpPr>
            <a:spLocks noChangeArrowheads="1"/>
          </p:cNvSpPr>
          <p:nvPr/>
        </p:nvSpPr>
        <p:spPr bwMode="auto">
          <a:xfrm>
            <a:off x="3932285" y="3864496"/>
            <a:ext cx="614101" cy="1975728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1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92 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66.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grpSp>
        <p:nvGrpSpPr>
          <p:cNvPr id="90" name="Group 265"/>
          <p:cNvGrpSpPr>
            <a:grpSpLocks/>
          </p:cNvGrpSpPr>
          <p:nvPr/>
        </p:nvGrpSpPr>
        <p:grpSpPr bwMode="auto">
          <a:xfrm>
            <a:off x="7768952" y="7608912"/>
            <a:ext cx="142876" cy="142876"/>
            <a:chOff x="249" y="2931"/>
            <a:chExt cx="907" cy="363"/>
          </a:xfrm>
        </p:grpSpPr>
        <p:sp>
          <p:nvSpPr>
            <p:cNvPr id="112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9" name="AutoShape 252"/>
          <p:cNvSpPr>
            <a:spLocks noChangeArrowheads="1"/>
          </p:cNvSpPr>
          <p:nvPr/>
        </p:nvSpPr>
        <p:spPr bwMode="auto">
          <a:xfrm flipH="1">
            <a:off x="7918046" y="4482654"/>
            <a:ext cx="1091977" cy="1064519"/>
          </a:xfrm>
          <a:prstGeom prst="wedgeRectCallout">
            <a:avLst>
              <a:gd name="adj1" fmla="val 60009"/>
              <a:gd name="adj2" fmla="val 244608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3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grpSp>
        <p:nvGrpSpPr>
          <p:cNvPr id="117" name="Group 131"/>
          <p:cNvGrpSpPr>
            <a:grpSpLocks/>
          </p:cNvGrpSpPr>
          <p:nvPr/>
        </p:nvGrpSpPr>
        <p:grpSpPr bwMode="auto">
          <a:xfrm>
            <a:off x="3285030" y="2825871"/>
            <a:ext cx="1908609" cy="954218"/>
            <a:chOff x="6436" y="1709"/>
            <a:chExt cx="419" cy="322"/>
          </a:xfrm>
        </p:grpSpPr>
        <p:sp>
          <p:nvSpPr>
            <p:cNvPr id="118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19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20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121" name="AutoShape 252"/>
          <p:cNvSpPr>
            <a:spLocks noChangeArrowheads="1"/>
          </p:cNvSpPr>
          <p:nvPr/>
        </p:nvSpPr>
        <p:spPr bwMode="auto">
          <a:xfrm>
            <a:off x="7607115" y="5315434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электросетях)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4.2.1.1.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19024578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99044152"/>
              </p:ext>
            </p:extLst>
          </p:nvPr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673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901715"/>
                <a:gridCol w="868347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689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30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4.2.1.2.</a:t>
            </a:r>
            <a:endParaRPr lang="ru-RU" sz="1400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РЕШЕНИЕ КЧС и ОПБ</a:t>
            </a:r>
          </a:p>
        </p:txBody>
      </p:sp>
      <p:pic>
        <p:nvPicPr>
          <p:cNvPr id="4" name="Рисунок 3" descr="Сканировать2.BMP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5694" y="1228700"/>
            <a:ext cx="12615906" cy="6541795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Группа 75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79" name="Рисунок 78" descr="D:\ПАСПОРТА\Scan0001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8" name="Рисунок 77" descr="D:\ПАСПОРТА\Scan0002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сетях газоснабжения)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4.2.2.</a:t>
            </a:r>
            <a:endParaRPr lang="ru-RU" sz="1400" dirty="0"/>
          </a:p>
        </p:txBody>
      </p:sp>
      <p:sp>
        <p:nvSpPr>
          <p:cNvPr id="108" name="TextBox 107"/>
          <p:cNvSpPr txBox="1"/>
          <p:nvPr/>
        </p:nvSpPr>
        <p:spPr>
          <a:xfrm>
            <a:off x="8680094" y="7927665"/>
            <a:ext cx="16430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</a:p>
          <a:p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2008312" y="7896944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Камский-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(8,5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1472392" y="7178651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9465415" y="1107984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916496" y="1614408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10268521" y="107600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2547811" y="7182837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11" name="Группа 110"/>
          <p:cNvGrpSpPr>
            <a:grpSpLocks/>
          </p:cNvGrpSpPr>
          <p:nvPr/>
        </p:nvGrpSpPr>
        <p:grpSpPr bwMode="auto">
          <a:xfrm>
            <a:off x="8543940" y="1871642"/>
            <a:ext cx="285752" cy="285752"/>
            <a:chOff x="6757990" y="3514716"/>
            <a:chExt cx="540000" cy="540000"/>
          </a:xfrm>
          <a:solidFill>
            <a:schemeClr val="bg1"/>
          </a:solidFill>
        </p:grpSpPr>
        <p:sp>
          <p:nvSpPr>
            <p:cNvPr id="148" name="Овал 111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grpFill/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/>
            </a:p>
          </p:txBody>
        </p:sp>
        <p:sp>
          <p:nvSpPr>
            <p:cNvPr id="149" name="TextBox 112"/>
            <p:cNvSpPr txBox="1">
              <a:spLocks noChangeArrowheads="1"/>
            </p:cNvSpPr>
            <p:nvPr/>
          </p:nvSpPr>
          <p:spPr bwMode="auto">
            <a:xfrm>
              <a:off x="6865072" y="3607487"/>
              <a:ext cx="285462" cy="322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800" dirty="0" smtClean="0"/>
                <a:t>1</a:t>
              </a:r>
              <a:endParaRPr lang="ru-RU" sz="800" dirty="0"/>
            </a:p>
          </p:txBody>
        </p:sp>
      </p:grpSp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88857649"/>
              </p:ext>
            </p:extLst>
          </p:nvPr>
        </p:nvGraphicFramePr>
        <p:xfrm>
          <a:off x="710904" y="1645200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1" name="Полилиния 125"/>
          <p:cNvSpPr>
            <a:spLocks noChangeArrowheads="1"/>
          </p:cNvSpPr>
          <p:nvPr/>
        </p:nvSpPr>
        <p:spPr bwMode="auto">
          <a:xfrm rot="13941536">
            <a:off x="3107151" y="512153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95" name="Rectangle 1"/>
          <p:cNvSpPr>
            <a:spLocks noChangeArrowheads="1"/>
          </p:cNvSpPr>
          <p:nvPr/>
        </p:nvSpPr>
        <p:spPr bwMode="auto">
          <a:xfrm>
            <a:off x="2771033" y="1261249"/>
            <a:ext cx="6743724" cy="99965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сетях газоснабжения отсутствуют</a:t>
            </a:r>
            <a:r>
              <a:rPr lang="ru-RU" sz="2000" dirty="0">
                <a:cs typeface="Times New Roman" pitchFamily="18" charset="0"/>
              </a:rPr>
              <a:t>, в связи с отсутствием централизованного газоснабжения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22" name="Полилиния 125"/>
          <p:cNvSpPr>
            <a:spLocks noChangeArrowheads="1"/>
          </p:cNvSpPr>
          <p:nvPr/>
        </p:nvSpPr>
        <p:spPr bwMode="auto">
          <a:xfrm rot="4157029">
            <a:off x="7711614" y="2817432"/>
            <a:ext cx="1777985" cy="425376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9" name="TextBox 108"/>
          <p:cNvSpPr txBox="1"/>
          <p:nvPr/>
        </p:nvSpPr>
        <p:spPr>
          <a:xfrm>
            <a:off x="3843659" y="2448129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3" name="TextBox 22"/>
          <p:cNvSpPr txBox="1"/>
          <p:nvPr/>
        </p:nvSpPr>
        <p:spPr>
          <a:xfrm>
            <a:off x="6946929" y="4821204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24" name="Group 131"/>
          <p:cNvGrpSpPr>
            <a:grpSpLocks/>
          </p:cNvGrpSpPr>
          <p:nvPr/>
        </p:nvGrpSpPr>
        <p:grpSpPr bwMode="auto">
          <a:xfrm>
            <a:off x="3031543" y="3072408"/>
            <a:ext cx="1908609" cy="954218"/>
            <a:chOff x="6436" y="1709"/>
            <a:chExt cx="419" cy="322"/>
          </a:xfrm>
        </p:grpSpPr>
        <p:sp>
          <p:nvSpPr>
            <p:cNvPr id="25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6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27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8" name="AutoShape 252"/>
          <p:cNvSpPr>
            <a:spLocks noChangeArrowheads="1"/>
          </p:cNvSpPr>
          <p:nvPr/>
        </p:nvSpPr>
        <p:spPr bwMode="auto">
          <a:xfrm>
            <a:off x="7624936" y="5376664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Группа 77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79" name="Рисунок 78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1" name="Рисунок 80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системах теплоснабжения)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4.2.3.</a:t>
            </a:r>
            <a:endParaRPr lang="ru-RU" sz="1400" dirty="0"/>
          </a:p>
        </p:txBody>
      </p:sp>
      <p:sp>
        <p:nvSpPr>
          <p:cNvPr id="108" name="TextBox 107"/>
          <p:cNvSpPr txBox="1"/>
          <p:nvPr/>
        </p:nvSpPr>
        <p:spPr>
          <a:xfrm>
            <a:off x="8687187" y="8040960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1763437" y="8680704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Камский-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(8,5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2114520" y="7969034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488154" y="1167071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847891" y="1256679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378378" y="1097093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2879786" y="8025447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594535287"/>
              </p:ext>
            </p:extLst>
          </p:nvPr>
        </p:nvGraphicFramePr>
        <p:xfrm>
          <a:off x="322117" y="1685700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9" name="Полилиния 125"/>
          <p:cNvSpPr>
            <a:spLocks noChangeArrowheads="1"/>
          </p:cNvSpPr>
          <p:nvPr/>
        </p:nvSpPr>
        <p:spPr bwMode="auto">
          <a:xfrm rot="13941536">
            <a:off x="3107151" y="512153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157262"/>
            <a:ext cx="6529410" cy="1307428"/>
          </a:xfrm>
          <a:prstGeom prst="rect">
            <a:avLst/>
          </a:prstGeom>
          <a:solidFill>
            <a:srgbClr val="FFC000"/>
          </a:solidFill>
          <a:ln w="9525">
            <a:solidFill>
              <a:schemeClr val="accent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</a:t>
            </a:r>
            <a:r>
              <a:rPr lang="ru-RU" sz="2000" dirty="0" smtClean="0">
                <a:cs typeface="Times New Roman" pitchFamily="18" charset="0"/>
              </a:rPr>
              <a:t>на системах теплоснабжения  </a:t>
            </a:r>
            <a:r>
              <a:rPr lang="ru-RU" sz="2000" dirty="0">
                <a:cs typeface="Times New Roman" pitchFamily="18" charset="0"/>
              </a:rPr>
              <a:t>отсутствуют, в связи с отсутствием централизованного теплоснабжения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34" name="Полилиния 125"/>
          <p:cNvSpPr>
            <a:spLocks noChangeArrowheads="1"/>
          </p:cNvSpPr>
          <p:nvPr/>
        </p:nvSpPr>
        <p:spPr bwMode="auto">
          <a:xfrm rot="4157029">
            <a:off x="7726627" y="2817433"/>
            <a:ext cx="1777985" cy="425376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9" name="TextBox 108"/>
          <p:cNvSpPr txBox="1"/>
          <p:nvPr/>
        </p:nvSpPr>
        <p:spPr>
          <a:xfrm>
            <a:off x="7402876" y="4944316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21" name="Group 131"/>
          <p:cNvGrpSpPr>
            <a:grpSpLocks/>
          </p:cNvGrpSpPr>
          <p:nvPr/>
        </p:nvGrpSpPr>
        <p:grpSpPr bwMode="auto">
          <a:xfrm>
            <a:off x="2949759" y="3170287"/>
            <a:ext cx="1908609" cy="954218"/>
            <a:chOff x="6436" y="1709"/>
            <a:chExt cx="419" cy="322"/>
          </a:xfrm>
        </p:grpSpPr>
        <p:sp>
          <p:nvSpPr>
            <p:cNvPr id="22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3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24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5" name="AutoShape 252"/>
          <p:cNvSpPr>
            <a:spLocks noChangeArrowheads="1"/>
          </p:cNvSpPr>
          <p:nvPr/>
        </p:nvSpPr>
        <p:spPr bwMode="auto">
          <a:xfrm>
            <a:off x="7624935" y="5376664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Группа 115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117" name="Рисунок 116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8" name="Рисунок 117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системах водоснабжения) </a:t>
            </a:r>
          </a:p>
        </p:txBody>
      </p:sp>
      <p:sp>
        <p:nvSpPr>
          <p:cNvPr id="65679" name="Text Box 27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</a:t>
            </a:r>
          </a:p>
        </p:txBody>
      </p:sp>
      <p:sp>
        <p:nvSpPr>
          <p:cNvPr id="187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304" name="Text Box 193"/>
          <p:cNvSpPr txBox="1">
            <a:spLocks noChangeArrowheads="1"/>
          </p:cNvSpPr>
          <p:nvPr/>
        </p:nvSpPr>
        <p:spPr bwMode="auto">
          <a:xfrm>
            <a:off x="11155176" y="3157526"/>
            <a:ext cx="1646424" cy="62155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 smtClean="0">
                <a:cs typeface="Times New Roman" pitchFamily="18" charset="0"/>
              </a:rPr>
              <a:t>При ЧС подлежит эвакуации </a:t>
            </a:r>
            <a:endParaRPr lang="ru-RU" sz="800" u="sng" dirty="0">
              <a:cs typeface="Times New Roman" pitchFamily="18" charset="0"/>
            </a:endParaRPr>
          </a:p>
          <a:p>
            <a:pPr defTabSz="1785675"/>
            <a:r>
              <a:rPr lang="ru-RU" sz="800" dirty="0">
                <a:cs typeface="Times New Roman" pitchFamily="18" charset="0"/>
              </a:rPr>
              <a:t>Население </a:t>
            </a:r>
            <a:r>
              <a:rPr lang="ru-RU" sz="800" dirty="0" smtClean="0">
                <a:cs typeface="Times New Roman" pitchFamily="18" charset="0"/>
              </a:rPr>
              <a:t>–92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800" dirty="0">
                <a:cs typeface="Times New Roman" pitchFamily="18" charset="0"/>
              </a:rPr>
              <a:t>В том числе детей – </a:t>
            </a:r>
            <a:r>
              <a:rPr lang="ru-RU" sz="800" dirty="0" smtClean="0">
                <a:cs typeface="Times New Roman" pitchFamily="18" charset="0"/>
              </a:rPr>
              <a:t>23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800" dirty="0">
                <a:cs typeface="Times New Roman" pitchFamily="18" charset="0"/>
              </a:rPr>
              <a:t>Голов скота – </a:t>
            </a:r>
            <a:r>
              <a:rPr lang="ru-RU" sz="800" dirty="0" smtClean="0">
                <a:cs typeface="Times New Roman" pitchFamily="18" charset="0"/>
              </a:rPr>
              <a:t>26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306" name="TextBox 305"/>
          <p:cNvSpPr txBox="1"/>
          <p:nvPr/>
        </p:nvSpPr>
        <p:spPr>
          <a:xfrm>
            <a:off x="8920490" y="2678435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87" name="Text Box 193"/>
          <p:cNvSpPr txBox="1">
            <a:spLocks noChangeArrowheads="1"/>
          </p:cNvSpPr>
          <p:nvPr/>
        </p:nvSpPr>
        <p:spPr bwMode="auto">
          <a:xfrm>
            <a:off x="0" y="7586682"/>
            <a:ext cx="2971776" cy="617674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1000" dirty="0" smtClean="0">
                <a:cs typeface="Times New Roman" pitchFamily="18" charset="0"/>
              </a:rPr>
              <a:t>В случае аварии на водонапорной башне население будет брать питьевую воду в индивидуальных  скважинах (</a:t>
            </a:r>
            <a:r>
              <a:rPr lang="ru-RU" sz="1000" dirty="0">
                <a:cs typeface="Times New Roman" pitchFamily="18" charset="0"/>
              </a:rPr>
              <a:t>8</a:t>
            </a:r>
            <a:r>
              <a:rPr lang="ru-RU" sz="1000" dirty="0" smtClean="0">
                <a:cs typeface="Times New Roman" pitchFamily="18" charset="0"/>
              </a:rPr>
              <a:t> шт.)</a:t>
            </a:r>
            <a:endParaRPr lang="ru-RU" sz="1000" dirty="0">
              <a:cs typeface="Times New Roman" pitchFamily="18" charset="0"/>
            </a:endParaRPr>
          </a:p>
        </p:txBody>
      </p:sp>
      <p:graphicFrame>
        <p:nvGraphicFramePr>
          <p:cNvPr id="88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574097530"/>
              </p:ext>
            </p:extLst>
          </p:nvPr>
        </p:nvGraphicFramePr>
        <p:xfrm>
          <a:off x="10329890" y="6372236"/>
          <a:ext cx="2471710" cy="3079353"/>
        </p:xfrm>
        <a:graphic>
          <a:graphicData uri="http://schemas.openxmlformats.org/drawingml/2006/table">
            <a:tbl>
              <a:tblPr/>
              <a:tblGrid>
                <a:gridCol w="1857388"/>
                <a:gridCol w="61432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50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33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29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81" name="Text Box 193"/>
          <p:cNvSpPr txBox="1">
            <a:spLocks noChangeArrowheads="1"/>
          </p:cNvSpPr>
          <p:nvPr/>
        </p:nvSpPr>
        <p:spPr bwMode="auto">
          <a:xfrm>
            <a:off x="10758518" y="3871906"/>
            <a:ext cx="2043082" cy="2495111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8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системах водоснабжения: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marL="228600" indent="-228600" algn="just" defTabSz="1785675">
              <a:buAutoNum type="arabicPeriod" startAt="2"/>
            </a:pPr>
            <a:r>
              <a:rPr lang="ru-RU" sz="800" b="0" dirty="0" smtClean="0">
                <a:cs typeface="Times New Roman" pitchFamily="18" charset="0"/>
              </a:rPr>
              <a:t>Оповещение населения.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3. Усиление дежурных аварийно-восстановительных бригад.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4. Контроль за функционированием объектов ЖКХ.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5. Подготовка резервных источников водоснабжения (скважины).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6. Обследование и своевременный ремонт водоводов.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7.  Контроль за работой системы водоснабжения.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19" name="Полилиния 125"/>
          <p:cNvSpPr>
            <a:spLocks noChangeArrowheads="1"/>
          </p:cNvSpPr>
          <p:nvPr/>
        </p:nvSpPr>
        <p:spPr bwMode="auto">
          <a:xfrm rot="13941536">
            <a:off x="3107151" y="512153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83" name="Таблица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01940432"/>
              </p:ext>
            </p:extLst>
          </p:nvPr>
        </p:nvGraphicFramePr>
        <p:xfrm>
          <a:off x="3728976" y="1157262"/>
          <a:ext cx="9072624" cy="14158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1543"/>
                <a:gridCol w="1236613"/>
                <a:gridCol w="1134078"/>
                <a:gridCol w="1341684"/>
                <a:gridCol w="1139149"/>
                <a:gridCol w="1234078"/>
                <a:gridCol w="821401"/>
                <a:gridCol w="1134078"/>
              </a:tblGrid>
              <a:tr h="288812">
                <a:tc gridSpan="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Сведения по объектам водоснабжения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288812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Населенный пункт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Протяженность, км.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Степень изношенности, %.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Обслуживающая организация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Обслуживаемые объекты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населения попадающее под отключение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8776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Учреждение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руководитель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Жилые дома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36651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с. </a:t>
                      </a: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Шемети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4,496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60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Администрация Сенькинского с/</a:t>
                      </a:r>
                      <a:r>
                        <a:rPr lang="ru-RU" sz="1000" dirty="0" err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Гарифуллина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Е.А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7-01-80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180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(Водоразборные колонки)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92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82" name="TextBox 81"/>
          <p:cNvSpPr txBox="1"/>
          <p:nvPr/>
        </p:nvSpPr>
        <p:spPr>
          <a:xfrm>
            <a:off x="5329230" y="2787446"/>
            <a:ext cx="10715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1" name="Полилиния 125"/>
          <p:cNvSpPr>
            <a:spLocks noChangeArrowheads="1"/>
          </p:cNvSpPr>
          <p:nvPr/>
        </p:nvSpPr>
        <p:spPr bwMode="auto">
          <a:xfrm rot="4371147">
            <a:off x="7667397" y="2864846"/>
            <a:ext cx="1718333" cy="41413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pSp>
        <p:nvGrpSpPr>
          <p:cNvPr id="22" name="Group 131"/>
          <p:cNvGrpSpPr>
            <a:grpSpLocks/>
          </p:cNvGrpSpPr>
          <p:nvPr/>
        </p:nvGrpSpPr>
        <p:grpSpPr bwMode="auto">
          <a:xfrm>
            <a:off x="3031543" y="2990793"/>
            <a:ext cx="1908609" cy="954218"/>
            <a:chOff x="6436" y="1709"/>
            <a:chExt cx="419" cy="322"/>
          </a:xfrm>
        </p:grpSpPr>
        <p:sp>
          <p:nvSpPr>
            <p:cNvPr id="23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4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25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6" name="TextBox 25"/>
          <p:cNvSpPr txBox="1"/>
          <p:nvPr/>
        </p:nvSpPr>
        <p:spPr>
          <a:xfrm>
            <a:off x="7552928" y="4875786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7" name="AutoShape 252"/>
          <p:cNvSpPr>
            <a:spLocks noChangeArrowheads="1"/>
          </p:cNvSpPr>
          <p:nvPr/>
        </p:nvSpPr>
        <p:spPr bwMode="auto">
          <a:xfrm>
            <a:off x="7624936" y="5352838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системах водоснабжения)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4.2.4.1.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73283956"/>
              </p:ext>
            </p:extLst>
          </p:nvPr>
        </p:nvGraphicFramePr>
        <p:xfrm>
          <a:off x="228512" y="1300139"/>
          <a:ext cx="12573088" cy="721516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28294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algn="ctr" defTabSz="1279405">
                        <a:defRPr/>
                      </a:pPr>
                      <a:r>
                        <a:rPr lang="ru-RU" sz="1600" dirty="0" smtClean="0">
                          <a:latin typeface="Times New Roman" pitchFamily="18" charset="0"/>
                          <a:cs typeface="Times New Roman" pitchFamily="18" charset="0"/>
                        </a:rPr>
                        <a:t>ФАП (</a:t>
                      </a:r>
                      <a:r>
                        <a:rPr lang="ru-RU" sz="16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п. Камский )</a:t>
                      </a:r>
                      <a:endParaRPr lang="ru-RU" sz="16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Барт Эмма </a:t>
                      </a:r>
                      <a:r>
                        <a:rPr lang="ru-RU" sz="14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Христиановна</a:t>
                      </a:r>
                      <a:endParaRPr lang="ru-RU" sz="14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Тел. </a:t>
                      </a:r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8 919 49 90 791</a:t>
                      </a:r>
                      <a:endParaRPr lang="ru-RU" sz="14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87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602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2287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системах водоснабжения)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690956289"/>
              </p:ext>
            </p:extLst>
          </p:nvPr>
        </p:nvGraphicFramePr>
        <p:xfrm>
          <a:off x="71438" y="1285875"/>
          <a:ext cx="12593637" cy="8182496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86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системах водоснабжения)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4.2.4.2.</a:t>
            </a:r>
            <a:endParaRPr lang="ru-RU" sz="1400" dirty="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Группа 77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79" name="Рисунок 78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1" name="Рисунок 80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газопроводах)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</a:t>
            </a:r>
            <a:endParaRPr lang="ru-RU" sz="14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</a:t>
            </a:r>
            <a:r>
              <a:rPr lang="ru-RU" sz="1000" dirty="0" err="1" smtClean="0"/>
              <a:t>Какмскии</a:t>
            </a:r>
            <a:r>
              <a:rPr lang="ru-RU" sz="1000" dirty="0" smtClean="0"/>
              <a:t> -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(8,5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079525" y="1342506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402388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03121" y="1263416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61157486"/>
              </p:ext>
            </p:extLst>
          </p:nvPr>
        </p:nvGraphicFramePr>
        <p:xfrm>
          <a:off x="185694" y="2228832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9" name="Полилиния 125"/>
          <p:cNvSpPr>
            <a:spLocks noChangeArrowheads="1"/>
          </p:cNvSpPr>
          <p:nvPr/>
        </p:nvSpPr>
        <p:spPr bwMode="auto">
          <a:xfrm rot="13941536">
            <a:off x="3107151" y="512153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9" name="TextBox 108"/>
          <p:cNvSpPr txBox="1"/>
          <p:nvPr/>
        </p:nvSpPr>
        <p:spPr>
          <a:xfrm>
            <a:off x="3985848" y="2561592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9" name="Полилиния 125"/>
          <p:cNvSpPr>
            <a:spLocks noChangeArrowheads="1"/>
          </p:cNvSpPr>
          <p:nvPr/>
        </p:nvSpPr>
        <p:spPr bwMode="auto">
          <a:xfrm rot="4371147">
            <a:off x="7625160" y="2984806"/>
            <a:ext cx="1718333" cy="41413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0" name="Полилиния 125"/>
          <p:cNvSpPr>
            <a:spLocks noChangeArrowheads="1"/>
          </p:cNvSpPr>
          <p:nvPr/>
        </p:nvSpPr>
        <p:spPr bwMode="auto">
          <a:xfrm rot="13941536">
            <a:off x="3259551" y="664553"/>
            <a:ext cx="4902041" cy="462743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1400140" y="1300138"/>
            <a:ext cx="6000724" cy="691875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газопроводах </a:t>
            </a:r>
            <a:r>
              <a:rPr lang="ru-RU" sz="2000" dirty="0">
                <a:cs typeface="Times New Roman" pitchFamily="18" charset="0"/>
              </a:rPr>
              <a:t>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  <p:grpSp>
        <p:nvGrpSpPr>
          <p:cNvPr id="21" name="Group 131"/>
          <p:cNvGrpSpPr>
            <a:grpSpLocks/>
          </p:cNvGrpSpPr>
          <p:nvPr/>
        </p:nvGrpSpPr>
        <p:grpSpPr bwMode="auto">
          <a:xfrm>
            <a:off x="3031543" y="3072408"/>
            <a:ext cx="1908609" cy="954218"/>
            <a:chOff x="6436" y="1709"/>
            <a:chExt cx="419" cy="322"/>
          </a:xfrm>
        </p:grpSpPr>
        <p:sp>
          <p:nvSpPr>
            <p:cNvPr id="22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3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24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5" name="TextBox 24"/>
          <p:cNvSpPr txBox="1"/>
          <p:nvPr/>
        </p:nvSpPr>
        <p:spPr>
          <a:xfrm>
            <a:off x="4986667" y="2700439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6" name="TextBox 25"/>
          <p:cNvSpPr txBox="1"/>
          <p:nvPr/>
        </p:nvSpPr>
        <p:spPr>
          <a:xfrm>
            <a:off x="7367983" y="5109331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7" name="AutoShape 252"/>
          <p:cNvSpPr>
            <a:spLocks noChangeArrowheads="1"/>
          </p:cNvSpPr>
          <p:nvPr/>
        </p:nvSpPr>
        <p:spPr bwMode="auto">
          <a:xfrm>
            <a:off x="7685675" y="5355552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Группа 77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79" name="Рисунок 78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1" name="Рисунок 80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</a:t>
            </a:r>
            <a:r>
              <a:rPr lang="ru-RU" sz="2100" dirty="0" smtClean="0">
                <a:cs typeface="Times New Roman" pitchFamily="18" charset="0"/>
              </a:rPr>
              <a:t>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нефтепроводах)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</a:t>
            </a:r>
            <a:endParaRPr lang="ru-RU" sz="1400" dirty="0"/>
          </a:p>
        </p:txBody>
      </p:sp>
      <p:sp>
        <p:nvSpPr>
          <p:cNvPr id="108" name="TextBox 107"/>
          <p:cNvSpPr txBox="1"/>
          <p:nvPr/>
        </p:nvSpPr>
        <p:spPr>
          <a:xfrm>
            <a:off x="9722667" y="7470613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0" y="701517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</a:t>
            </a:r>
            <a:r>
              <a:rPr lang="ru-RU" sz="1000" dirty="0" err="1" smtClean="0"/>
              <a:t>Камскии</a:t>
            </a:r>
            <a:r>
              <a:rPr lang="ru-RU" sz="1000" dirty="0" smtClean="0"/>
              <a:t> -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(8,5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30079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186750" y="122870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Сенькино» (15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>
            <a:off x="9019244" y="1137684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6" y="6376422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871448202"/>
              </p:ext>
            </p:extLst>
          </p:nvPr>
        </p:nvGraphicFramePr>
        <p:xfrm>
          <a:off x="0" y="287177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9" name="Полилиния 125"/>
          <p:cNvSpPr>
            <a:spLocks noChangeArrowheads="1"/>
          </p:cNvSpPr>
          <p:nvPr/>
        </p:nvSpPr>
        <p:spPr bwMode="auto">
          <a:xfrm rot="14110616">
            <a:off x="3512539" y="217372"/>
            <a:ext cx="4560186" cy="4934476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371576"/>
            <a:ext cx="6500790" cy="691875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нефтепроводах </a:t>
            </a:r>
            <a:r>
              <a:rPr lang="ru-RU" sz="2000" dirty="0">
                <a:cs typeface="Times New Roman" pitchFamily="18" charset="0"/>
              </a:rPr>
              <a:t>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3880520" y="2362873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0" name="Полилиния 125"/>
          <p:cNvSpPr>
            <a:spLocks noChangeArrowheads="1"/>
          </p:cNvSpPr>
          <p:nvPr/>
        </p:nvSpPr>
        <p:spPr bwMode="auto">
          <a:xfrm rot="4371147">
            <a:off x="7625160" y="2984806"/>
            <a:ext cx="1718333" cy="41413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1" name="TextBox 20"/>
          <p:cNvSpPr txBox="1"/>
          <p:nvPr/>
        </p:nvSpPr>
        <p:spPr>
          <a:xfrm>
            <a:off x="7104749" y="5083313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22" name="Group 131"/>
          <p:cNvGrpSpPr>
            <a:grpSpLocks/>
          </p:cNvGrpSpPr>
          <p:nvPr/>
        </p:nvGrpSpPr>
        <p:grpSpPr bwMode="auto">
          <a:xfrm>
            <a:off x="3060912" y="2848912"/>
            <a:ext cx="1908609" cy="954218"/>
            <a:chOff x="6436" y="1709"/>
            <a:chExt cx="419" cy="322"/>
          </a:xfrm>
        </p:grpSpPr>
        <p:sp>
          <p:nvSpPr>
            <p:cNvPr id="23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4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25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6" name="AutoShape 252"/>
          <p:cNvSpPr>
            <a:spLocks noChangeArrowheads="1"/>
          </p:cNvSpPr>
          <p:nvPr/>
        </p:nvSpPr>
        <p:spPr bwMode="auto">
          <a:xfrm>
            <a:off x="7599964" y="5343732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" name="Группа 105"/>
          <p:cNvGrpSpPr/>
          <p:nvPr/>
        </p:nvGrpSpPr>
        <p:grpSpPr>
          <a:xfrm>
            <a:off x="1000200" y="2264605"/>
            <a:ext cx="10081120" cy="5464869"/>
            <a:chOff x="1950790" y="3384854"/>
            <a:chExt cx="9428588" cy="5147388"/>
          </a:xfrm>
        </p:grpSpPr>
        <p:pic>
          <p:nvPicPr>
            <p:cNvPr id="107" name="Рисунок 106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" name="Рисунок 107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п. КАМСКИЙ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обрушения зданий, сооружений, пород) </a:t>
            </a:r>
          </a:p>
        </p:txBody>
      </p:sp>
      <p:sp>
        <p:nvSpPr>
          <p:cNvPr id="81086" name="Text Box 33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4.5.</a:t>
            </a:r>
          </a:p>
        </p:txBody>
      </p:sp>
      <p:sp>
        <p:nvSpPr>
          <p:cNvPr id="276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graphicFrame>
        <p:nvGraphicFramePr>
          <p:cNvPr id="118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760220436"/>
              </p:ext>
            </p:extLst>
          </p:nvPr>
        </p:nvGraphicFramePr>
        <p:xfrm>
          <a:off x="10329890" y="6481556"/>
          <a:ext cx="2471710" cy="3119644"/>
        </p:xfrm>
        <a:graphic>
          <a:graphicData uri="http://schemas.openxmlformats.org/drawingml/2006/table">
            <a:tbl>
              <a:tblPr/>
              <a:tblGrid>
                <a:gridCol w="1736238"/>
                <a:gridCol w="73547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50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33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29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0" name="Group 65"/>
          <p:cNvGraphicFramePr>
            <a:graphicFrameLocks noGrp="1"/>
          </p:cNvGraphicFramePr>
          <p:nvPr/>
        </p:nvGraphicFramePr>
        <p:xfrm>
          <a:off x="0" y="8353806"/>
          <a:ext cx="4257660" cy="1261427"/>
        </p:xfrm>
        <a:graphic>
          <a:graphicData uri="http://schemas.openxmlformats.org/drawingml/2006/table">
            <a:tbl>
              <a:tblPr/>
              <a:tblGrid>
                <a:gridCol w="254379"/>
                <a:gridCol w="1173508"/>
                <a:gridCol w="778848"/>
                <a:gridCol w="973560"/>
                <a:gridCol w="1077365"/>
              </a:tblGrid>
              <a:tr h="278447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Характеристика мостов/мостовых сооружений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Расположение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Материал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3907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автодороге  «Камский – Сенькино»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Ж/Б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1" name="Group 3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784787624"/>
              </p:ext>
            </p:extLst>
          </p:nvPr>
        </p:nvGraphicFramePr>
        <p:xfrm>
          <a:off x="6329360" y="1085824"/>
          <a:ext cx="6472240" cy="1015096"/>
        </p:xfrm>
        <a:graphic>
          <a:graphicData uri="http://schemas.openxmlformats.org/drawingml/2006/table">
            <a:tbl>
              <a:tblPr/>
              <a:tblGrid>
                <a:gridCol w="1066417"/>
                <a:gridCol w="494605"/>
                <a:gridCol w="448765"/>
                <a:gridCol w="518732"/>
                <a:gridCol w="521949"/>
                <a:gridCol w="668320"/>
                <a:gridCol w="1115476"/>
                <a:gridCol w="1637976"/>
              </a:tblGrid>
              <a:tr h="258834"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Информация об обрушениях зданий, сооружений, пород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5883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жителей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жилых домов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износа жилого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сетора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негазифицированного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жилья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231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3-5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6-9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Свыше 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9355">
                <a:tc>
                  <a:txBody>
                    <a:bodyPr/>
                    <a:lstStyle/>
                    <a:p>
                      <a:r>
                        <a:rPr lang="ru-RU" sz="1600" dirty="0" smtClean="0"/>
                        <a:t>        92</a:t>
                      </a:r>
                      <a:endParaRPr lang="ru-RU" sz="1600" dirty="0"/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    </a:t>
                      </a:r>
                      <a:r>
                        <a:rPr lang="ru-RU" sz="1400" dirty="0" smtClean="0"/>
                        <a:t>66</a:t>
                      </a:r>
                      <a:endParaRPr lang="ru-RU" sz="1400" dirty="0"/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60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%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баллоны , электроплиты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9" name="Полилиния 125"/>
          <p:cNvSpPr>
            <a:spLocks noChangeArrowheads="1"/>
          </p:cNvSpPr>
          <p:nvPr/>
        </p:nvSpPr>
        <p:spPr bwMode="auto">
          <a:xfrm rot="13941536">
            <a:off x="3456444" y="1212319"/>
            <a:ext cx="3861089" cy="3191412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316" name="TextBox 315"/>
          <p:cNvSpPr txBox="1"/>
          <p:nvPr/>
        </p:nvSpPr>
        <p:spPr>
          <a:xfrm>
            <a:off x="3880520" y="2424336"/>
            <a:ext cx="124306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7" name="Полилиния 125"/>
          <p:cNvSpPr>
            <a:spLocks noChangeArrowheads="1"/>
          </p:cNvSpPr>
          <p:nvPr/>
        </p:nvSpPr>
        <p:spPr bwMode="auto">
          <a:xfrm rot="4144465">
            <a:off x="7636569" y="2354709"/>
            <a:ext cx="1406223" cy="3941665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8" name="TextBox 17"/>
          <p:cNvSpPr txBox="1"/>
          <p:nvPr/>
        </p:nvSpPr>
        <p:spPr>
          <a:xfrm>
            <a:off x="7576323" y="4248676"/>
            <a:ext cx="124306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19" name="Group 131"/>
          <p:cNvGrpSpPr>
            <a:grpSpLocks/>
          </p:cNvGrpSpPr>
          <p:nvPr/>
        </p:nvGrpSpPr>
        <p:grpSpPr bwMode="auto">
          <a:xfrm>
            <a:off x="2974554" y="2529329"/>
            <a:ext cx="1908609" cy="954218"/>
            <a:chOff x="6436" y="1709"/>
            <a:chExt cx="419" cy="322"/>
          </a:xfrm>
        </p:grpSpPr>
        <p:sp>
          <p:nvSpPr>
            <p:cNvPr id="20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21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22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3" name="AutoShape 252"/>
          <p:cNvSpPr>
            <a:spLocks noChangeArrowheads="1"/>
          </p:cNvSpPr>
          <p:nvPr/>
        </p:nvSpPr>
        <p:spPr bwMode="auto">
          <a:xfrm>
            <a:off x="6944544" y="4494897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обрушении зданий, сооружений, пород)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73064677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307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308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08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10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07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308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3171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3172" name="CorelDRAW" r:id="rId4" imgW="810768" imgH="950976" progId="CorelDraw.Graphic.13">
              <p:embed/>
            </p:oleObj>
          </a:graphicData>
        </a:graphic>
      </p:graphicFrame>
      <p:pic>
        <p:nvPicPr>
          <p:cNvPr id="3079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 1</a:t>
            </a: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СОДЕРЖАНИЕ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обрушении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5583660"/>
              </p:ext>
            </p:extLst>
          </p:nvPr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 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обрушении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4.5.2.</a:t>
            </a:r>
            <a:endParaRPr lang="ru-RU" sz="1400" dirty="0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024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025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5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6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024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024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0339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0340" name="CorelDRAW" r:id="rId4" imgW="810768" imgH="950976" progId="CorelDraw.Graphic.13">
              <p:embed/>
            </p:oleObj>
          </a:graphicData>
        </a:graphic>
      </p:graphicFrame>
      <p:pic>
        <p:nvPicPr>
          <p:cNvPr id="10247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ТЕХНОГЕННЫХ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Группа 40"/>
          <p:cNvGrpSpPr/>
          <p:nvPr/>
        </p:nvGrpSpPr>
        <p:grpSpPr>
          <a:xfrm>
            <a:off x="920288" y="2568351"/>
            <a:ext cx="10859771" cy="6018463"/>
            <a:chOff x="1950790" y="3384854"/>
            <a:chExt cx="9428588" cy="5147388"/>
          </a:xfrm>
        </p:grpSpPr>
        <p:pic>
          <p:nvPicPr>
            <p:cNvPr id="43" name="Рисунок 42" descr="D:\ПАСПОРТА\Scan0001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" name="Рисунок 41" descr="D:\ПАСПОРТА\Scan0002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техногенных пожаров (не бытовые пожары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85022" name="Text Box 16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4.6.</a:t>
            </a:r>
          </a:p>
        </p:txBody>
      </p:sp>
      <p:graphicFrame>
        <p:nvGraphicFramePr>
          <p:cNvPr id="102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0519213"/>
              </p:ext>
            </p:extLst>
          </p:nvPr>
        </p:nvGraphicFramePr>
        <p:xfrm>
          <a:off x="8000998" y="1157262"/>
          <a:ext cx="4800602" cy="112751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</a:tbl>
          </a:graphicData>
        </a:graphic>
      </p:graphicFrame>
      <p:sp>
        <p:nvSpPr>
          <p:cNvPr id="105" name="Text Box 193"/>
          <p:cNvSpPr txBox="1">
            <a:spLocks noChangeArrowheads="1"/>
          </p:cNvSpPr>
          <p:nvPr/>
        </p:nvSpPr>
        <p:spPr bwMode="auto">
          <a:xfrm>
            <a:off x="10758518" y="3943344"/>
            <a:ext cx="2043082" cy="2741332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u="sng" dirty="0">
                <a:cs typeface="Times New Roman" pitchFamily="18" charset="0"/>
              </a:rPr>
              <a:t>Превентивные мероприятия проводимые ОМСУ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1. Восстанавливаются </a:t>
            </a:r>
            <a:r>
              <a:rPr lang="ru-RU" sz="800" dirty="0">
                <a:cs typeface="Times New Roman" pitchFamily="18" charset="0"/>
              </a:rPr>
              <a:t>и содержатся в исправном состоянии источники противопожарного </a:t>
            </a:r>
            <a:r>
              <a:rPr lang="ru-RU" sz="80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2. В </a:t>
            </a:r>
            <a:r>
              <a:rPr lang="ru-RU" sz="800" dirty="0">
                <a:cs typeface="Times New Roman" pitchFamily="18" charset="0"/>
              </a:rPr>
              <a:t>зимнее время расчищаются дороги, подъезды к источникам водоснабжения, создаются не замерзающие проруби.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3. В </a:t>
            </a:r>
            <a:r>
              <a:rPr lang="ru-RU" sz="800" dirty="0">
                <a:cs typeface="Times New Roman" pitchFamily="18" charset="0"/>
              </a:rPr>
              <a:t>летний период производится выкос травы перед </a:t>
            </a:r>
            <a:r>
              <a:rPr lang="ru-RU" sz="800" dirty="0" smtClean="0">
                <a:cs typeface="Times New Roman" pitchFamily="18" charset="0"/>
              </a:rPr>
              <a:t>домами и объектами.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4. Своевременная </a:t>
            </a:r>
            <a:r>
              <a:rPr lang="ru-RU" sz="800" dirty="0">
                <a:cs typeface="Times New Roman" pitchFamily="18" charset="0"/>
              </a:rPr>
              <a:t>разборка ветхих и заброшенных </a:t>
            </a:r>
            <a:r>
              <a:rPr lang="ru-RU" sz="800" dirty="0" smtClean="0">
                <a:cs typeface="Times New Roman" pitchFamily="18" charset="0"/>
              </a:rPr>
              <a:t>строений.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5. Соблюдение технического регламента и мер безопасности.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6. Пропаганда по соблюдению норм и правит ПБ.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7. Комплекс мероприятий, направленных на снижение вероятности ЧС.</a:t>
            </a:r>
            <a:endParaRPr lang="ru-RU" sz="800" dirty="0">
              <a:cs typeface="Times New Roman" pitchFamily="18" charset="0"/>
            </a:endParaRPr>
          </a:p>
        </p:txBody>
      </p:sp>
      <p:graphicFrame>
        <p:nvGraphicFramePr>
          <p:cNvPr id="99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719836044"/>
              </p:ext>
            </p:extLst>
          </p:nvPr>
        </p:nvGraphicFramePr>
        <p:xfrm>
          <a:off x="10258452" y="6603701"/>
          <a:ext cx="2543324" cy="2792831"/>
        </p:xfrm>
        <a:graphic>
          <a:graphicData uri="http://schemas.openxmlformats.org/drawingml/2006/table">
            <a:tbl>
              <a:tblPr/>
              <a:tblGrid>
                <a:gridCol w="2020219"/>
                <a:gridCol w="523105"/>
              </a:tblGrid>
              <a:tr h="233678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19169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2462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50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40311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33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4926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29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</a:tbl>
          </a:graphicData>
        </a:graphic>
      </p:graphicFrame>
      <p:sp>
        <p:nvSpPr>
          <p:cNvPr id="118" name="TextBox 94"/>
          <p:cNvSpPr txBox="1">
            <a:spLocks noChangeArrowheads="1"/>
          </p:cNvSpPr>
          <p:nvPr/>
        </p:nvSpPr>
        <p:spPr bwMode="auto">
          <a:xfrm>
            <a:off x="64096" y="8298279"/>
            <a:ext cx="140132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 smtClean="0"/>
              <a:t>ПЧ-\7</a:t>
            </a:r>
            <a:endParaRPr lang="ru-RU" sz="1050" dirty="0"/>
          </a:p>
          <a:p>
            <a:pPr algn="ctr">
              <a:defRPr/>
            </a:pPr>
            <a:r>
              <a:rPr lang="ru-RU" sz="1050" i="1" dirty="0" smtClean="0"/>
              <a:t> Расстояние – 35 км</a:t>
            </a:r>
          </a:p>
          <a:p>
            <a:pPr algn="ctr">
              <a:defRPr/>
            </a:pPr>
            <a:r>
              <a:rPr lang="ru-RU" sz="1050" i="1" dirty="0" smtClean="0"/>
              <a:t>г</a:t>
            </a:r>
            <a:r>
              <a:rPr lang="ru-RU" sz="1050" i="1" dirty="0"/>
              <a:t>. </a:t>
            </a:r>
            <a:r>
              <a:rPr lang="ru-RU" sz="1050" i="1" dirty="0" err="1" smtClean="0"/>
              <a:t>пермь</a:t>
            </a:r>
            <a:endParaRPr lang="ru-RU" sz="1050" i="1" dirty="0"/>
          </a:p>
        </p:txBody>
      </p:sp>
      <p:sp>
        <p:nvSpPr>
          <p:cNvPr id="100" name="TextBox 94"/>
          <p:cNvSpPr txBox="1">
            <a:spLocks noChangeArrowheads="1"/>
          </p:cNvSpPr>
          <p:nvPr/>
        </p:nvSpPr>
        <p:spPr bwMode="auto">
          <a:xfrm>
            <a:off x="64096" y="6940957"/>
            <a:ext cx="1401320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–121км</a:t>
            </a:r>
            <a:endParaRPr lang="ru-RU" sz="1050" i="1" dirty="0"/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111" name="TextBox 94"/>
          <p:cNvSpPr txBox="1">
            <a:spLocks noChangeArrowheads="1"/>
          </p:cNvSpPr>
          <p:nvPr/>
        </p:nvSpPr>
        <p:spPr bwMode="auto">
          <a:xfrm>
            <a:off x="64096" y="7652162"/>
            <a:ext cx="140132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49км</a:t>
            </a:r>
            <a:endParaRPr lang="ru-RU" sz="1050" i="1" dirty="0"/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112" name="TextBox 94"/>
          <p:cNvSpPr txBox="1">
            <a:spLocks noChangeArrowheads="1"/>
          </p:cNvSpPr>
          <p:nvPr/>
        </p:nvSpPr>
        <p:spPr bwMode="auto">
          <a:xfrm>
            <a:off x="37766" y="9048777"/>
            <a:ext cx="2016125" cy="461963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</a:t>
            </a:r>
            <a:r>
              <a:rPr lang="ru-RU" sz="800" dirty="0" smtClean="0"/>
              <a:t>п. Камский</a:t>
            </a:r>
            <a:endParaRPr lang="ru-RU" sz="800" dirty="0"/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sp>
        <p:nvSpPr>
          <p:cNvPr id="44" name="Полилиния 125"/>
          <p:cNvSpPr>
            <a:spLocks noChangeArrowheads="1"/>
          </p:cNvSpPr>
          <p:nvPr/>
        </p:nvSpPr>
        <p:spPr bwMode="auto">
          <a:xfrm rot="13941536">
            <a:off x="3270468" y="920085"/>
            <a:ext cx="4469485" cy="4293892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119" name="Таблица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853868204"/>
              </p:ext>
            </p:extLst>
          </p:nvPr>
        </p:nvGraphicFramePr>
        <p:xfrm>
          <a:off x="132978" y="1344216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8" name="TextBox 107"/>
          <p:cNvSpPr txBox="1"/>
          <p:nvPr/>
        </p:nvSpPr>
        <p:spPr>
          <a:xfrm>
            <a:off x="4657391" y="2568351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45" name="Полилиния 125"/>
          <p:cNvSpPr>
            <a:spLocks noChangeArrowheads="1"/>
          </p:cNvSpPr>
          <p:nvPr/>
        </p:nvSpPr>
        <p:spPr bwMode="auto">
          <a:xfrm rot="4119435">
            <a:off x="7625161" y="2825677"/>
            <a:ext cx="1718333" cy="41413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27" name="TextBox 26"/>
          <p:cNvSpPr txBox="1"/>
          <p:nvPr/>
        </p:nvSpPr>
        <p:spPr>
          <a:xfrm>
            <a:off x="7480920" y="5063675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28" name="Group 131"/>
          <p:cNvGrpSpPr>
            <a:grpSpLocks/>
          </p:cNvGrpSpPr>
          <p:nvPr/>
        </p:nvGrpSpPr>
        <p:grpSpPr bwMode="auto">
          <a:xfrm>
            <a:off x="2963374" y="3039461"/>
            <a:ext cx="1908609" cy="954218"/>
            <a:chOff x="6436" y="1709"/>
            <a:chExt cx="419" cy="322"/>
          </a:xfrm>
        </p:grpSpPr>
        <p:sp>
          <p:nvSpPr>
            <p:cNvPr id="29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30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31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32" name="AutoShape 252"/>
          <p:cNvSpPr>
            <a:spLocks noChangeArrowheads="1"/>
          </p:cNvSpPr>
          <p:nvPr/>
        </p:nvSpPr>
        <p:spPr bwMode="auto">
          <a:xfrm>
            <a:off x="7325780" y="5266805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</a:t>
            </a:r>
            <a:r>
              <a:rPr lang="ru-RU" sz="2100" dirty="0" smtClean="0">
                <a:cs typeface="Times New Roman" pitchFamily="18" charset="0"/>
              </a:rPr>
              <a:t>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техногенных пожаров (не бытовые пожары))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703090287"/>
              </p:ext>
            </p:extLst>
          </p:nvPr>
        </p:nvGraphicFramePr>
        <p:xfrm>
          <a:off x="0" y="1085824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2021749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</a:t>
            </a:r>
            <a:r>
              <a:rPr lang="ru-RU" sz="2100" dirty="0" smtClean="0">
                <a:cs typeface="Times New Roman" pitchFamily="18" charset="0"/>
              </a:rPr>
              <a:t>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техногенных пожаров (не бытовые пожары))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712748978"/>
              </p:ext>
            </p:extLst>
          </p:nvPr>
        </p:nvGraphicFramePr>
        <p:xfrm>
          <a:off x="0" y="1085824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4.6.2.</a:t>
            </a:r>
            <a:endParaRPr lang="ru-RU" sz="1400" dirty="0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229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230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0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1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229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229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2387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2388" name="CorelDRAW" r:id="rId4" imgW="810768" imgH="950976" progId="CorelDraw.Graphic.13">
              <p:embed/>
            </p:oleObj>
          </a:graphicData>
        </a:graphic>
      </p:graphicFrame>
      <p:pic>
        <p:nvPicPr>
          <p:cNvPr id="1229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№5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 ПРИРОДНОГО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331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332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2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4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331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332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3411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3412" name="CorelDRAW" r:id="rId4" imgW="810768" imgH="950976" progId="CorelDraw.Graphic.13">
              <p:embed/>
            </p:oleObj>
          </a:graphicData>
        </a:graphic>
      </p:graphicFrame>
      <p:pic>
        <p:nvPicPr>
          <p:cNvPr id="13319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ПРИРОДНЫХ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9725" name="Group 109"/>
          <p:cNvGraphicFramePr>
            <a:graphicFrameLocks noGrp="1"/>
          </p:cNvGraphicFramePr>
          <p:nvPr>
            <p:ph sz="half" idx="4294967295"/>
          </p:nvPr>
        </p:nvGraphicFramePr>
        <p:xfrm>
          <a:off x="185738" y="2049463"/>
          <a:ext cx="12358687" cy="5787373"/>
        </p:xfrm>
        <a:graphic>
          <a:graphicData uri="http://schemas.openxmlformats.org/drawingml/2006/table">
            <a:tbl>
              <a:tblPr/>
              <a:tblGrid>
                <a:gridCol w="11228387"/>
                <a:gridCol w="1130300"/>
              </a:tblGrid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Содержание.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Условные обозначения.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6-8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Общая информация (характеристика).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9-16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 Риски возникновения ЧС техногенного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 Риски возникновения ЧС на транспорте: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865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4.1.1. Риски возникновения ЧС на объектах автомобильного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19-22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4.1.2. Риски возникновения ЧС на объектах железнодорожного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 Риски возникновения ЧС на системах ЖКХ: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4.2.1. Риски возникновения аварий на электросетях;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25-28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4.2.2. Риски возникновения аварий на сетях газоснабжения;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508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4.2.3. Риски возникновения аварий на системах теплоснабжения;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4.2.4. Риски возникновений аварий на системах водоснабжения;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31-34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4.3. Риски возникновения аварий на газопроводах;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4.4. Риски возникновения аварий на нефтепроводах;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4.5. Риски обрушения зданий, сооружений, пород;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37-39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4.6. Риски возникновения техногенных пожаров (не бытовых пожаров):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40-45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 Риски возникновения ЧС природного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5.1. Риски возникновения природных (лесных, торфяных, ландшафтных) пожаров;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47-51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5.2. Риски подтоплений (затоплений) на территории населенного пункта;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52-54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 Информационно-справочные материалы: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6.1. Информационно-справочные материалы по силам и средствам;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56-57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7147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6.2. Информационно-справочные материалы по резервам финансовых и материальных средств;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58-59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195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6.3. Информационно-справочные материалы по системе телекоммуникационного обеспечения;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60-61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9726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6.4. Информационно-справочные материалы по зонам покрытия сотовыми операторами;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62-67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6743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6.5. Информационно-справочные материалы по системе оповещения и информирования, в том числе с использованием технических средств ОКСИОН.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68-71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7188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6.6. Информационно-справочные материалы по производственным объектам (схема производственного объекта)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72-73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с</a:t>
            </a:r>
            <a:r>
              <a:rPr lang="ru-RU" sz="2100" dirty="0" smtClean="0">
                <a:cs typeface="Times New Roman" pitchFamily="18" charset="0"/>
              </a:rPr>
              <a:t>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(содержание) </a:t>
            </a:r>
          </a:p>
        </p:txBody>
      </p:sp>
      <p:sp>
        <p:nvSpPr>
          <p:cNvPr id="29785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природных пожаров)</a:t>
            </a:r>
          </a:p>
        </p:txBody>
      </p:sp>
      <p:sp>
        <p:nvSpPr>
          <p:cNvPr id="95314" name="Text Box 35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</a:t>
            </a:r>
          </a:p>
        </p:txBody>
      </p:sp>
      <p:grpSp>
        <p:nvGrpSpPr>
          <p:cNvPr id="117" name="Группа 116"/>
          <p:cNvGrpSpPr/>
          <p:nvPr/>
        </p:nvGrpSpPr>
        <p:grpSpPr>
          <a:xfrm>
            <a:off x="1943024" y="2089186"/>
            <a:ext cx="10116373" cy="6895235"/>
            <a:chOff x="1950790" y="3384854"/>
            <a:chExt cx="9428589" cy="5147388"/>
          </a:xfrm>
        </p:grpSpPr>
        <p:pic>
          <p:nvPicPr>
            <p:cNvPr id="118" name="Рисунок 117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6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9" name="Рисунок 118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78" name="Picture 89" descr="пламя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686420" y="2693178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" name="AutoShape 33"/>
          <p:cNvSpPr>
            <a:spLocks noChangeArrowheads="1"/>
          </p:cNvSpPr>
          <p:nvPr/>
        </p:nvSpPr>
        <p:spPr bwMode="auto">
          <a:xfrm>
            <a:off x="61907" y="1014386"/>
            <a:ext cx="2428892" cy="857256"/>
          </a:xfrm>
          <a:prstGeom prst="wedgeRectCallout">
            <a:avLst>
              <a:gd name="adj1" fmla="val -50702"/>
              <a:gd name="adj2" fmla="val 18304"/>
            </a:avLst>
          </a:prstGeom>
          <a:solidFill>
            <a:srgbClr val="FF6600">
              <a:alpha val="8549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000" u="sng" dirty="0" smtClean="0">
                <a:cs typeface="Times New Roman" pitchFamily="18" charset="0"/>
              </a:rPr>
              <a:t>В </a:t>
            </a:r>
            <a:r>
              <a:rPr lang="ru-RU" sz="1000" u="sng" dirty="0">
                <a:cs typeface="Times New Roman" pitchFamily="18" charset="0"/>
              </a:rPr>
              <a:t>зоне </a:t>
            </a:r>
            <a:r>
              <a:rPr lang="ru-RU" sz="1000" u="sng" dirty="0" smtClean="0">
                <a:cs typeface="Times New Roman" pitchFamily="18" charset="0"/>
              </a:rPr>
              <a:t>риска природного пожара находятся</a:t>
            </a:r>
            <a:r>
              <a:rPr lang="ru-RU" sz="1000" u="sng" dirty="0">
                <a:cs typeface="Times New Roman" pitchFamily="18" charset="0"/>
              </a:rPr>
              <a:t>:</a:t>
            </a:r>
          </a:p>
          <a:p>
            <a:pPr algn="ctr" defTabSz="1789113"/>
            <a:r>
              <a:rPr lang="ru-RU" sz="1000" dirty="0">
                <a:cs typeface="Times New Roman" pitchFamily="18" charset="0"/>
              </a:rPr>
              <a:t>- домов </a:t>
            </a:r>
            <a:r>
              <a:rPr lang="ru-RU" sz="1000" dirty="0" smtClean="0">
                <a:cs typeface="Times New Roman" pitchFamily="18" charset="0"/>
              </a:rPr>
              <a:t>66;</a:t>
            </a:r>
            <a:endParaRPr lang="ru-RU" sz="1000" dirty="0">
              <a:cs typeface="Times New Roman" pitchFamily="18" charset="0"/>
            </a:endParaRPr>
          </a:p>
          <a:p>
            <a:pPr algn="ctr" defTabSz="1789113"/>
            <a:r>
              <a:rPr lang="ru-RU" sz="1000" dirty="0">
                <a:cs typeface="Times New Roman" pitchFamily="18" charset="0"/>
              </a:rPr>
              <a:t>- населения – </a:t>
            </a:r>
            <a:r>
              <a:rPr lang="ru-RU" sz="1000" dirty="0" smtClean="0">
                <a:cs typeface="Times New Roman" pitchFamily="18" charset="0"/>
              </a:rPr>
              <a:t> 92чел</a:t>
            </a:r>
            <a:r>
              <a:rPr lang="ru-RU" sz="1000" dirty="0">
                <a:cs typeface="Times New Roman" pitchFamily="18" charset="0"/>
              </a:rPr>
              <a:t>.</a:t>
            </a:r>
          </a:p>
          <a:p>
            <a:pPr algn="ctr" defTabSz="1789113"/>
            <a:r>
              <a:rPr lang="ru-RU" sz="1000" dirty="0">
                <a:cs typeface="Times New Roman" pitchFamily="18" charset="0"/>
              </a:rPr>
              <a:t>- соц. значимых объектов – 0</a:t>
            </a:r>
            <a:r>
              <a:rPr lang="ru-RU" sz="1000" dirty="0" smtClean="0">
                <a:cs typeface="Times New Roman" pitchFamily="18" charset="0"/>
              </a:rPr>
              <a:t>.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412" name="Text Box 327"/>
          <p:cNvSpPr txBox="1">
            <a:spLocks noChangeArrowheads="1"/>
          </p:cNvSpPr>
          <p:nvPr/>
        </p:nvSpPr>
        <p:spPr bwMode="auto">
          <a:xfrm>
            <a:off x="0" y="4657724"/>
            <a:ext cx="3257528" cy="707739"/>
          </a:xfrm>
          <a:prstGeom prst="rect">
            <a:avLst/>
          </a:prstGeom>
          <a:solidFill>
            <a:srgbClr val="FF6600">
              <a:alpha val="4666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91294" tIns="45647" rIns="91294" bIns="45647">
            <a:spAutoFit/>
          </a:bodyPr>
          <a:lstStyle/>
          <a:p>
            <a:pPr algn="ctr" defTabSz="1279525" eaLnBrk="0" hangingPunct="0"/>
            <a:r>
              <a:rPr lang="ru-RU" sz="1000" b="1" dirty="0" smtClean="0">
                <a:latin typeface="Times New Roman" pitchFamily="18" charset="0"/>
              </a:rPr>
              <a:t>На </a:t>
            </a:r>
            <a:r>
              <a:rPr lang="ru-RU" sz="1000" b="1" dirty="0">
                <a:latin typeface="Times New Roman" pitchFamily="18" charset="0"/>
              </a:rPr>
              <a:t>территории Сенькинского сельского поселения, эвакуация населения из зоны лесных пожаров производится  в </a:t>
            </a:r>
            <a:r>
              <a:rPr lang="ru-RU" sz="1000" dirty="0" smtClean="0"/>
              <a:t>п. </a:t>
            </a:r>
            <a:r>
              <a:rPr lang="ru-RU" sz="1000" dirty="0" err="1" smtClean="0"/>
              <a:t>Камскии</a:t>
            </a:r>
            <a:r>
              <a:rPr lang="ru-RU" sz="1000" dirty="0" smtClean="0"/>
              <a:t> , клуб вместимость 200 чел</a:t>
            </a:r>
            <a:endParaRPr lang="ru-RU" sz="1000" b="1" dirty="0" smtClean="0">
              <a:latin typeface="Times New Roman" pitchFamily="18" charset="0"/>
            </a:endParaRPr>
          </a:p>
        </p:txBody>
      </p:sp>
      <p:sp>
        <p:nvSpPr>
          <p:cNvPr id="395" name="Text Box 193"/>
          <p:cNvSpPr txBox="1">
            <a:spLocks noChangeArrowheads="1"/>
          </p:cNvSpPr>
          <p:nvPr/>
        </p:nvSpPr>
        <p:spPr bwMode="auto">
          <a:xfrm>
            <a:off x="0" y="6372236"/>
            <a:ext cx="1798710" cy="744666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1000" b="0" u="sng" dirty="0">
                <a:cs typeface="Times New Roman" pitchFamily="18" charset="0"/>
              </a:rPr>
              <a:t>Подлежит эвакуации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Население </a:t>
            </a:r>
            <a:r>
              <a:rPr lang="ru-RU" sz="1000" b="0" dirty="0" smtClean="0">
                <a:cs typeface="Times New Roman" pitchFamily="18" charset="0"/>
              </a:rPr>
              <a:t>–92 </a:t>
            </a:r>
            <a:r>
              <a:rPr lang="ru-RU" sz="1000" b="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В том числе детей </a:t>
            </a:r>
            <a:r>
              <a:rPr lang="ru-RU" sz="1000" b="0" dirty="0" smtClean="0">
                <a:cs typeface="Times New Roman" pitchFamily="18" charset="0"/>
              </a:rPr>
              <a:t>– 23  </a:t>
            </a:r>
            <a:r>
              <a:rPr lang="ru-RU" sz="1000" b="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Голов скота – </a:t>
            </a:r>
          </a:p>
        </p:txBody>
      </p:sp>
      <p:sp>
        <p:nvSpPr>
          <p:cNvPr id="106" name="TextBox 94"/>
          <p:cNvSpPr txBox="1">
            <a:spLocks noChangeArrowheads="1"/>
          </p:cNvSpPr>
          <p:nvPr/>
        </p:nvSpPr>
        <p:spPr bwMode="auto">
          <a:xfrm>
            <a:off x="5362593" y="7803778"/>
            <a:ext cx="140132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–121км</a:t>
            </a:r>
            <a:endParaRPr lang="ru-RU" sz="1050" i="1" dirty="0"/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107" name="TextBox 94"/>
          <p:cNvSpPr txBox="1">
            <a:spLocks noChangeArrowheads="1"/>
          </p:cNvSpPr>
          <p:nvPr/>
        </p:nvSpPr>
        <p:spPr bwMode="auto">
          <a:xfrm>
            <a:off x="5362593" y="8468967"/>
            <a:ext cx="1434985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49</a:t>
            </a:r>
            <a:r>
              <a:rPr lang="ru-RU" sz="1050" i="1" dirty="0" smtClean="0">
                <a:solidFill>
                  <a:srgbClr val="FF0000"/>
                </a:solidFill>
              </a:rPr>
              <a:t>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108" name="TextBox 94"/>
          <p:cNvSpPr txBox="1">
            <a:spLocks noChangeArrowheads="1"/>
          </p:cNvSpPr>
          <p:nvPr/>
        </p:nvSpPr>
        <p:spPr bwMode="auto">
          <a:xfrm>
            <a:off x="5362593" y="9139237"/>
            <a:ext cx="2016125" cy="461963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</a:t>
            </a:r>
            <a:r>
              <a:rPr lang="ru-RU" sz="800" dirty="0" smtClean="0"/>
              <a:t>п. Камский</a:t>
            </a:r>
            <a:endParaRPr lang="ru-RU" sz="800" dirty="0"/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sp>
        <p:nvSpPr>
          <p:cNvPr id="114" name="TextBox 94"/>
          <p:cNvSpPr txBox="1">
            <a:spLocks noChangeArrowheads="1"/>
          </p:cNvSpPr>
          <p:nvPr/>
        </p:nvSpPr>
        <p:spPr bwMode="auto">
          <a:xfrm>
            <a:off x="7568373" y="9011455"/>
            <a:ext cx="140132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 smtClean="0"/>
              <a:t>ПЧ-\7</a:t>
            </a:r>
            <a:endParaRPr lang="ru-RU" sz="1050" dirty="0"/>
          </a:p>
          <a:p>
            <a:pPr algn="ctr">
              <a:defRPr/>
            </a:pPr>
            <a:r>
              <a:rPr lang="ru-RU" sz="1050" i="1" dirty="0" smtClean="0"/>
              <a:t> Расстояние – 35 км</a:t>
            </a:r>
          </a:p>
          <a:p>
            <a:pPr algn="ctr">
              <a:defRPr/>
            </a:pPr>
            <a:r>
              <a:rPr lang="ru-RU" sz="1050" i="1" dirty="0" smtClean="0"/>
              <a:t>г</a:t>
            </a:r>
            <a:r>
              <a:rPr lang="ru-RU" sz="1050" i="1" dirty="0"/>
              <a:t>. </a:t>
            </a:r>
            <a:r>
              <a:rPr lang="ru-RU" sz="1050" i="1" dirty="0" err="1" smtClean="0"/>
              <a:t>пермь</a:t>
            </a:r>
            <a:endParaRPr lang="ru-RU" sz="1050" i="1" dirty="0"/>
          </a:p>
        </p:txBody>
      </p:sp>
      <p:graphicFrame>
        <p:nvGraphicFramePr>
          <p:cNvPr id="390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04768820"/>
              </p:ext>
            </p:extLst>
          </p:nvPr>
        </p:nvGraphicFramePr>
        <p:xfrm>
          <a:off x="10329714" y="6854243"/>
          <a:ext cx="2471886" cy="2746957"/>
        </p:xfrm>
        <a:graphic>
          <a:graphicData uri="http://schemas.openxmlformats.org/drawingml/2006/table">
            <a:tbl>
              <a:tblPr/>
              <a:tblGrid>
                <a:gridCol w="1928826"/>
                <a:gridCol w="543060"/>
              </a:tblGrid>
              <a:tr h="22285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3570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142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50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3844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33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29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</a:tbl>
          </a:graphicData>
        </a:graphic>
      </p:graphicFrame>
      <p:sp>
        <p:nvSpPr>
          <p:cNvPr id="116" name="AutoShape 230"/>
          <p:cNvSpPr>
            <a:spLocks noChangeArrowheads="1"/>
          </p:cNvSpPr>
          <p:nvPr/>
        </p:nvSpPr>
        <p:spPr bwMode="auto">
          <a:xfrm>
            <a:off x="8829692" y="2514584"/>
            <a:ext cx="3714776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600" dirty="0" smtClean="0">
                <a:cs typeface="Times New Roman" pitchFamily="18" charset="0"/>
              </a:rPr>
              <a:t>Мест забора воды БЕ-200ЧС нет</a:t>
            </a:r>
            <a:endParaRPr lang="ru-RU" sz="1600" dirty="0">
              <a:cs typeface="Times New Roman" pitchFamily="18" charset="0"/>
            </a:endParaRPr>
          </a:p>
        </p:txBody>
      </p:sp>
      <p:graphicFrame>
        <p:nvGraphicFramePr>
          <p:cNvPr id="393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625532086"/>
              </p:ext>
            </p:extLst>
          </p:nvPr>
        </p:nvGraphicFramePr>
        <p:xfrm>
          <a:off x="8000998" y="1085824"/>
          <a:ext cx="4800602" cy="112751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</a:tbl>
          </a:graphicData>
        </a:graphic>
      </p:graphicFrame>
      <p:sp>
        <p:nvSpPr>
          <p:cNvPr id="43" name="Полилиния 125"/>
          <p:cNvSpPr>
            <a:spLocks noChangeArrowheads="1"/>
          </p:cNvSpPr>
          <p:nvPr/>
        </p:nvSpPr>
        <p:spPr bwMode="auto">
          <a:xfrm rot="14051265">
            <a:off x="3945146" y="608627"/>
            <a:ext cx="4328327" cy="4169105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pSp>
        <p:nvGrpSpPr>
          <p:cNvPr id="74" name="Group 131"/>
          <p:cNvGrpSpPr>
            <a:grpSpLocks/>
          </p:cNvGrpSpPr>
          <p:nvPr/>
        </p:nvGrpSpPr>
        <p:grpSpPr bwMode="auto">
          <a:xfrm>
            <a:off x="3802988" y="2693178"/>
            <a:ext cx="1908609" cy="954218"/>
            <a:chOff x="6436" y="1709"/>
            <a:chExt cx="419" cy="322"/>
          </a:xfrm>
        </p:grpSpPr>
        <p:sp>
          <p:nvSpPr>
            <p:cNvPr id="75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6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77" name="Рисунок 612" descr="рослесхо_0.tmp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44" name="Полилиния 125"/>
          <p:cNvSpPr>
            <a:spLocks noChangeArrowheads="1"/>
          </p:cNvSpPr>
          <p:nvPr/>
        </p:nvSpPr>
        <p:spPr bwMode="auto">
          <a:xfrm rot="3881422">
            <a:off x="7975107" y="2750156"/>
            <a:ext cx="2068582" cy="402503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115" name="Таблица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688905973"/>
              </p:ext>
            </p:extLst>
          </p:nvPr>
        </p:nvGraphicFramePr>
        <p:xfrm>
          <a:off x="0" y="2014518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396" name="Text Box 193"/>
          <p:cNvSpPr txBox="1">
            <a:spLocks noChangeArrowheads="1"/>
          </p:cNvSpPr>
          <p:nvPr/>
        </p:nvSpPr>
        <p:spPr bwMode="auto">
          <a:xfrm>
            <a:off x="10687080" y="4014782"/>
            <a:ext cx="2114520" cy="237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u="sng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проводимые ОМСУ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об опасных погодных условиях.</a:t>
            </a:r>
          </a:p>
          <a:p>
            <a:pPr algn="just"/>
            <a:endParaRPr lang="ru-RU" sz="800" b="0" dirty="0" smtClean="0">
              <a:cs typeface="Times New Roman" pitchFamily="18" charset="0"/>
            </a:endParaRP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1. Восстанавливаются </a:t>
            </a:r>
            <a:r>
              <a:rPr lang="ru-RU" sz="800" b="0" dirty="0">
                <a:cs typeface="Times New Roman" pitchFamily="18" charset="0"/>
              </a:rPr>
              <a:t>и содержатся в исправном состоянии источники противопожарного </a:t>
            </a:r>
            <a:r>
              <a:rPr lang="ru-RU" sz="800" b="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2. Расчищаются дороги, </a:t>
            </a:r>
            <a:r>
              <a:rPr lang="ru-RU" sz="800" b="0" dirty="0">
                <a:cs typeface="Times New Roman" pitchFamily="18" charset="0"/>
              </a:rPr>
              <a:t>подъезды к источникам </a:t>
            </a:r>
            <a:r>
              <a:rPr lang="ru-RU" sz="800" b="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3. Создаются </a:t>
            </a:r>
            <a:r>
              <a:rPr lang="ru-RU" sz="800" b="0" dirty="0">
                <a:cs typeface="Times New Roman" pitchFamily="18" charset="0"/>
              </a:rPr>
              <a:t>не замерзающие проруби</a:t>
            </a:r>
            <a:r>
              <a:rPr lang="ru-RU" sz="800" b="0" dirty="0" smtClean="0">
                <a:cs typeface="Times New Roman" pitchFamily="18" charset="0"/>
              </a:rPr>
              <a:t>. </a:t>
            </a:r>
            <a:endParaRPr lang="ru-RU" sz="800" b="0" dirty="0">
              <a:cs typeface="Times New Roman" pitchFamily="18" charset="0"/>
            </a:endParaRP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4. В </a:t>
            </a:r>
            <a:r>
              <a:rPr lang="ru-RU" sz="800" b="0" dirty="0">
                <a:cs typeface="Times New Roman" pitchFamily="18" charset="0"/>
              </a:rPr>
              <a:t>летний период производится выкос травы перед домами, производится разборка ветхих и заброшенных </a:t>
            </a:r>
            <a:r>
              <a:rPr lang="ru-RU" sz="800" b="0" dirty="0" smtClean="0">
                <a:cs typeface="Times New Roman" pitchFamily="18" charset="0"/>
              </a:rPr>
              <a:t>строений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5. Опашка  населенного пункта.</a:t>
            </a:r>
            <a:endParaRPr lang="ru-RU" sz="800" b="0" dirty="0">
              <a:cs typeface="Times New Roman" pitchFamily="18" charset="0"/>
            </a:endParaRPr>
          </a:p>
        </p:txBody>
      </p:sp>
      <p:pic>
        <p:nvPicPr>
          <p:cNvPr id="80" name="Picture 89" descr="пламя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9209112" y="4515818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TextBox 44"/>
          <p:cNvSpPr txBox="1"/>
          <p:nvPr/>
        </p:nvSpPr>
        <p:spPr>
          <a:xfrm>
            <a:off x="5362593" y="2089186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46" name="TextBox 45"/>
          <p:cNvSpPr txBox="1"/>
          <p:nvPr/>
        </p:nvSpPr>
        <p:spPr>
          <a:xfrm>
            <a:off x="7923066" y="4886420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47" name="AutoShape 252"/>
          <p:cNvSpPr>
            <a:spLocks noChangeArrowheads="1"/>
          </p:cNvSpPr>
          <p:nvPr/>
        </p:nvSpPr>
        <p:spPr bwMode="auto">
          <a:xfrm>
            <a:off x="7869707" y="5304656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  <p:pic>
        <p:nvPicPr>
          <p:cNvPr id="32" name="Picture 89" descr="пламя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686420" y="158589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AutoShape 252"/>
          <p:cNvSpPr>
            <a:spLocks noChangeArrowheads="1"/>
          </p:cNvSpPr>
          <p:nvPr/>
        </p:nvSpPr>
        <p:spPr bwMode="auto">
          <a:xfrm>
            <a:off x="0" y="2943212"/>
            <a:ext cx="2614586" cy="990873"/>
          </a:xfrm>
          <a:prstGeom prst="wedgeRectCallout">
            <a:avLst>
              <a:gd name="adj1" fmla="val 13981"/>
              <a:gd name="adj2" fmla="val 51678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природных пожаров)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5.1.1.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890931391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природных пожаров)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природных пожаров)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 smtClean="0"/>
              <a:t>п. 5.1.2.</a:t>
            </a:r>
            <a:endParaRPr lang="ru-RU" sz="1400" dirty="0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434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4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6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434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434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4435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4436" name="CorelDRAW" r:id="rId4" imgW="810768" imgH="950976" progId="CorelDraw.Graphic.13">
              <p:embed/>
            </p:oleObj>
          </a:graphicData>
        </a:graphic>
      </p:graphicFrame>
      <p:pic>
        <p:nvPicPr>
          <p:cNvPr id="14343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ПОДТОПЛЕНИЙ (ЗАТОПЛЕНИЙ)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Овал 127"/>
          <p:cNvSpPr/>
          <p:nvPr/>
        </p:nvSpPr>
        <p:spPr>
          <a:xfrm>
            <a:off x="10455275" y="3094038"/>
            <a:ext cx="2035175" cy="70643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9179" tIns="89589" rIns="179179" bIns="89589" anchor="ctr"/>
          <a:lstStyle/>
          <a:p>
            <a:pPr algn="ctr" defTabSz="178424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подтоплений/затоплений)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99403" name="Text Box 230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5.2.</a:t>
            </a:r>
          </a:p>
        </p:txBody>
      </p:sp>
      <p:grpSp>
        <p:nvGrpSpPr>
          <p:cNvPr id="64" name="Группа 63"/>
          <p:cNvGrpSpPr/>
          <p:nvPr/>
        </p:nvGrpSpPr>
        <p:grpSpPr>
          <a:xfrm>
            <a:off x="794798" y="3264496"/>
            <a:ext cx="11944344" cy="6336704"/>
            <a:chOff x="1950790" y="3384854"/>
            <a:chExt cx="9428588" cy="5147388"/>
          </a:xfrm>
        </p:grpSpPr>
        <p:pic>
          <p:nvPicPr>
            <p:cNvPr id="114" name="Рисунок 113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5" name="Рисунок 114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graphicFrame>
        <p:nvGraphicFramePr>
          <p:cNvPr id="126" name="Group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106166864"/>
              </p:ext>
            </p:extLst>
          </p:nvPr>
        </p:nvGraphicFramePr>
        <p:xfrm>
          <a:off x="5943552" y="1157262"/>
          <a:ext cx="6858048" cy="603892"/>
        </p:xfrm>
        <a:graphic>
          <a:graphicData uri="http://schemas.openxmlformats.org/drawingml/2006/table">
            <a:tbl>
              <a:tblPr/>
              <a:tblGrid>
                <a:gridCol w="458153"/>
                <a:gridCol w="1439909"/>
                <a:gridCol w="1312814"/>
                <a:gridCol w="1064436"/>
                <a:gridCol w="1271761"/>
                <a:gridCol w="1310975"/>
              </a:tblGrid>
              <a:tr h="28733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Водоток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Объем(тыс. м</a:t>
                      </a:r>
                      <a:r>
                        <a:rPr kumimoji="0" lang="ru-RU" sz="11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</a:t>
                      </a:r>
                    </a:p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зеркала (га)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Глубина</a:t>
                      </a:r>
                    </a:p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(м)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23264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Шемети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Камское вдхр.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12 205 000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48 820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63" name="Полилиния 125"/>
          <p:cNvSpPr>
            <a:spLocks noChangeArrowheads="1"/>
          </p:cNvSpPr>
          <p:nvPr/>
        </p:nvSpPr>
        <p:spPr bwMode="auto">
          <a:xfrm rot="4013071">
            <a:off x="7728615" y="3744902"/>
            <a:ext cx="2182107" cy="417200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11" name="TextBox 110"/>
          <p:cNvSpPr txBox="1"/>
          <p:nvPr/>
        </p:nvSpPr>
        <p:spPr>
          <a:xfrm>
            <a:off x="7962412" y="5830905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27" name="Полилиния 125"/>
          <p:cNvSpPr>
            <a:spLocks noChangeArrowheads="1"/>
          </p:cNvSpPr>
          <p:nvPr/>
        </p:nvSpPr>
        <p:spPr bwMode="auto">
          <a:xfrm rot="13806938">
            <a:off x="3138002" y="1275719"/>
            <a:ext cx="4998932" cy="4944034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102" name="Таблица 10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968972072"/>
              </p:ext>
            </p:extLst>
          </p:nvPr>
        </p:nvGraphicFramePr>
        <p:xfrm>
          <a:off x="34305" y="1098047"/>
          <a:ext cx="4000528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00528"/>
              </a:tblGrid>
              <a:tr h="680084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Рисков подтоплений/затоплений нет.</a:t>
                      </a:r>
                    </a:p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Поселок находится на берегу </a:t>
                      </a:r>
                      <a:r>
                        <a:rPr lang="ru-RU" sz="2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Камского водохранилища, уровень которого регулируется плотиной Камской ГЭС (находится ниже по течению)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5176664" y="3199976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pSp>
        <p:nvGrpSpPr>
          <p:cNvPr id="14" name="Group 131"/>
          <p:cNvGrpSpPr>
            <a:grpSpLocks/>
          </p:cNvGrpSpPr>
          <p:nvPr/>
        </p:nvGrpSpPr>
        <p:grpSpPr bwMode="auto">
          <a:xfrm>
            <a:off x="2872408" y="4060377"/>
            <a:ext cx="1908609" cy="954218"/>
            <a:chOff x="6436" y="1709"/>
            <a:chExt cx="419" cy="322"/>
          </a:xfrm>
        </p:grpSpPr>
        <p:sp>
          <p:nvSpPr>
            <p:cNvPr id="15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6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7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18" name="AutoShape 252"/>
          <p:cNvSpPr>
            <a:spLocks noChangeArrowheads="1"/>
          </p:cNvSpPr>
          <p:nvPr/>
        </p:nvSpPr>
        <p:spPr bwMode="auto">
          <a:xfrm>
            <a:off x="7731555" y="6077126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3955" name="Group 2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079947975"/>
              </p:ext>
            </p:extLst>
          </p:nvPr>
        </p:nvGraphicFramePr>
        <p:xfrm>
          <a:off x="207963" y="1300163"/>
          <a:ext cx="12314237" cy="2500305"/>
        </p:xfrm>
        <a:graphic>
          <a:graphicData uri="http://schemas.openxmlformats.org/drawingml/2006/table">
            <a:tbl>
              <a:tblPr/>
              <a:tblGrid>
                <a:gridCol w="811212"/>
                <a:gridCol w="3935413"/>
                <a:gridCol w="2892425"/>
                <a:gridCol w="2543175"/>
                <a:gridCol w="2132012"/>
              </a:tblGrid>
              <a:tr h="5047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п\п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организации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руководителя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8100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ГИМС Добрянский участок № 7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Государственный инспектор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Лобанов Николай Афанасьевич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сот. т. 89027950725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Представитель Восточного  филиала ФБУЗ «Центр гигиены и эпидемиологии в ПК»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Бабенко Ольга Станиславовна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5- 47-61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89082782734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Восточный территориальный отдел  управления «Роспотребнадзор» по ПК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Главный 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специалист-эксперт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Шакирова Лариса Николаевна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89082586919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Государственное бюджетное учреждение ветеринарии края «</a:t>
                      </a:r>
                      <a:r>
                        <a:rPr lang="ru-RU" sz="1400" dirty="0" err="1">
                          <a:latin typeface="Times New Roman"/>
                          <a:ea typeface="Times New Roman"/>
                          <a:cs typeface="Times New Roman"/>
                        </a:rPr>
                        <a:t>Добрянская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 СББЖ»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Главный ветеринарный 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Галикеев Минигарей Мавлютович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с. 8 902 47 80 203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(34265) 2-29-79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Муниципальная инспекция Добрянского муниципального контроля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Начальник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Пепеляева Нелли Валерьевна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8934265)2 19 45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(организация экологического мониторинга на территории)</a:t>
            </a:r>
          </a:p>
        </p:txBody>
      </p:sp>
      <p:sp>
        <p:nvSpPr>
          <p:cNvPr id="100393" name="Text Box 23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537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7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8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536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536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5459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5460" name="CorelDRAW" r:id="rId4" imgW="810768" imgH="950976" progId="CorelDraw.Graphic.13">
              <p:embed/>
            </p:oleObj>
          </a:graphicData>
        </a:graphic>
      </p:graphicFrame>
      <p:pic>
        <p:nvPicPr>
          <p:cNvPr id="15367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№6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638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639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39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41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639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639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6483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6484" name="CorelDRAW" r:id="rId4" imgW="810768" imgH="950976" progId="CorelDraw.Graphic.13">
              <p:embed/>
            </p:oleObj>
          </a:graphicData>
        </a:graphic>
      </p:graphicFrame>
      <p:pic>
        <p:nvPicPr>
          <p:cNvPr id="16391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СИЛАМ И СРЕДСТВАМ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57" name="Group 35"/>
          <p:cNvGrpSpPr>
            <a:grpSpLocks/>
          </p:cNvGrpSpPr>
          <p:nvPr/>
        </p:nvGrpSpPr>
        <p:grpSpPr bwMode="auto">
          <a:xfrm>
            <a:off x="11401460" y="728634"/>
            <a:ext cx="685800" cy="542925"/>
            <a:chOff x="476" y="3294"/>
            <a:chExt cx="312" cy="342"/>
          </a:xfrm>
        </p:grpSpPr>
        <p:sp>
          <p:nvSpPr>
            <p:cNvPr id="103472" name="Freeform 36"/>
            <p:cNvSpPr>
              <a:spLocks/>
            </p:cNvSpPr>
            <p:nvPr/>
          </p:nvSpPr>
          <p:spPr bwMode="auto">
            <a:xfrm>
              <a:off x="476" y="3294"/>
              <a:ext cx="312" cy="136"/>
            </a:xfrm>
            <a:custGeom>
              <a:avLst/>
              <a:gdLst>
                <a:gd name="T0" fmla="*/ 0 w 432"/>
                <a:gd name="T1" fmla="*/ 0 h 288"/>
                <a:gd name="T2" fmla="*/ 1 w 432"/>
                <a:gd name="T3" fmla="*/ 0 h 288"/>
                <a:gd name="T4" fmla="*/ 1 w 432"/>
                <a:gd name="T5" fmla="*/ 0 h 288"/>
                <a:gd name="T6" fmla="*/ 0 w 432"/>
                <a:gd name="T7" fmla="*/ 0 h 288"/>
                <a:gd name="T8" fmla="*/ 0 w 432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2"/>
                <a:gd name="T16" fmla="*/ 0 h 288"/>
                <a:gd name="T17" fmla="*/ 432 w 432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2" h="288">
                  <a:moveTo>
                    <a:pt x="0" y="0"/>
                  </a:moveTo>
                  <a:lnTo>
                    <a:pt x="429" y="66"/>
                  </a:lnTo>
                  <a:lnTo>
                    <a:pt x="432" y="213"/>
                  </a:lnTo>
                  <a:lnTo>
                    <a:pt x="0" y="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3473" name="Line 37"/>
            <p:cNvSpPr>
              <a:spLocks noChangeShapeType="1"/>
            </p:cNvSpPr>
            <p:nvPr/>
          </p:nvSpPr>
          <p:spPr bwMode="auto">
            <a:xfrm>
              <a:off x="476" y="3430"/>
              <a:ext cx="0" cy="206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силам и средствам) </a:t>
            </a:r>
          </a:p>
        </p:txBody>
      </p:sp>
      <p:sp>
        <p:nvSpPr>
          <p:cNvPr id="103471" name="Text Box 20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6.1.</a:t>
            </a:r>
          </a:p>
        </p:txBody>
      </p:sp>
      <p:graphicFrame>
        <p:nvGraphicFramePr>
          <p:cNvPr id="104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112868848"/>
              </p:ext>
            </p:extLst>
          </p:nvPr>
        </p:nvGraphicFramePr>
        <p:xfrm>
          <a:off x="8000998" y="1157262"/>
          <a:ext cx="4800602" cy="100355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29" name="Text Box 199"/>
          <p:cNvSpPr txBox="1">
            <a:spLocks noChangeArrowheads="1"/>
          </p:cNvSpPr>
          <p:nvPr/>
        </p:nvSpPr>
        <p:spPr bwMode="auto">
          <a:xfrm>
            <a:off x="6757989" y="8588401"/>
            <a:ext cx="6477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800" dirty="0">
                <a:solidFill>
                  <a:srgbClr val="FF0000"/>
                </a:solidFill>
              </a:rPr>
              <a:t>УПЧ</a:t>
            </a:r>
          </a:p>
        </p:txBody>
      </p:sp>
      <p:sp>
        <p:nvSpPr>
          <p:cNvPr id="137" name="Text Box 206"/>
          <p:cNvSpPr txBox="1">
            <a:spLocks noChangeArrowheads="1"/>
          </p:cNvSpPr>
          <p:nvPr/>
        </p:nvSpPr>
        <p:spPr bwMode="auto">
          <a:xfrm>
            <a:off x="7837489" y="8588401"/>
            <a:ext cx="6477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800" dirty="0">
                <a:solidFill>
                  <a:srgbClr val="FF0000"/>
                </a:solidFill>
              </a:rPr>
              <a:t>ПЧ-7</a:t>
            </a:r>
          </a:p>
        </p:txBody>
      </p:sp>
      <p:sp>
        <p:nvSpPr>
          <p:cNvPr id="271361" name="Rectangle 1"/>
          <p:cNvSpPr>
            <a:spLocks noChangeArrowheads="1"/>
          </p:cNvSpPr>
          <p:nvPr/>
        </p:nvSpPr>
        <p:spPr bwMode="auto">
          <a:xfrm>
            <a:off x="0" y="0"/>
            <a:ext cx="1280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  <p:grpSp>
        <p:nvGrpSpPr>
          <p:cNvPr id="105" name="Группа 104"/>
          <p:cNvGrpSpPr/>
          <p:nvPr/>
        </p:nvGrpSpPr>
        <p:grpSpPr>
          <a:xfrm>
            <a:off x="852054" y="2239695"/>
            <a:ext cx="11171266" cy="6225820"/>
            <a:chOff x="1950790" y="3384854"/>
            <a:chExt cx="9428588" cy="5147388"/>
          </a:xfrm>
        </p:grpSpPr>
        <p:pic>
          <p:nvPicPr>
            <p:cNvPr id="107" name="Рисунок 106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" name="Рисунок 112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" name="Полилиния 125"/>
          <p:cNvSpPr>
            <a:spLocks noChangeArrowheads="1"/>
          </p:cNvSpPr>
          <p:nvPr/>
        </p:nvSpPr>
        <p:spPr bwMode="auto">
          <a:xfrm rot="3741109">
            <a:off x="7260824" y="2617875"/>
            <a:ext cx="2268849" cy="4164169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pSp>
        <p:nvGrpSpPr>
          <p:cNvPr id="131" name="Группа 154"/>
          <p:cNvGrpSpPr>
            <a:grpSpLocks/>
          </p:cNvGrpSpPr>
          <p:nvPr/>
        </p:nvGrpSpPr>
        <p:grpSpPr bwMode="auto">
          <a:xfrm>
            <a:off x="11122811" y="2351052"/>
            <a:ext cx="1214437" cy="819150"/>
            <a:chOff x="7686684" y="5014914"/>
            <a:chExt cx="1214446" cy="857255"/>
          </a:xfrm>
        </p:grpSpPr>
        <p:grpSp>
          <p:nvGrpSpPr>
            <p:cNvPr id="132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34" name="Прямая соединительная линия 157"/>
              <p:cNvCxnSpPr/>
              <p:nvPr/>
            </p:nvCxnSpPr>
            <p:spPr>
              <a:xfrm rot="10800000" flipV="1">
                <a:off x="7758122" y="5192679"/>
                <a:ext cx="1588" cy="67949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7" y="4836319"/>
                <a:ext cx="357190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33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88" name="TextBox 94"/>
          <p:cNvSpPr txBox="1">
            <a:spLocks noChangeArrowheads="1"/>
          </p:cNvSpPr>
          <p:nvPr/>
        </p:nvSpPr>
        <p:spPr bwMode="auto">
          <a:xfrm>
            <a:off x="10492979" y="3514716"/>
            <a:ext cx="2260530" cy="707874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ПЧ-115</a:t>
            </a:r>
            <a:endParaRPr lang="ru-RU" sz="1000" dirty="0"/>
          </a:p>
          <a:p>
            <a:pPr algn="ctr">
              <a:defRPr/>
            </a:pPr>
            <a:r>
              <a:rPr lang="ru-RU" sz="1000" i="1" dirty="0"/>
              <a:t> Расстояние </a:t>
            </a:r>
            <a:r>
              <a:rPr lang="ru-RU" sz="1000" i="1" dirty="0" smtClean="0"/>
              <a:t>– </a:t>
            </a:r>
            <a:r>
              <a:rPr lang="ru-RU" sz="1000" i="1" dirty="0"/>
              <a:t>9</a:t>
            </a:r>
            <a:r>
              <a:rPr lang="ru-RU" sz="1000" i="1" dirty="0" smtClean="0"/>
              <a:t>км в летний период,</a:t>
            </a:r>
          </a:p>
          <a:p>
            <a:pPr algn="ctr">
              <a:defRPr/>
            </a:pPr>
            <a:r>
              <a:rPr lang="ru-RU" sz="1000" i="1" dirty="0" smtClean="0"/>
              <a:t>121 в зимний</a:t>
            </a:r>
          </a:p>
          <a:p>
            <a:pPr algn="ctr">
              <a:defRPr/>
            </a:pPr>
            <a:r>
              <a:rPr lang="ru-RU" sz="1000" i="1" dirty="0" smtClean="0"/>
              <a:t>г. Добрянка</a:t>
            </a:r>
            <a:endParaRPr lang="ru-RU" sz="1000" i="1" dirty="0"/>
          </a:p>
        </p:txBody>
      </p:sp>
      <p:sp>
        <p:nvSpPr>
          <p:cNvPr id="44120" name="TextBox 94"/>
          <p:cNvSpPr txBox="1">
            <a:spLocks noChangeArrowheads="1"/>
          </p:cNvSpPr>
          <p:nvPr/>
        </p:nvSpPr>
        <p:spPr bwMode="auto">
          <a:xfrm>
            <a:off x="9943149" y="4300534"/>
            <a:ext cx="2858451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ПЧ-117</a:t>
            </a:r>
            <a:endParaRPr lang="ru-RU" sz="1000" dirty="0"/>
          </a:p>
          <a:p>
            <a:pPr algn="ctr">
              <a:defRPr/>
            </a:pPr>
            <a:r>
              <a:rPr lang="ru-RU" sz="1000" i="1" dirty="0"/>
              <a:t> Расстояние </a:t>
            </a:r>
            <a:r>
              <a:rPr lang="ru-RU" sz="1000" i="1" dirty="0" smtClean="0"/>
              <a:t>–  47 км в летний период (паром),</a:t>
            </a:r>
          </a:p>
          <a:p>
            <a:pPr algn="ctr">
              <a:defRPr/>
            </a:pPr>
            <a:r>
              <a:rPr lang="ru-RU" sz="1000" i="1" dirty="0" smtClean="0"/>
              <a:t>99 в зимний п. </a:t>
            </a:r>
            <a:r>
              <a:rPr lang="ru-RU" sz="1000" i="1" dirty="0" err="1" smtClean="0"/>
              <a:t>Полазна</a:t>
            </a:r>
            <a:endParaRPr lang="ru-RU" sz="1000" i="1" dirty="0"/>
          </a:p>
        </p:txBody>
      </p:sp>
      <p:sp>
        <p:nvSpPr>
          <p:cNvPr id="99" name="TextBox 94"/>
          <p:cNvSpPr txBox="1">
            <a:spLocks noChangeArrowheads="1"/>
          </p:cNvSpPr>
          <p:nvPr/>
        </p:nvSpPr>
        <p:spPr bwMode="auto">
          <a:xfrm>
            <a:off x="10658460" y="4943476"/>
            <a:ext cx="2143140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ДПД п. Камский</a:t>
            </a:r>
          </a:p>
          <a:p>
            <a:pPr algn="ctr">
              <a:defRPr/>
            </a:pPr>
            <a:r>
              <a:rPr lang="ru-RU" sz="1000" dirty="0" smtClean="0"/>
              <a:t>Руководитель – </a:t>
            </a:r>
            <a:r>
              <a:rPr lang="ru-RU" sz="1000" dirty="0" err="1" smtClean="0"/>
              <a:t>Плеснявцев</a:t>
            </a:r>
            <a:r>
              <a:rPr lang="ru-RU" sz="1000" dirty="0" smtClean="0"/>
              <a:t> А.Л.</a:t>
            </a:r>
          </a:p>
          <a:p>
            <a:pPr lvl="0" algn="ctr">
              <a:defRPr/>
            </a:pPr>
            <a:r>
              <a:rPr lang="ru-RU" sz="1000" dirty="0" smtClean="0"/>
              <a:t>Тел.</a:t>
            </a:r>
            <a:r>
              <a:rPr lang="ru-RU" sz="1000" b="0" dirty="0" smtClean="0">
                <a:cs typeface="Times New Roman" pitchFamily="18" charset="0"/>
              </a:rPr>
              <a:t> 89194823521</a:t>
            </a:r>
          </a:p>
        </p:txBody>
      </p:sp>
      <p:graphicFrame>
        <p:nvGraphicFramePr>
          <p:cNvPr id="96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769256963"/>
              </p:ext>
            </p:extLst>
          </p:nvPr>
        </p:nvGraphicFramePr>
        <p:xfrm>
          <a:off x="9694895" y="6040314"/>
          <a:ext cx="2987675" cy="3521364"/>
        </p:xfrm>
        <a:graphic>
          <a:graphicData uri="http://schemas.openxmlformats.org/drawingml/2006/table">
            <a:tbl>
              <a:tblPr/>
              <a:tblGrid>
                <a:gridCol w="2098675"/>
                <a:gridCol w="889000"/>
              </a:tblGrid>
              <a:tr h="239508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8374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023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50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1317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33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-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950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29</a:t>
                      </a:r>
                      <a:endParaRPr lang="ru-RU" sz="800" dirty="0"/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106" name="Text Box 193"/>
          <p:cNvSpPr txBox="1">
            <a:spLocks noChangeArrowheads="1"/>
          </p:cNvSpPr>
          <p:nvPr/>
        </p:nvSpPr>
        <p:spPr bwMode="auto">
          <a:xfrm>
            <a:off x="5324072" y="7843960"/>
            <a:ext cx="1516581" cy="62155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Население </a:t>
            </a:r>
            <a:r>
              <a:rPr lang="ru-RU" sz="800" dirty="0" smtClean="0">
                <a:latin typeface="Calibri" pitchFamily="34" charset="0"/>
              </a:rPr>
              <a:t>–</a:t>
            </a:r>
            <a:r>
              <a:rPr lang="ru-RU" sz="800" dirty="0">
                <a:latin typeface="Calibri" pitchFamily="34" charset="0"/>
              </a:rPr>
              <a:t> </a:t>
            </a:r>
            <a:r>
              <a:rPr lang="ru-RU" sz="800" dirty="0" smtClean="0">
                <a:latin typeface="Calibri" pitchFamily="34" charset="0"/>
              </a:rPr>
              <a:t>92чел</a:t>
            </a:r>
            <a:r>
              <a:rPr lang="ru-RU" sz="800" dirty="0">
                <a:latin typeface="Calibri" pitchFamily="34" charset="0"/>
              </a:rPr>
              <a:t>.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В том числе детей –  </a:t>
            </a:r>
            <a:r>
              <a:rPr lang="ru-RU" sz="800" dirty="0" smtClean="0">
                <a:latin typeface="Calibri" pitchFamily="34" charset="0"/>
              </a:rPr>
              <a:t> 23 чел</a:t>
            </a:r>
            <a:r>
              <a:rPr lang="ru-RU" sz="800" dirty="0">
                <a:latin typeface="Calibri" pitchFamily="34" charset="0"/>
              </a:rPr>
              <a:t>.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Голов скота – </a:t>
            </a:r>
            <a:r>
              <a:rPr lang="ru-RU" sz="800" dirty="0" smtClean="0">
                <a:latin typeface="Calibri" pitchFamily="34" charset="0"/>
              </a:rPr>
              <a:t>26</a:t>
            </a:r>
            <a:endParaRPr lang="ru-RU" sz="800" dirty="0">
              <a:latin typeface="Calibri" pitchFamily="34" charset="0"/>
            </a:endParaRPr>
          </a:p>
        </p:txBody>
      </p:sp>
      <p:graphicFrame>
        <p:nvGraphicFramePr>
          <p:cNvPr id="108" name="Таблица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609616047"/>
              </p:ext>
            </p:extLst>
          </p:nvPr>
        </p:nvGraphicFramePr>
        <p:xfrm>
          <a:off x="0" y="7670038"/>
          <a:ext cx="5011476" cy="1931162"/>
        </p:xfrm>
        <a:graphic>
          <a:graphicData uri="http://schemas.openxmlformats.org/drawingml/2006/table">
            <a:tbl>
              <a:tblPr/>
              <a:tblGrid>
                <a:gridCol w="942258"/>
                <a:gridCol w="1244201"/>
                <a:gridCol w="933041"/>
                <a:gridCol w="933041"/>
                <a:gridCol w="958935"/>
              </a:tblGrid>
              <a:tr h="3105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Место расположения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Штатная численность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Дежурная смена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Сенькино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АРС-14,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п. Камский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АЦ,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Усть-Гаревая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мотопомпа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Пахнино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Рассохи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10" name="TextBox 109"/>
          <p:cNvSpPr txBox="1"/>
          <p:nvPr/>
        </p:nvSpPr>
        <p:spPr>
          <a:xfrm>
            <a:off x="6400800" y="4642008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35" name="Полилиния 125"/>
          <p:cNvSpPr>
            <a:spLocks noChangeArrowheads="1"/>
          </p:cNvSpPr>
          <p:nvPr/>
        </p:nvSpPr>
        <p:spPr bwMode="auto">
          <a:xfrm rot="13582347">
            <a:off x="3215019" y="673794"/>
            <a:ext cx="4403270" cy="4110208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30" name="AutoShape 320"/>
          <p:cNvSpPr>
            <a:spLocks noChangeArrowheads="1"/>
          </p:cNvSpPr>
          <p:nvPr/>
        </p:nvSpPr>
        <p:spPr bwMode="auto">
          <a:xfrm>
            <a:off x="0" y="3853164"/>
            <a:ext cx="1419377" cy="691586"/>
          </a:xfrm>
          <a:prstGeom prst="wedgeRectCallout">
            <a:avLst>
              <a:gd name="adj1" fmla="val -24372"/>
              <a:gd name="adj2" fmla="val -226612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173" tIns="32582" rIns="65173" bIns="32582"/>
          <a:lstStyle/>
          <a:p>
            <a:pPr algn="ctr" defTabSz="912813"/>
            <a:r>
              <a:rPr lang="ru-RU" sz="800" dirty="0" smtClean="0">
                <a:cs typeface="Arial" pitchFamily="34" charset="0"/>
              </a:rPr>
              <a:t>7-ПЧ 7-ОФПС, г. Пермь,</a:t>
            </a:r>
          </a:p>
          <a:p>
            <a:pPr algn="ctr" defTabSz="912813"/>
            <a:r>
              <a:rPr lang="ru-RU" sz="800" dirty="0" smtClean="0">
                <a:cs typeface="Arial" pitchFamily="34" charset="0"/>
              </a:rPr>
              <a:t>Начальник  7-ПЧ</a:t>
            </a:r>
            <a:endParaRPr lang="ru-RU" sz="800" dirty="0">
              <a:cs typeface="Arial" pitchFamily="34" charset="0"/>
            </a:endParaRPr>
          </a:p>
          <a:p>
            <a:pPr algn="ctr" defTabSz="912813"/>
            <a:r>
              <a:rPr lang="ru-RU" sz="800" dirty="0" smtClean="0">
                <a:cs typeface="Arial" pitchFamily="34" charset="0"/>
              </a:rPr>
              <a:t>Смольников Д.В.</a:t>
            </a:r>
            <a:endParaRPr lang="ru-RU" sz="800" dirty="0">
              <a:cs typeface="Arial" pitchFamily="34" charset="0"/>
            </a:endParaRPr>
          </a:p>
          <a:p>
            <a:pPr algn="ctr" defTabSz="912813"/>
            <a:r>
              <a:rPr lang="ru-RU" sz="800" dirty="0" smtClean="0">
                <a:cs typeface="Arial" pitchFamily="34" charset="0"/>
              </a:rPr>
              <a:t>8-342-2853-707</a:t>
            </a:r>
          </a:p>
          <a:p>
            <a:pPr algn="ctr" defTabSz="912813"/>
            <a:r>
              <a:rPr lang="ru-RU" sz="800" dirty="0" smtClean="0">
                <a:cs typeface="Arial" pitchFamily="34" charset="0"/>
              </a:rPr>
              <a:t>Расстояние 34 км</a:t>
            </a:r>
            <a:endParaRPr lang="ru-RU" sz="1300" dirty="0">
              <a:cs typeface="Arial" pitchFamily="34" charset="0"/>
            </a:endParaRPr>
          </a:p>
        </p:txBody>
      </p:sp>
      <p:grpSp>
        <p:nvGrpSpPr>
          <p:cNvPr id="124" name="Группа 154"/>
          <p:cNvGrpSpPr>
            <a:grpSpLocks/>
          </p:cNvGrpSpPr>
          <p:nvPr/>
        </p:nvGrpSpPr>
        <p:grpSpPr bwMode="auto">
          <a:xfrm>
            <a:off x="244835" y="1550964"/>
            <a:ext cx="1214437" cy="819150"/>
            <a:chOff x="7686684" y="5014914"/>
            <a:chExt cx="1214446" cy="857255"/>
          </a:xfrm>
        </p:grpSpPr>
        <p:grpSp>
          <p:nvGrpSpPr>
            <p:cNvPr id="125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27" name="Прямая соединительная линия 157"/>
              <p:cNvCxnSpPr/>
              <p:nvPr/>
            </p:nvCxnSpPr>
            <p:spPr>
              <a:xfrm rot="10800000" flipV="1">
                <a:off x="7758122" y="5192679"/>
                <a:ext cx="1588" cy="67949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7" y="4836319"/>
                <a:ext cx="357190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26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138" name="AutoShape 320"/>
          <p:cNvSpPr>
            <a:spLocks noChangeArrowheads="1"/>
          </p:cNvSpPr>
          <p:nvPr/>
        </p:nvSpPr>
        <p:spPr bwMode="auto">
          <a:xfrm>
            <a:off x="4811714" y="1103284"/>
            <a:ext cx="1946275" cy="857255"/>
          </a:xfrm>
          <a:prstGeom prst="wedgeRectCallout">
            <a:avLst>
              <a:gd name="adj1" fmla="val -294344"/>
              <a:gd name="adj2" fmla="val -26589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173" tIns="32582" rIns="65173" bIns="32582"/>
          <a:lstStyle/>
          <a:p>
            <a:pPr defTabSz="912813"/>
            <a:r>
              <a:rPr lang="ru-RU" sz="800" dirty="0">
                <a:cs typeface="Arial" pitchFamily="34" charset="0"/>
              </a:rPr>
              <a:t>ПЧ-7</a:t>
            </a:r>
          </a:p>
          <a:p>
            <a:pPr defTabSz="912813"/>
            <a:r>
              <a:rPr lang="ru-RU" sz="800" dirty="0">
                <a:cs typeface="Arial" pitchFamily="34" charset="0"/>
              </a:rPr>
              <a:t>Г. Пермь, </a:t>
            </a:r>
          </a:p>
          <a:p>
            <a:pPr defTabSz="912813"/>
            <a:r>
              <a:rPr lang="ru-RU" sz="800" dirty="0">
                <a:cs typeface="Arial" pitchFamily="34" charset="0"/>
              </a:rPr>
              <a:t>ул. </a:t>
            </a:r>
            <a:r>
              <a:rPr lang="ru-RU" sz="800" dirty="0" err="1">
                <a:cs typeface="Arial" pitchFamily="34" charset="0"/>
              </a:rPr>
              <a:t>Воснецова</a:t>
            </a:r>
            <a:r>
              <a:rPr lang="ru-RU" sz="800" dirty="0">
                <a:cs typeface="Arial" pitchFamily="34" charset="0"/>
              </a:rPr>
              <a:t>, 4</a:t>
            </a:r>
          </a:p>
          <a:p>
            <a:pPr defTabSz="912813"/>
            <a:r>
              <a:rPr lang="ru-RU" sz="800" dirty="0">
                <a:cs typeface="Arial" pitchFamily="34" charset="0"/>
              </a:rPr>
              <a:t>Начальник 7-ПЧ Смольников Д.В.</a:t>
            </a:r>
          </a:p>
          <a:p>
            <a:pPr defTabSz="912813"/>
            <a:r>
              <a:rPr lang="ru-RU" sz="800" dirty="0" smtClean="0">
                <a:cs typeface="Arial" pitchFamily="34" charset="0"/>
              </a:rPr>
              <a:t>8-342-285-37-36</a:t>
            </a:r>
          </a:p>
          <a:p>
            <a:pPr defTabSz="912813"/>
            <a:r>
              <a:rPr lang="ru-RU" sz="800" dirty="0" smtClean="0">
                <a:cs typeface="Arial" pitchFamily="34" charset="0"/>
              </a:rPr>
              <a:t>Расстояние 69 км</a:t>
            </a:r>
            <a:endParaRPr lang="ru-RU" sz="800" dirty="0">
              <a:cs typeface="Arial" pitchFamily="34" charset="0"/>
            </a:endParaRPr>
          </a:p>
          <a:p>
            <a:pPr defTabSz="912813"/>
            <a:endParaRPr lang="ru-RU" sz="1300" dirty="0">
              <a:cs typeface="Arial" pitchFamily="34" charset="0"/>
            </a:endParaRPr>
          </a:p>
        </p:txBody>
      </p:sp>
      <p:grpSp>
        <p:nvGrpSpPr>
          <p:cNvPr id="36" name="Group 131"/>
          <p:cNvGrpSpPr>
            <a:grpSpLocks/>
          </p:cNvGrpSpPr>
          <p:nvPr/>
        </p:nvGrpSpPr>
        <p:grpSpPr bwMode="auto">
          <a:xfrm>
            <a:off x="2848683" y="3101940"/>
            <a:ext cx="1908609" cy="954218"/>
            <a:chOff x="6436" y="1709"/>
            <a:chExt cx="419" cy="322"/>
          </a:xfrm>
        </p:grpSpPr>
        <p:sp>
          <p:nvSpPr>
            <p:cNvPr id="37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38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39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40" name="TextBox 39"/>
          <p:cNvSpPr txBox="1"/>
          <p:nvPr/>
        </p:nvSpPr>
        <p:spPr>
          <a:xfrm>
            <a:off x="5510858" y="2076301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41" name="AutoShape 252"/>
          <p:cNvSpPr>
            <a:spLocks noChangeArrowheads="1"/>
          </p:cNvSpPr>
          <p:nvPr/>
        </p:nvSpPr>
        <p:spPr bwMode="auto">
          <a:xfrm>
            <a:off x="7399887" y="5041828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410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410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0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2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410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410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4195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4196" name="CorelDRAW" r:id="rId4" imgW="810768" imgH="950976" progId="CorelDraw.Graphic.13">
              <p:embed/>
            </p:oleObj>
          </a:graphicData>
        </a:graphic>
      </p:graphicFrame>
      <p:pic>
        <p:nvPicPr>
          <p:cNvPr id="4103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№2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УСЛОВНЫЕ ОБОЗНАЧЕНИЯ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741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742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2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3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741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741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7507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7508" name="CorelDRAW" r:id="rId4" imgW="810768" imgH="950976" progId="CorelDraw.Graphic.13">
              <p:embed/>
            </p:oleObj>
          </a:graphicData>
        </a:graphic>
      </p:graphicFrame>
      <p:pic>
        <p:nvPicPr>
          <p:cNvPr id="1741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РЕЗЕРВАМ ФИНАНСОВЫХ И МАТЕРИАЛЬНЫХ СРЕДСТВ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87" name="Rectangle 54"/>
          <p:cNvSpPr>
            <a:spLocks noChangeArrowheads="1"/>
          </p:cNvSpPr>
          <p:nvPr/>
        </p:nvSpPr>
        <p:spPr bwMode="auto">
          <a:xfrm>
            <a:off x="-7467600" y="12161838"/>
            <a:ext cx="639762" cy="31908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1438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резервам финансовых и материальных средств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10550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6.2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pic>
        <p:nvPicPr>
          <p:cNvPr id="47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187278" cy="7929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8" name="Oval 205"/>
          <p:cNvSpPr>
            <a:spLocks noChangeArrowheads="1"/>
          </p:cNvSpPr>
          <p:nvPr/>
        </p:nvSpPr>
        <p:spPr bwMode="auto">
          <a:xfrm>
            <a:off x="5900738" y="4514850"/>
            <a:ext cx="200025" cy="2159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63909" tIns="31937" rIns="63909" bIns="31937" anchor="ctr"/>
          <a:lstStyle/>
          <a:p>
            <a:pPr algn="ctr" defTabSz="654050"/>
            <a:r>
              <a:rPr lang="ru-RU" sz="1400" b="1">
                <a:cs typeface="Arial" pitchFamily="34" charset="0"/>
              </a:rPr>
              <a:t>Т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81876068"/>
              </p:ext>
            </p:extLst>
          </p:nvPr>
        </p:nvGraphicFramePr>
        <p:xfrm>
          <a:off x="4614849" y="1157263"/>
          <a:ext cx="8186752" cy="1127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69536"/>
                <a:gridCol w="1169536"/>
                <a:gridCol w="1169536"/>
                <a:gridCol w="1169536"/>
                <a:gridCol w="1169536"/>
                <a:gridCol w="1169536"/>
                <a:gridCol w="1169536"/>
              </a:tblGrid>
              <a:tr h="231294">
                <a:tc gridSpan="7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Наличие резервов материальных ресурсов для ликвидации ЧС природного и техногенного характера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231294">
                <a:tc rowSpan="2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Поселение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Финансовые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Материальные средства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3062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ГСМ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31294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Сенькинское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  <a:r>
                        <a:rPr lang="ru-RU" sz="10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</a:t>
                      </a:r>
                      <a:endParaRPr lang="ru-RU" sz="1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490814066"/>
              </p:ext>
            </p:extLst>
          </p:nvPr>
        </p:nvGraphicFramePr>
        <p:xfrm>
          <a:off x="7829560" y="2657460"/>
          <a:ext cx="4972040" cy="1005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7204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Складов и хранилищ материальных запасов на ликвидацию ЧС в с. </a:t>
                      </a:r>
                      <a:r>
                        <a:rPr lang="ru-RU" sz="2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Шемети</a:t>
                      </a:r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нет</a:t>
                      </a:r>
                      <a:endParaRPr lang="ru-RU" sz="2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85D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7" name="Таблица 16"/>
          <p:cNvGraphicFramePr>
            <a:graphicFrameLocks noGrp="1"/>
          </p:cNvGraphicFramePr>
          <p:nvPr/>
        </p:nvGraphicFramePr>
        <p:xfrm>
          <a:off x="7043741" y="7276851"/>
          <a:ext cx="5757859" cy="23243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5555"/>
                <a:gridCol w="1372704"/>
                <a:gridCol w="1289742"/>
                <a:gridCol w="910416"/>
                <a:gridCol w="789026"/>
                <a:gridCol w="910416"/>
              </a:tblGrid>
              <a:tr h="55650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algn="ctr"/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Наименование материальных ресурсов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Планируется создать,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%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Другие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10" name="AutoShape 320"/>
          <p:cNvSpPr>
            <a:spLocks noChangeArrowheads="1"/>
          </p:cNvSpPr>
          <p:nvPr/>
        </p:nvSpPr>
        <p:spPr bwMode="auto">
          <a:xfrm>
            <a:off x="2440360" y="7608912"/>
            <a:ext cx="1042950" cy="376516"/>
          </a:xfrm>
          <a:prstGeom prst="wedgeRectCallout">
            <a:avLst>
              <a:gd name="adj1" fmla="val 73658"/>
              <a:gd name="adj2" fmla="val 6104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400" dirty="0" smtClean="0"/>
              <a:t>с. </a:t>
            </a:r>
            <a:r>
              <a:rPr lang="ru-RU" sz="1400" dirty="0" err="1" smtClean="0"/>
              <a:t>Шемети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946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946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6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8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946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946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9555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9556" name="CorelDRAW" r:id="rId4" imgW="810768" imgH="950976" progId="CorelDraw.Graphic.13">
              <p:embed/>
            </p:oleObj>
          </a:graphicData>
        </a:graphic>
      </p:graphicFrame>
      <p:pic>
        <p:nvPicPr>
          <p:cNvPr id="19463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СИСТЕМЕ ТЕЛЕКОММУНИКАЦИОННОГО ОБЕСПЕЧЕНИЯ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55"/>
          <p:cNvGrpSpPr>
            <a:grpSpLocks/>
          </p:cNvGrpSpPr>
          <p:nvPr/>
        </p:nvGrpSpPr>
        <p:grpSpPr bwMode="auto">
          <a:xfrm>
            <a:off x="257132" y="1585890"/>
            <a:ext cx="11783695" cy="7786742"/>
            <a:chOff x="423863" y="1143000"/>
            <a:chExt cx="8416925" cy="5357813"/>
          </a:xfrm>
        </p:grpSpPr>
        <p:sp>
          <p:nvSpPr>
            <p:cNvPr id="2052" name="Text Box 23"/>
            <p:cNvSpPr txBox="1">
              <a:spLocks noChangeArrowheads="1"/>
            </p:cNvSpPr>
            <p:nvPr/>
          </p:nvSpPr>
          <p:spPr bwMode="auto">
            <a:xfrm>
              <a:off x="6943725" y="5765800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3" name="Text Box 23"/>
            <p:cNvSpPr txBox="1">
              <a:spLocks noChangeArrowheads="1"/>
            </p:cNvSpPr>
            <p:nvPr/>
          </p:nvSpPr>
          <p:spPr bwMode="auto">
            <a:xfrm>
              <a:off x="6897688" y="5811838"/>
              <a:ext cx="785812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4" name="Rectangle 6"/>
            <p:cNvSpPr>
              <a:spLocks noChangeArrowheads="1"/>
            </p:cNvSpPr>
            <p:nvPr/>
          </p:nvSpPr>
          <p:spPr bwMode="auto">
            <a:xfrm>
              <a:off x="2357438" y="1571625"/>
              <a:ext cx="919162" cy="27463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(342) 210-42-75</a:t>
              </a:r>
            </a:p>
            <a:p>
              <a:pPr defTabSz="1102360"/>
              <a:r>
                <a:rPr lang="ru-RU" sz="1000" dirty="0"/>
                <a:t>(342) 210-43-83</a:t>
              </a:r>
            </a:p>
            <a:p>
              <a:pPr defTabSz="1102360"/>
              <a:endParaRPr lang="ru-RU" sz="1000" dirty="0"/>
            </a:p>
          </p:txBody>
        </p:sp>
        <p:sp>
          <p:nvSpPr>
            <p:cNvPr id="2055" name="Rectangle 9"/>
            <p:cNvSpPr>
              <a:spLocks noChangeArrowheads="1"/>
            </p:cNvSpPr>
            <p:nvPr/>
          </p:nvSpPr>
          <p:spPr bwMode="auto">
            <a:xfrm>
              <a:off x="4071938" y="2416175"/>
              <a:ext cx="500062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sp>
          <p:nvSpPr>
            <p:cNvPr id="2056" name="Rectangle 10"/>
            <p:cNvSpPr>
              <a:spLocks noChangeArrowheads="1"/>
            </p:cNvSpPr>
            <p:nvPr/>
          </p:nvSpPr>
          <p:spPr bwMode="auto">
            <a:xfrm>
              <a:off x="5786438" y="1143000"/>
              <a:ext cx="3033712" cy="5357813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sz="1500" dirty="0"/>
            </a:p>
          </p:txBody>
        </p:sp>
        <p:sp>
          <p:nvSpPr>
            <p:cNvPr id="2057" name="Text Box 11"/>
            <p:cNvSpPr txBox="1">
              <a:spLocks noChangeArrowheads="1"/>
            </p:cNvSpPr>
            <p:nvPr/>
          </p:nvSpPr>
          <p:spPr bwMode="auto">
            <a:xfrm>
              <a:off x="1071563" y="1143000"/>
              <a:ext cx="460375" cy="2857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ПРЦ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r>
                <a:rPr lang="ru-RU" sz="1000" dirty="0"/>
                <a:t>МАГИЯ</a:t>
              </a:r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sp>
          <p:nvSpPr>
            <p:cNvPr id="2058" name="Line 12"/>
            <p:cNvSpPr>
              <a:spLocks noChangeShapeType="1"/>
            </p:cNvSpPr>
            <p:nvPr/>
          </p:nvSpPr>
          <p:spPr bwMode="auto">
            <a:xfrm>
              <a:off x="192881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59" name="Line 18"/>
            <p:cNvSpPr>
              <a:spLocks noChangeShapeType="1"/>
            </p:cNvSpPr>
            <p:nvPr/>
          </p:nvSpPr>
          <p:spPr bwMode="auto">
            <a:xfrm>
              <a:off x="5999163" y="15716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0" name="Line 19"/>
            <p:cNvSpPr>
              <a:spLocks noChangeShapeType="1"/>
            </p:cNvSpPr>
            <p:nvPr/>
          </p:nvSpPr>
          <p:spPr bwMode="auto">
            <a:xfrm>
              <a:off x="6297613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1" name="Line 21"/>
            <p:cNvSpPr>
              <a:spLocks noChangeShapeType="1"/>
            </p:cNvSpPr>
            <p:nvPr/>
          </p:nvSpPr>
          <p:spPr bwMode="auto">
            <a:xfrm>
              <a:off x="5999163" y="16795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2" name="Text Box 23"/>
            <p:cNvSpPr txBox="1">
              <a:spLocks noChangeArrowheads="1"/>
            </p:cNvSpPr>
            <p:nvPr/>
          </p:nvSpPr>
          <p:spPr bwMode="auto">
            <a:xfrm>
              <a:off x="5929313" y="1500188"/>
              <a:ext cx="78581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Противопожарная</a:t>
              </a:r>
            </a:p>
          </p:txBody>
        </p:sp>
        <p:sp>
          <p:nvSpPr>
            <p:cNvPr id="2063" name="Text Box 27"/>
            <p:cNvSpPr txBox="1">
              <a:spLocks noChangeArrowheads="1"/>
            </p:cNvSpPr>
            <p:nvPr/>
          </p:nvSpPr>
          <p:spPr bwMode="auto">
            <a:xfrm>
              <a:off x="1955800" y="1604963"/>
              <a:ext cx="414338" cy="110966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15530" rIns="15530" bIns="15530"/>
            <a:lstStyle/>
            <a:p>
              <a:pPr algn="ctr" defTabSz="1102360"/>
              <a:r>
                <a:rPr lang="ru-RU" sz="1000" dirty="0"/>
                <a:t>ЦУКС</a:t>
              </a:r>
            </a:p>
          </p:txBody>
        </p:sp>
        <p:sp>
          <p:nvSpPr>
            <p:cNvPr id="2064" name="Text Box 29"/>
            <p:cNvSpPr txBox="1">
              <a:spLocks noChangeArrowheads="1"/>
            </p:cNvSpPr>
            <p:nvPr/>
          </p:nvSpPr>
          <p:spPr bwMode="auto">
            <a:xfrm>
              <a:off x="2571750" y="3500438"/>
              <a:ext cx="357188" cy="571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ПКСС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3" name="Group 48"/>
            <p:cNvGrpSpPr>
              <a:grpSpLocks/>
            </p:cNvGrpSpPr>
            <p:nvPr/>
          </p:nvGrpSpPr>
          <p:grpSpPr bwMode="auto">
            <a:xfrm>
              <a:off x="6429375" y="2000250"/>
              <a:ext cx="166688" cy="136525"/>
              <a:chOff x="17361" y="3244"/>
              <a:chExt cx="395" cy="340"/>
            </a:xfrm>
          </p:grpSpPr>
          <p:sp>
            <p:nvSpPr>
              <p:cNvPr id="269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70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70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0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66" name="Text Box 97"/>
            <p:cNvSpPr txBox="1">
              <a:spLocks noChangeArrowheads="1"/>
            </p:cNvSpPr>
            <p:nvPr/>
          </p:nvSpPr>
          <p:spPr bwMode="auto">
            <a:xfrm>
              <a:off x="2428875" y="21431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</a:t>
              </a:r>
              <a:r>
                <a:rPr lang="en-US" sz="1000" dirty="0"/>
                <a:t>37</a:t>
              </a:r>
              <a:endParaRPr lang="ru-RU" sz="1000" dirty="0"/>
            </a:p>
          </p:txBody>
        </p:sp>
        <p:sp>
          <p:nvSpPr>
            <p:cNvPr id="2067" name="Text Box 98"/>
            <p:cNvSpPr txBox="1">
              <a:spLocks noChangeArrowheads="1"/>
            </p:cNvSpPr>
            <p:nvPr/>
          </p:nvSpPr>
          <p:spPr bwMode="auto">
            <a:xfrm>
              <a:off x="1535113" y="1766888"/>
              <a:ext cx="27463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МГТС</a:t>
              </a:r>
            </a:p>
          </p:txBody>
        </p:sp>
        <p:sp>
          <p:nvSpPr>
            <p:cNvPr id="2068" name="Text Box 99"/>
            <p:cNvSpPr txBox="1">
              <a:spLocks noChangeArrowheads="1"/>
            </p:cNvSpPr>
            <p:nvPr/>
          </p:nvSpPr>
          <p:spPr bwMode="auto">
            <a:xfrm>
              <a:off x="1535113" y="2471738"/>
              <a:ext cx="30638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grpSp>
          <p:nvGrpSpPr>
            <p:cNvPr id="5" name="Group 100"/>
            <p:cNvGrpSpPr>
              <a:grpSpLocks/>
            </p:cNvGrpSpPr>
            <p:nvPr/>
          </p:nvGrpSpPr>
          <p:grpSpPr bwMode="auto">
            <a:xfrm>
              <a:off x="2143125" y="1785938"/>
              <a:ext cx="85725" cy="179387"/>
              <a:chOff x="10881" y="2959"/>
              <a:chExt cx="202" cy="450"/>
            </a:xfrm>
          </p:grpSpPr>
          <p:grpSp>
            <p:nvGrpSpPr>
              <p:cNvPr id="6" name="Group 101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95" name="Arc 102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6" name="Arc 103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89" name="Line 104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" name="Line 105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1" name="AutoShape 106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92" name="Line 107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3" name="Line 108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4" name="Line 109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13"/>
            <p:cNvGrpSpPr>
              <a:grpSpLocks/>
            </p:cNvGrpSpPr>
            <p:nvPr/>
          </p:nvGrpSpPr>
          <p:grpSpPr bwMode="auto">
            <a:xfrm>
              <a:off x="2143125" y="2195513"/>
              <a:ext cx="153988" cy="160337"/>
              <a:chOff x="10451" y="6974"/>
              <a:chExt cx="386" cy="412"/>
            </a:xfrm>
          </p:grpSpPr>
          <p:sp>
            <p:nvSpPr>
              <p:cNvPr id="2684" name="Line 114"/>
              <p:cNvSpPr>
                <a:spLocks noChangeShapeType="1"/>
              </p:cNvSpPr>
              <p:nvPr/>
            </p:nvSpPr>
            <p:spPr bwMode="auto">
              <a:xfrm flipV="1">
                <a:off x="10691" y="6974"/>
                <a:ext cx="146" cy="1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" name="Oval 115"/>
              <p:cNvSpPr>
                <a:spLocks noChangeArrowheads="1"/>
              </p:cNvSpPr>
              <p:nvPr/>
            </p:nvSpPr>
            <p:spPr bwMode="auto">
              <a:xfrm>
                <a:off x="10451" y="7121"/>
                <a:ext cx="264" cy="26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86" name="Line 116"/>
              <p:cNvSpPr>
                <a:spLocks noChangeShapeType="1"/>
              </p:cNvSpPr>
              <p:nvPr/>
            </p:nvSpPr>
            <p:spPr bwMode="auto">
              <a:xfrm>
                <a:off x="10686" y="7040"/>
                <a:ext cx="0" cy="7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" name="Line 117"/>
              <p:cNvSpPr>
                <a:spLocks noChangeShapeType="1"/>
              </p:cNvSpPr>
              <p:nvPr/>
            </p:nvSpPr>
            <p:spPr bwMode="auto">
              <a:xfrm flipH="1">
                <a:off x="10580" y="7021"/>
                <a:ext cx="105" cy="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1" name="Text Box 119"/>
            <p:cNvSpPr txBox="1">
              <a:spLocks noChangeArrowheads="1"/>
            </p:cNvSpPr>
            <p:nvPr/>
          </p:nvSpPr>
          <p:spPr bwMode="auto">
            <a:xfrm>
              <a:off x="2000250" y="2338388"/>
              <a:ext cx="41592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Motorola-P040</a:t>
              </a:r>
              <a:endParaRPr lang="ru-RU" sz="1000" dirty="0"/>
            </a:p>
          </p:txBody>
        </p:sp>
        <p:sp>
          <p:nvSpPr>
            <p:cNvPr id="2072" name="Text Box 123"/>
            <p:cNvSpPr txBox="1">
              <a:spLocks noChangeArrowheads="1"/>
            </p:cNvSpPr>
            <p:nvPr/>
          </p:nvSpPr>
          <p:spPr bwMode="auto">
            <a:xfrm>
              <a:off x="1114425" y="1600200"/>
              <a:ext cx="382588" cy="11144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ЦУКС ПРЦ</a:t>
              </a:r>
            </a:p>
          </p:txBody>
        </p:sp>
        <p:grpSp>
          <p:nvGrpSpPr>
            <p:cNvPr id="8" name="Group 124"/>
            <p:cNvGrpSpPr>
              <a:grpSpLocks/>
            </p:cNvGrpSpPr>
            <p:nvPr/>
          </p:nvGrpSpPr>
          <p:grpSpPr bwMode="auto">
            <a:xfrm>
              <a:off x="1273175" y="1773238"/>
              <a:ext cx="85725" cy="179387"/>
              <a:chOff x="10881" y="2959"/>
              <a:chExt cx="202" cy="450"/>
            </a:xfrm>
          </p:grpSpPr>
          <p:grpSp>
            <p:nvGrpSpPr>
              <p:cNvPr id="9" name="Group 125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82" name="Arc 126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83" name="Arc 127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76" name="Line 128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" name="Line 129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" name="AutoShape 130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79" name="Line 131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" name="Line 132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" name="Line 133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4" name="AutoShape 134"/>
            <p:cNvSpPr>
              <a:spLocks noChangeArrowheads="1"/>
            </p:cNvSpPr>
            <p:nvPr/>
          </p:nvSpPr>
          <p:spPr bwMode="auto">
            <a:xfrm>
              <a:off x="1196975" y="2082800"/>
              <a:ext cx="171450" cy="77788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75" name="Line 135"/>
            <p:cNvSpPr>
              <a:spLocks noChangeShapeType="1"/>
            </p:cNvSpPr>
            <p:nvPr/>
          </p:nvSpPr>
          <p:spPr bwMode="auto">
            <a:xfrm>
              <a:off x="1119188" y="1712913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10" name="Group 136"/>
            <p:cNvGrpSpPr>
              <a:grpSpLocks/>
            </p:cNvGrpSpPr>
            <p:nvPr/>
          </p:nvGrpSpPr>
          <p:grpSpPr bwMode="auto">
            <a:xfrm>
              <a:off x="1214438" y="3286125"/>
              <a:ext cx="250825" cy="152400"/>
              <a:chOff x="6906" y="5484"/>
              <a:chExt cx="590" cy="383"/>
            </a:xfrm>
          </p:grpSpPr>
          <p:grpSp>
            <p:nvGrpSpPr>
              <p:cNvPr id="11" name="Group 137"/>
              <p:cNvGrpSpPr>
                <a:grpSpLocks/>
              </p:cNvGrpSpPr>
              <p:nvPr/>
            </p:nvGrpSpPr>
            <p:grpSpPr bwMode="auto">
              <a:xfrm>
                <a:off x="7101" y="5484"/>
                <a:ext cx="395" cy="340"/>
                <a:chOff x="17361" y="3244"/>
                <a:chExt cx="395" cy="340"/>
              </a:xfrm>
            </p:grpSpPr>
            <p:sp>
              <p:nvSpPr>
                <p:cNvPr id="2668" name="Line 138"/>
                <p:cNvSpPr>
                  <a:spLocks noChangeShapeType="1"/>
                </p:cNvSpPr>
                <p:nvPr/>
              </p:nvSpPr>
              <p:spPr bwMode="auto">
                <a:xfrm flipH="1">
                  <a:off x="17361" y="3302"/>
                  <a:ext cx="247" cy="2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9" name="Line 139"/>
                <p:cNvSpPr>
                  <a:spLocks noChangeShapeType="1"/>
                </p:cNvSpPr>
                <p:nvPr/>
              </p:nvSpPr>
              <p:spPr bwMode="auto">
                <a:xfrm>
                  <a:off x="17536" y="3381"/>
                  <a:ext cx="177" cy="18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" name="Group 140"/>
                <p:cNvGrpSpPr>
                  <a:grpSpLocks/>
                </p:cNvGrpSpPr>
                <p:nvPr/>
              </p:nvGrpSpPr>
              <p:grpSpPr bwMode="auto">
                <a:xfrm>
                  <a:off x="17378" y="3584"/>
                  <a:ext cx="318" cy="0"/>
                  <a:chOff x="2452" y="2291"/>
                  <a:chExt cx="318" cy="0"/>
                </a:xfrm>
              </p:grpSpPr>
              <p:sp>
                <p:nvSpPr>
                  <p:cNvPr id="2673" name="Line 141"/>
                  <p:cNvSpPr>
                    <a:spLocks noChangeShapeType="1"/>
                  </p:cNvSpPr>
                  <p:nvPr/>
                </p:nvSpPr>
                <p:spPr bwMode="auto">
                  <a:xfrm>
                    <a:off x="2452" y="2291"/>
                    <a:ext cx="17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74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2629" y="2291"/>
                    <a:ext cx="141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71" name="Line 143"/>
                <p:cNvSpPr>
                  <a:spLocks noChangeShapeType="1"/>
                </p:cNvSpPr>
                <p:nvPr/>
              </p:nvSpPr>
              <p:spPr bwMode="auto">
                <a:xfrm>
                  <a:off x="17623" y="3305"/>
                  <a:ext cx="0" cy="5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72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17628" y="3244"/>
                  <a:ext cx="128" cy="12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65" name="AutoShape 145"/>
              <p:cNvSpPr>
                <a:spLocks noChangeArrowheads="1"/>
              </p:cNvSpPr>
              <p:nvPr/>
            </p:nvSpPr>
            <p:spPr bwMode="auto">
              <a:xfrm flipH="1">
                <a:off x="6906" y="5779"/>
                <a:ext cx="88" cy="88"/>
              </a:xfrm>
              <a:prstGeom prst="flowChartConnector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66" name="Line 146"/>
              <p:cNvSpPr>
                <a:spLocks noChangeShapeType="1"/>
              </p:cNvSpPr>
              <p:nvPr/>
            </p:nvSpPr>
            <p:spPr bwMode="auto">
              <a:xfrm rot="-5400000">
                <a:off x="7058" y="5762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" name="Line 147"/>
              <p:cNvSpPr>
                <a:spLocks noChangeShapeType="1"/>
              </p:cNvSpPr>
              <p:nvPr/>
            </p:nvSpPr>
            <p:spPr bwMode="auto">
              <a:xfrm>
                <a:off x="7026" y="5779"/>
                <a:ext cx="0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7" name="Text Box 148"/>
            <p:cNvSpPr txBox="1">
              <a:spLocks noChangeArrowheads="1"/>
            </p:cNvSpPr>
            <p:nvPr/>
          </p:nvSpPr>
          <p:spPr bwMode="auto">
            <a:xfrm>
              <a:off x="1571625" y="3214688"/>
              <a:ext cx="249238" cy="119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№102</a:t>
              </a:r>
            </a:p>
          </p:txBody>
        </p:sp>
        <p:grpSp>
          <p:nvGrpSpPr>
            <p:cNvPr id="13" name="Group 149"/>
            <p:cNvGrpSpPr>
              <a:grpSpLocks/>
            </p:cNvGrpSpPr>
            <p:nvPr/>
          </p:nvGrpSpPr>
          <p:grpSpPr bwMode="auto">
            <a:xfrm>
              <a:off x="2714625" y="3822700"/>
              <a:ext cx="87313" cy="177800"/>
              <a:chOff x="10881" y="2959"/>
              <a:chExt cx="202" cy="450"/>
            </a:xfrm>
          </p:grpSpPr>
          <p:grpSp>
            <p:nvGrpSpPr>
              <p:cNvPr id="14" name="Group 150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62" name="Arc 15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3" name="Arc 15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6" name="Line 153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7" name="Line 154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8" name="AutoShape 155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59" name="Line 156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0" name="Line 157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1" name="Line 158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160"/>
            <p:cNvGrpSpPr>
              <a:grpSpLocks/>
            </p:cNvGrpSpPr>
            <p:nvPr/>
          </p:nvGrpSpPr>
          <p:grpSpPr bwMode="auto">
            <a:xfrm>
              <a:off x="2643188" y="3643313"/>
              <a:ext cx="168275" cy="134937"/>
              <a:chOff x="17361" y="3244"/>
              <a:chExt cx="395" cy="340"/>
            </a:xfrm>
          </p:grpSpPr>
          <p:sp>
            <p:nvSpPr>
              <p:cNvPr id="2648" name="Line 16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9" name="Line 16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" name="Group 16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53" name="Line 16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54" name="Line 16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1" name="Line 16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2" name="Line 16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0" name="Text Box 169"/>
            <p:cNvSpPr txBox="1">
              <a:spLocks noChangeArrowheads="1"/>
            </p:cNvSpPr>
            <p:nvPr/>
          </p:nvSpPr>
          <p:spPr bwMode="auto">
            <a:xfrm>
              <a:off x="2000250" y="3786188"/>
              <a:ext cx="357188" cy="142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№А38 </a:t>
              </a:r>
            </a:p>
          </p:txBody>
        </p:sp>
        <p:sp>
          <p:nvSpPr>
            <p:cNvPr id="2081" name="Text Box 185"/>
            <p:cNvSpPr txBox="1">
              <a:spLocks noChangeArrowheads="1"/>
            </p:cNvSpPr>
            <p:nvPr/>
          </p:nvSpPr>
          <p:spPr bwMode="auto">
            <a:xfrm>
              <a:off x="428625" y="1143000"/>
              <a:ext cx="50482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МЧС</a:t>
              </a:r>
            </a:p>
            <a:p>
              <a:pPr algn="ctr" defTabSz="1102360"/>
              <a:endParaRPr lang="en-US" sz="1000" dirty="0"/>
            </a:p>
            <a:p>
              <a:pPr algn="ctr" defTabSz="1102360"/>
              <a:r>
                <a:rPr lang="ru-RU" sz="1000" dirty="0"/>
                <a:t>Фотон</a:t>
              </a:r>
            </a:p>
            <a:p>
              <a:pPr algn="ctr" defTabSz="1102360"/>
              <a:r>
                <a:rPr lang="ru-RU" sz="1000" dirty="0"/>
                <a:t>416-Б</a:t>
              </a:r>
            </a:p>
          </p:txBody>
        </p:sp>
        <p:sp>
          <p:nvSpPr>
            <p:cNvPr id="2082" name="Line 186"/>
            <p:cNvSpPr>
              <a:spLocks noChangeShapeType="1"/>
            </p:cNvSpPr>
            <p:nvPr/>
          </p:nvSpPr>
          <p:spPr bwMode="auto">
            <a:xfrm>
              <a:off x="423863" y="1571625"/>
              <a:ext cx="5048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3" name="Text Box 187"/>
            <p:cNvSpPr txBox="1">
              <a:spLocks noChangeArrowheads="1"/>
            </p:cNvSpPr>
            <p:nvPr/>
          </p:nvSpPr>
          <p:spPr bwMode="auto">
            <a:xfrm>
              <a:off x="468313" y="1598613"/>
              <a:ext cx="384175" cy="11160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НЦУКС </a:t>
              </a:r>
            </a:p>
          </p:txBody>
        </p:sp>
        <p:grpSp>
          <p:nvGrpSpPr>
            <p:cNvPr id="17" name="Group 188"/>
            <p:cNvGrpSpPr>
              <a:grpSpLocks/>
            </p:cNvGrpSpPr>
            <p:nvPr/>
          </p:nvGrpSpPr>
          <p:grpSpPr bwMode="auto">
            <a:xfrm flipH="1">
              <a:off x="654050" y="1762125"/>
              <a:ext cx="85725" cy="179388"/>
              <a:chOff x="10881" y="2959"/>
              <a:chExt cx="202" cy="450"/>
            </a:xfrm>
          </p:grpSpPr>
          <p:grpSp>
            <p:nvGrpSpPr>
              <p:cNvPr id="18" name="Group 1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46" name="Arc 1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47" name="Arc 1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40" name="Line 1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1" name="Line 1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2" name="AutoShape 1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43" name="Line 1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4" name="Line 1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5" name="Line 1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" name="Group 198"/>
            <p:cNvGrpSpPr>
              <a:grpSpLocks/>
            </p:cNvGrpSpPr>
            <p:nvPr/>
          </p:nvGrpSpPr>
          <p:grpSpPr bwMode="auto">
            <a:xfrm>
              <a:off x="658813" y="1960563"/>
              <a:ext cx="46037" cy="73025"/>
              <a:chOff x="801" y="4079"/>
              <a:chExt cx="180" cy="360"/>
            </a:xfrm>
          </p:grpSpPr>
          <p:sp>
            <p:nvSpPr>
              <p:cNvPr id="2637" name="Arc 199"/>
              <p:cNvSpPr>
                <a:spLocks/>
              </p:cNvSpPr>
              <p:nvPr/>
            </p:nvSpPr>
            <p:spPr bwMode="auto">
              <a:xfrm>
                <a:off x="801" y="407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8" name="Arc 200"/>
              <p:cNvSpPr>
                <a:spLocks/>
              </p:cNvSpPr>
              <p:nvPr/>
            </p:nvSpPr>
            <p:spPr bwMode="auto">
              <a:xfrm flipV="1">
                <a:off x="801" y="425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6" name="Line 202"/>
            <p:cNvSpPr>
              <a:spLocks noChangeShapeType="1"/>
            </p:cNvSpPr>
            <p:nvPr/>
          </p:nvSpPr>
          <p:spPr bwMode="auto">
            <a:xfrm>
              <a:off x="501650" y="1701800"/>
              <a:ext cx="3810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7" name="Line 213"/>
            <p:cNvSpPr>
              <a:spLocks noChangeShapeType="1"/>
            </p:cNvSpPr>
            <p:nvPr/>
          </p:nvSpPr>
          <p:spPr bwMode="auto">
            <a:xfrm rot="5400000">
              <a:off x="2471738" y="18986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oval" w="sm" len="sm"/>
              <a:tailEnd type="none" w="sm" len="sm"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8" name="Line 214"/>
            <p:cNvSpPr>
              <a:spLocks noChangeShapeType="1"/>
            </p:cNvSpPr>
            <p:nvPr/>
          </p:nvSpPr>
          <p:spPr bwMode="auto">
            <a:xfrm rot="5400000">
              <a:off x="1397000" y="2155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9" name="AutoShape 215"/>
            <p:cNvSpPr>
              <a:spLocks noChangeArrowheads="1"/>
            </p:cNvSpPr>
            <p:nvPr/>
          </p:nvSpPr>
          <p:spPr bwMode="auto">
            <a:xfrm>
              <a:off x="2185988" y="2101850"/>
              <a:ext cx="171450" cy="76200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0" name="Line 216"/>
            <p:cNvSpPr>
              <a:spLocks noChangeShapeType="1"/>
            </p:cNvSpPr>
            <p:nvPr/>
          </p:nvSpPr>
          <p:spPr bwMode="auto">
            <a:xfrm rot="5400000">
              <a:off x="2114550" y="21653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0" name="Group 217"/>
            <p:cNvGrpSpPr>
              <a:grpSpLocks/>
            </p:cNvGrpSpPr>
            <p:nvPr/>
          </p:nvGrpSpPr>
          <p:grpSpPr bwMode="auto">
            <a:xfrm>
              <a:off x="2143125" y="1976438"/>
              <a:ext cx="85725" cy="84137"/>
              <a:chOff x="9441" y="2959"/>
              <a:chExt cx="202" cy="210"/>
            </a:xfrm>
          </p:grpSpPr>
          <p:sp>
            <p:nvSpPr>
              <p:cNvPr id="2632" name="Arc 218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3" name="Arc 219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4" name="Line 220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5" name="Line 221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6" name="Line 222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" name="Group 223"/>
            <p:cNvGrpSpPr>
              <a:grpSpLocks/>
            </p:cNvGrpSpPr>
            <p:nvPr/>
          </p:nvGrpSpPr>
          <p:grpSpPr bwMode="auto">
            <a:xfrm>
              <a:off x="1273175" y="1963738"/>
              <a:ext cx="85725" cy="84137"/>
              <a:chOff x="9441" y="2959"/>
              <a:chExt cx="202" cy="210"/>
            </a:xfrm>
          </p:grpSpPr>
          <p:sp>
            <p:nvSpPr>
              <p:cNvPr id="2627" name="Arc 224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8" name="Arc 225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9" name="Line 226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0" name="Line 227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1" name="Line 228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3" name="Line 229"/>
            <p:cNvSpPr>
              <a:spLocks noChangeShapeType="1"/>
            </p:cNvSpPr>
            <p:nvPr/>
          </p:nvSpPr>
          <p:spPr bwMode="auto">
            <a:xfrm flipH="1">
              <a:off x="703263" y="2003425"/>
              <a:ext cx="7778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2" name="Group 230"/>
            <p:cNvGrpSpPr>
              <a:grpSpLocks/>
            </p:cNvGrpSpPr>
            <p:nvPr/>
          </p:nvGrpSpPr>
          <p:grpSpPr bwMode="auto">
            <a:xfrm>
              <a:off x="571500" y="2565400"/>
              <a:ext cx="204788" cy="104775"/>
              <a:chOff x="5436" y="4728"/>
              <a:chExt cx="483" cy="264"/>
            </a:xfrm>
          </p:grpSpPr>
          <p:grpSp>
            <p:nvGrpSpPr>
              <p:cNvPr id="23" name="Group 231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621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4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625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6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23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24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19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0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5" name="Line 240"/>
            <p:cNvSpPr>
              <a:spLocks noChangeShapeType="1"/>
            </p:cNvSpPr>
            <p:nvPr/>
          </p:nvSpPr>
          <p:spPr bwMode="auto">
            <a:xfrm rot="-5400000">
              <a:off x="1395413" y="2097087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6" name="Line 241"/>
            <p:cNvSpPr>
              <a:spLocks noChangeShapeType="1"/>
            </p:cNvSpPr>
            <p:nvPr/>
          </p:nvSpPr>
          <p:spPr bwMode="auto">
            <a:xfrm rot="-5400000">
              <a:off x="2168525" y="2111375"/>
              <a:ext cx="0" cy="50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7" name="Text Box 243"/>
            <p:cNvSpPr txBox="1">
              <a:spLocks noChangeArrowheads="1"/>
            </p:cNvSpPr>
            <p:nvPr/>
          </p:nvSpPr>
          <p:spPr bwMode="auto">
            <a:xfrm>
              <a:off x="1535113" y="1955800"/>
              <a:ext cx="306387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sp>
          <p:nvSpPr>
            <p:cNvPr id="2098" name="Rectangle 245"/>
            <p:cNvSpPr>
              <a:spLocks noChangeArrowheads="1"/>
            </p:cNvSpPr>
            <p:nvPr/>
          </p:nvSpPr>
          <p:spPr bwMode="auto">
            <a:xfrm>
              <a:off x="2000250" y="3103563"/>
              <a:ext cx="155575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9" name="Text Box 247"/>
            <p:cNvSpPr txBox="1">
              <a:spLocks noChangeArrowheads="1"/>
            </p:cNvSpPr>
            <p:nvPr/>
          </p:nvSpPr>
          <p:spPr bwMode="auto">
            <a:xfrm>
              <a:off x="1517650" y="2671763"/>
              <a:ext cx="30797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Ч-2025</a:t>
              </a:r>
            </a:p>
          </p:txBody>
        </p:sp>
        <p:sp>
          <p:nvSpPr>
            <p:cNvPr id="2100" name="Text Box 249"/>
            <p:cNvSpPr txBox="1">
              <a:spLocks noChangeArrowheads="1"/>
            </p:cNvSpPr>
            <p:nvPr/>
          </p:nvSpPr>
          <p:spPr bwMode="auto">
            <a:xfrm>
              <a:off x="2571750" y="4143375"/>
              <a:ext cx="357188" cy="64293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  <a:p>
              <a:pPr algn="ctr" defTabSz="1102360"/>
              <a:r>
                <a:rPr lang="ru-RU" sz="1000" dirty="0"/>
                <a:t>края</a:t>
              </a:r>
            </a:p>
            <a:p>
              <a:pPr defTabSz="1102360"/>
              <a:endParaRPr lang="ru-RU" sz="1000" dirty="0"/>
            </a:p>
            <a:p>
              <a:pPr algn="ctr" defTabSz="1102360"/>
              <a:r>
                <a:rPr lang="ru-RU" sz="1000" dirty="0"/>
                <a:t> 		</a:t>
              </a:r>
            </a:p>
          </p:txBody>
        </p:sp>
        <p:sp>
          <p:nvSpPr>
            <p:cNvPr id="2101" name="Rectangle 254"/>
            <p:cNvSpPr>
              <a:spLocks noChangeArrowheads="1"/>
            </p:cNvSpPr>
            <p:nvPr/>
          </p:nvSpPr>
          <p:spPr bwMode="auto">
            <a:xfrm>
              <a:off x="642938" y="3181350"/>
              <a:ext cx="153987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02" name="Text Box 255"/>
            <p:cNvSpPr txBox="1">
              <a:spLocks noChangeArrowheads="1"/>
            </p:cNvSpPr>
            <p:nvPr/>
          </p:nvSpPr>
          <p:spPr bwMode="auto">
            <a:xfrm>
              <a:off x="2051050" y="3078163"/>
              <a:ext cx="449263" cy="66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ru-RU" sz="1000" dirty="0"/>
                <a:t>Т-100</a:t>
              </a:r>
            </a:p>
          </p:txBody>
        </p:sp>
        <p:grpSp>
          <p:nvGrpSpPr>
            <p:cNvPr id="25" name="Группа 490"/>
            <p:cNvGrpSpPr>
              <a:grpSpLocks/>
            </p:cNvGrpSpPr>
            <p:nvPr/>
          </p:nvGrpSpPr>
          <p:grpSpPr bwMode="auto">
            <a:xfrm>
              <a:off x="3678238" y="2389188"/>
              <a:ext cx="179387" cy="254000"/>
              <a:chOff x="8394726" y="3582989"/>
              <a:chExt cx="179387" cy="254000"/>
            </a:xfrm>
          </p:grpSpPr>
          <p:sp>
            <p:nvSpPr>
              <p:cNvPr id="260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6" name="Group 285"/>
              <p:cNvGrpSpPr>
                <a:grpSpLocks/>
              </p:cNvGrpSpPr>
              <p:nvPr/>
            </p:nvGrpSpPr>
            <p:grpSpPr bwMode="auto">
              <a:xfrm>
                <a:off x="8394726" y="3694114"/>
                <a:ext cx="122237" cy="76200"/>
                <a:chOff x="12791" y="11264"/>
                <a:chExt cx="288" cy="195"/>
              </a:xfrm>
            </p:grpSpPr>
            <p:grpSp>
              <p:nvGrpSpPr>
                <p:cNvPr id="2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61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61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1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61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1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1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9" name="Group 300"/>
            <p:cNvGrpSpPr>
              <a:grpSpLocks/>
            </p:cNvGrpSpPr>
            <p:nvPr/>
          </p:nvGrpSpPr>
          <p:grpSpPr bwMode="auto">
            <a:xfrm>
              <a:off x="2000250" y="2928938"/>
              <a:ext cx="168275" cy="134937"/>
              <a:chOff x="17361" y="3244"/>
              <a:chExt cx="395" cy="340"/>
            </a:xfrm>
          </p:grpSpPr>
          <p:sp>
            <p:nvSpPr>
              <p:cNvPr id="2597" name="Line 30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8" name="Line 30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" name="Group 30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02" name="Line 30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3" name="Line 30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0" name="Line 30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1" name="Line 30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5" name="Text Box 309"/>
            <p:cNvSpPr txBox="1">
              <a:spLocks noChangeArrowheads="1"/>
            </p:cNvSpPr>
            <p:nvPr/>
          </p:nvSpPr>
          <p:spPr bwMode="auto">
            <a:xfrm>
              <a:off x="2143125" y="2897188"/>
              <a:ext cx="228600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G</a:t>
              </a:r>
              <a:r>
                <a:rPr lang="ru-RU" sz="1000" dirty="0"/>
                <a:t>М</a:t>
              </a:r>
              <a:r>
                <a:rPr lang="en-US" sz="1000" dirty="0"/>
                <a:t>-</a:t>
              </a:r>
              <a:r>
                <a:rPr lang="ru-RU" sz="1000" dirty="0"/>
                <a:t>300М</a:t>
              </a:r>
            </a:p>
          </p:txBody>
        </p:sp>
        <p:grpSp>
          <p:nvGrpSpPr>
            <p:cNvPr id="31" name="Группа 456"/>
            <p:cNvGrpSpPr>
              <a:grpSpLocks/>
            </p:cNvGrpSpPr>
            <p:nvPr/>
          </p:nvGrpSpPr>
          <p:grpSpPr bwMode="auto">
            <a:xfrm>
              <a:off x="1136650" y="3103563"/>
              <a:ext cx="303213" cy="111125"/>
              <a:chOff x="1136626" y="3103560"/>
              <a:chExt cx="303213" cy="111125"/>
            </a:xfrm>
          </p:grpSpPr>
          <p:sp>
            <p:nvSpPr>
              <p:cNvPr id="2594" name="Rectangle 244"/>
              <p:cNvSpPr>
                <a:spLocks noChangeArrowheads="1"/>
              </p:cNvSpPr>
              <p:nvPr/>
            </p:nvSpPr>
            <p:spPr bwMode="auto">
              <a:xfrm>
                <a:off x="1136626" y="3103560"/>
                <a:ext cx="155575" cy="6985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95" name="Line 299"/>
              <p:cNvSpPr>
                <a:spLocks noChangeShapeType="1"/>
              </p:cNvSpPr>
              <p:nvPr/>
            </p:nvSpPr>
            <p:spPr bwMode="auto">
              <a:xfrm>
                <a:off x="1285851" y="3136898"/>
                <a:ext cx="1539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96" name="Line 310"/>
              <p:cNvSpPr>
                <a:spLocks noChangeShapeType="1"/>
              </p:cNvSpPr>
              <p:nvPr/>
            </p:nvSpPr>
            <p:spPr bwMode="auto">
              <a:xfrm>
                <a:off x="1435076" y="3143248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639" name="Group 311"/>
            <p:cNvGrpSpPr>
              <a:grpSpLocks/>
            </p:cNvGrpSpPr>
            <p:nvPr/>
          </p:nvGrpSpPr>
          <p:grpSpPr bwMode="auto">
            <a:xfrm>
              <a:off x="2714625" y="4500563"/>
              <a:ext cx="180975" cy="249237"/>
              <a:chOff x="17001" y="11084"/>
              <a:chExt cx="425" cy="629"/>
            </a:xfrm>
          </p:grpSpPr>
          <p:grpSp>
            <p:nvGrpSpPr>
              <p:cNvPr id="2650" name="Group 312"/>
              <p:cNvGrpSpPr>
                <a:grpSpLocks/>
              </p:cNvGrpSpPr>
              <p:nvPr/>
            </p:nvGrpSpPr>
            <p:grpSpPr bwMode="auto">
              <a:xfrm flipH="1">
                <a:off x="17001" y="11344"/>
                <a:ext cx="288" cy="195"/>
                <a:chOff x="15500" y="8324"/>
                <a:chExt cx="288" cy="195"/>
              </a:xfrm>
            </p:grpSpPr>
            <p:sp>
              <p:nvSpPr>
                <p:cNvPr id="2592" name="AutoShape 313"/>
                <p:cNvSpPr>
                  <a:spLocks noChangeArrowheads="1"/>
                </p:cNvSpPr>
                <p:nvPr/>
              </p:nvSpPr>
              <p:spPr bwMode="auto">
                <a:xfrm rot="-5400000">
                  <a:off x="15474" y="8350"/>
                  <a:ext cx="195" cy="14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93" name="Line 314"/>
                <p:cNvSpPr>
                  <a:spLocks noChangeShapeType="1"/>
                </p:cNvSpPr>
                <p:nvPr/>
              </p:nvSpPr>
              <p:spPr bwMode="auto">
                <a:xfrm rot="-5400000">
                  <a:off x="15727" y="8354"/>
                  <a:ext cx="0" cy="12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1" name="Line 315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" name="Line 316"/>
              <p:cNvSpPr>
                <a:spLocks noChangeShapeType="1"/>
              </p:cNvSpPr>
              <p:nvPr/>
            </p:nvSpPr>
            <p:spPr bwMode="auto">
              <a:xfrm>
                <a:off x="17046" y="11354"/>
                <a:ext cx="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55" name="Group 317"/>
              <p:cNvGrpSpPr>
                <a:grpSpLocks/>
              </p:cNvGrpSpPr>
              <p:nvPr/>
            </p:nvGrpSpPr>
            <p:grpSpPr bwMode="auto">
              <a:xfrm flipH="1">
                <a:off x="17136" y="11084"/>
                <a:ext cx="106" cy="185"/>
                <a:chOff x="801" y="4079"/>
                <a:chExt cx="180" cy="360"/>
              </a:xfrm>
            </p:grpSpPr>
            <p:sp>
              <p:nvSpPr>
                <p:cNvPr id="2590" name="Arc 318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1" name="Arc 319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4" name="Line 320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" name="Line 321"/>
              <p:cNvSpPr>
                <a:spLocks noChangeShapeType="1"/>
              </p:cNvSpPr>
              <p:nvPr/>
            </p:nvSpPr>
            <p:spPr bwMode="auto">
              <a:xfrm>
                <a:off x="17001" y="1125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64" name="Group 322"/>
              <p:cNvGrpSpPr>
                <a:grpSpLocks/>
              </p:cNvGrpSpPr>
              <p:nvPr/>
            </p:nvGrpSpPr>
            <p:grpSpPr bwMode="auto">
              <a:xfrm>
                <a:off x="17001" y="11534"/>
                <a:ext cx="425" cy="179"/>
                <a:chOff x="17041" y="11524"/>
                <a:chExt cx="425" cy="179"/>
              </a:xfrm>
            </p:grpSpPr>
            <p:sp>
              <p:nvSpPr>
                <p:cNvPr id="2588" name="AutoShape 323"/>
                <p:cNvSpPr>
                  <a:spLocks noChangeArrowheads="1"/>
                </p:cNvSpPr>
                <p:nvPr/>
              </p:nvSpPr>
              <p:spPr bwMode="auto">
                <a:xfrm>
                  <a:off x="17181" y="11524"/>
                  <a:ext cx="285" cy="179"/>
                </a:xfrm>
                <a:prstGeom prst="diamond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89" name="Line 324"/>
                <p:cNvSpPr>
                  <a:spLocks noChangeShapeType="1"/>
                </p:cNvSpPr>
                <p:nvPr/>
              </p:nvSpPr>
              <p:spPr bwMode="auto">
                <a:xfrm>
                  <a:off x="17041" y="11614"/>
                  <a:ext cx="14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7" name="Line 325"/>
              <p:cNvSpPr>
                <a:spLocks noChangeShapeType="1"/>
              </p:cNvSpPr>
              <p:nvPr/>
            </p:nvSpPr>
            <p:spPr bwMode="auto">
              <a:xfrm>
                <a:off x="17001" y="1144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70" name="Group 326"/>
            <p:cNvGrpSpPr>
              <a:grpSpLocks/>
            </p:cNvGrpSpPr>
            <p:nvPr/>
          </p:nvGrpSpPr>
          <p:grpSpPr bwMode="auto">
            <a:xfrm>
              <a:off x="2000250" y="3286125"/>
              <a:ext cx="169863" cy="134938"/>
              <a:chOff x="17361" y="3244"/>
              <a:chExt cx="395" cy="340"/>
            </a:xfrm>
          </p:grpSpPr>
          <p:sp>
            <p:nvSpPr>
              <p:cNvPr id="2573" name="Line 32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" name="Line 32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75" name="Group 32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78" name="Line 33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9" name="Line 33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76" name="Line 33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" name="Line 33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9" name="Text Box 334"/>
            <p:cNvSpPr txBox="1">
              <a:spLocks noChangeArrowheads="1"/>
            </p:cNvSpPr>
            <p:nvPr/>
          </p:nvSpPr>
          <p:spPr bwMode="auto">
            <a:xfrm>
              <a:off x="1984375" y="3421063"/>
              <a:ext cx="515938" cy="7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1102360"/>
              <a:r>
                <a:rPr lang="en-US" sz="1000" dirty="0"/>
                <a:t>Kenwood </a:t>
              </a:r>
              <a:endParaRPr lang="ru-RU" sz="1000" dirty="0"/>
            </a:p>
            <a:p>
              <a:pPr defTabSz="1102360"/>
              <a:r>
                <a:rPr lang="en-US" sz="1000" dirty="0"/>
                <a:t>TS-80</a:t>
              </a:r>
              <a:endParaRPr lang="ru-RU" sz="1000" dirty="0"/>
            </a:p>
          </p:txBody>
        </p:sp>
        <p:sp>
          <p:nvSpPr>
            <p:cNvPr id="2110" name="Rectangle 343"/>
            <p:cNvSpPr>
              <a:spLocks noChangeArrowheads="1"/>
            </p:cNvSpPr>
            <p:nvPr/>
          </p:nvSpPr>
          <p:spPr bwMode="auto">
            <a:xfrm>
              <a:off x="1857375" y="1312863"/>
              <a:ext cx="571500" cy="15875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 err="1"/>
                <a:t>Рациона-лизатор</a:t>
              </a:r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2688" name="Group 344"/>
            <p:cNvGrpSpPr>
              <a:grpSpLocks/>
            </p:cNvGrpSpPr>
            <p:nvPr/>
          </p:nvGrpSpPr>
          <p:grpSpPr bwMode="auto">
            <a:xfrm>
              <a:off x="2071688" y="2563813"/>
              <a:ext cx="206375" cy="104775"/>
              <a:chOff x="5436" y="4728"/>
              <a:chExt cx="483" cy="264"/>
            </a:xfrm>
          </p:grpSpPr>
          <p:grpSp>
            <p:nvGrpSpPr>
              <p:cNvPr id="2699" name="Group 345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567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04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571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72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69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0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5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5" name="Group 368"/>
            <p:cNvGrpSpPr>
              <a:grpSpLocks/>
            </p:cNvGrpSpPr>
            <p:nvPr/>
          </p:nvGrpSpPr>
          <p:grpSpPr bwMode="auto">
            <a:xfrm>
              <a:off x="6429375" y="2214563"/>
              <a:ext cx="166688" cy="136525"/>
              <a:chOff x="17361" y="3244"/>
              <a:chExt cx="395" cy="340"/>
            </a:xfrm>
          </p:grpSpPr>
          <p:sp>
            <p:nvSpPr>
              <p:cNvPr id="2557" name="Line 36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8" name="Line 37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6" name="Group 37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62" name="Line 37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63" name="Line 37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0" name="Line 37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" name="Line 37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7" name="Group 376"/>
            <p:cNvGrpSpPr>
              <a:grpSpLocks/>
            </p:cNvGrpSpPr>
            <p:nvPr/>
          </p:nvGrpSpPr>
          <p:grpSpPr bwMode="auto">
            <a:xfrm>
              <a:off x="2000250" y="3643313"/>
              <a:ext cx="168275" cy="134937"/>
              <a:chOff x="17361" y="3244"/>
              <a:chExt cx="395" cy="340"/>
            </a:xfrm>
          </p:grpSpPr>
          <p:sp>
            <p:nvSpPr>
              <p:cNvPr id="2550" name="Line 37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1" name="Line 37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8" name="Group 37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55" name="Line 38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6" name="Line 38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53" name="Line 38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4" name="Line 38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9" name="Group 388"/>
            <p:cNvGrpSpPr>
              <a:grpSpLocks/>
            </p:cNvGrpSpPr>
            <p:nvPr/>
          </p:nvGrpSpPr>
          <p:grpSpPr bwMode="auto">
            <a:xfrm>
              <a:off x="6486525" y="1778000"/>
              <a:ext cx="85725" cy="177800"/>
              <a:chOff x="10881" y="2959"/>
              <a:chExt cx="202" cy="450"/>
            </a:xfrm>
          </p:grpSpPr>
          <p:grpSp>
            <p:nvGrpSpPr>
              <p:cNvPr id="2710" name="Group 3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54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4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4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5" name="Rectangle 398"/>
            <p:cNvSpPr>
              <a:spLocks noChangeArrowheads="1"/>
            </p:cNvSpPr>
            <p:nvPr/>
          </p:nvSpPr>
          <p:spPr bwMode="auto">
            <a:xfrm>
              <a:off x="1500188" y="2286000"/>
              <a:ext cx="481012" cy="214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350-449</a:t>
              </a:r>
            </a:p>
          </p:txBody>
        </p:sp>
        <p:sp>
          <p:nvSpPr>
            <p:cNvPr id="2116" name="Rectangle 399"/>
            <p:cNvSpPr>
              <a:spLocks noChangeArrowheads="1"/>
            </p:cNvSpPr>
            <p:nvPr/>
          </p:nvSpPr>
          <p:spPr bwMode="auto">
            <a:xfrm>
              <a:off x="1882775" y="2132013"/>
              <a:ext cx="460375" cy="141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3541-275</a:t>
              </a:r>
            </a:p>
          </p:txBody>
        </p:sp>
        <p:grpSp>
          <p:nvGrpSpPr>
            <p:cNvPr id="2711" name="Group 230"/>
            <p:cNvGrpSpPr>
              <a:grpSpLocks/>
            </p:cNvGrpSpPr>
            <p:nvPr/>
          </p:nvGrpSpPr>
          <p:grpSpPr bwMode="auto">
            <a:xfrm>
              <a:off x="1214438" y="2560638"/>
              <a:ext cx="204787" cy="104775"/>
              <a:chOff x="5436" y="4728"/>
              <a:chExt cx="483" cy="264"/>
            </a:xfrm>
          </p:grpSpPr>
          <p:grpSp>
            <p:nvGrpSpPr>
              <p:cNvPr id="2712" name="Group 231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35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3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9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40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37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38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33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4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9" name="AutoShape 134"/>
            <p:cNvSpPr>
              <a:spLocks noChangeArrowheads="1"/>
            </p:cNvSpPr>
            <p:nvPr/>
          </p:nvSpPr>
          <p:spPr bwMode="auto">
            <a:xfrm>
              <a:off x="571500" y="2090738"/>
              <a:ext cx="171450" cy="77787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20" name="Line 214"/>
            <p:cNvSpPr>
              <a:spLocks noChangeShapeType="1"/>
            </p:cNvSpPr>
            <p:nvPr/>
          </p:nvSpPr>
          <p:spPr bwMode="auto">
            <a:xfrm rot="5400000">
              <a:off x="771525" y="2163763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1" name="Line 240"/>
            <p:cNvSpPr>
              <a:spLocks noChangeShapeType="1"/>
            </p:cNvSpPr>
            <p:nvPr/>
          </p:nvSpPr>
          <p:spPr bwMode="auto">
            <a:xfrm rot="-5400000">
              <a:off x="769938" y="2105025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2" name="Line 214"/>
            <p:cNvSpPr>
              <a:spLocks noChangeShapeType="1"/>
            </p:cNvSpPr>
            <p:nvPr/>
          </p:nvSpPr>
          <p:spPr bwMode="auto">
            <a:xfrm rot="5400000">
              <a:off x="757238" y="2028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3" name="Line 135"/>
            <p:cNvSpPr>
              <a:spLocks noChangeShapeType="1"/>
            </p:cNvSpPr>
            <p:nvPr/>
          </p:nvSpPr>
          <p:spPr bwMode="auto">
            <a:xfrm>
              <a:off x="1973263" y="1714500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4" name="Text Box 11"/>
            <p:cNvSpPr txBox="1">
              <a:spLocks noChangeArrowheads="1"/>
            </p:cNvSpPr>
            <p:nvPr/>
          </p:nvSpPr>
          <p:spPr bwMode="auto">
            <a:xfrm>
              <a:off x="1928813" y="1143000"/>
              <a:ext cx="46037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ГУ МЧС по ПК</a:t>
              </a:r>
            </a:p>
          </p:txBody>
        </p:sp>
        <p:sp>
          <p:nvSpPr>
            <p:cNvPr id="2125" name="Line 12"/>
            <p:cNvSpPr>
              <a:spLocks noChangeShapeType="1"/>
            </p:cNvSpPr>
            <p:nvPr/>
          </p:nvSpPr>
          <p:spPr bwMode="auto">
            <a:xfrm>
              <a:off x="107156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cxnSp>
          <p:nvCxnSpPr>
            <p:cNvPr id="495" name="Прямая соединительная линия 494"/>
            <p:cNvCxnSpPr>
              <a:endCxn id="2602" idx="0"/>
            </p:cNvCxnSpPr>
            <p:nvPr/>
          </p:nvCxnSpPr>
          <p:spPr>
            <a:xfrm rot="16200000" flipH="1">
              <a:off x="1651000" y="2706688"/>
              <a:ext cx="706437" cy="7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Прямая соединительная линия 502"/>
            <p:cNvCxnSpPr/>
            <p:nvPr/>
          </p:nvCxnSpPr>
          <p:spPr>
            <a:xfrm rot="10800000">
              <a:off x="800100" y="2187575"/>
              <a:ext cx="134302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Прямая соединительная линия 503"/>
            <p:cNvCxnSpPr/>
            <p:nvPr/>
          </p:nvCxnSpPr>
          <p:spPr>
            <a:xfrm rot="10800000">
              <a:off x="785813" y="2058988"/>
              <a:ext cx="13430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Прямая соединительная линия 458"/>
            <p:cNvCxnSpPr>
              <a:stCxn id="2596" idx="1"/>
            </p:cNvCxnSpPr>
            <p:nvPr/>
          </p:nvCxnSpPr>
          <p:spPr>
            <a:xfrm rot="16200000" flipH="1" flipV="1">
              <a:off x="1110457" y="2890044"/>
              <a:ext cx="0" cy="6492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 rot="16200000" flipH="1">
              <a:off x="1716881" y="2853532"/>
              <a:ext cx="1587" cy="5651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 rot="5400000">
              <a:off x="1153319" y="3225007"/>
              <a:ext cx="269398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Прямая соединительная линия 469"/>
            <p:cNvCxnSpPr/>
            <p:nvPr/>
          </p:nvCxnSpPr>
          <p:spPr>
            <a:xfrm>
              <a:off x="2571750" y="36226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>
              <a:stCxn id="2556" idx="1"/>
              <a:endCxn id="2653" idx="0"/>
            </p:cNvCxnSpPr>
            <p:nvPr/>
          </p:nvCxnSpPr>
          <p:spPr>
            <a:xfrm rot="5400000" flipH="1" flipV="1">
              <a:off x="2396331" y="3525044"/>
              <a:ext cx="1588" cy="508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Прямая соединительная линия 477"/>
            <p:cNvCxnSpPr/>
            <p:nvPr/>
          </p:nvCxnSpPr>
          <p:spPr>
            <a:xfrm rot="10800000">
              <a:off x="2500313" y="3908425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Прямая соединительная линия 478"/>
            <p:cNvCxnSpPr/>
            <p:nvPr/>
          </p:nvCxnSpPr>
          <p:spPr>
            <a:xfrm>
              <a:off x="2571750" y="44735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 rot="10800000">
              <a:off x="2500313" y="4584700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7" name="Text Box 11"/>
            <p:cNvSpPr txBox="1">
              <a:spLocks noChangeArrowheads="1"/>
            </p:cNvSpPr>
            <p:nvPr/>
          </p:nvSpPr>
          <p:spPr bwMode="auto">
            <a:xfrm>
              <a:off x="3286125" y="1143000"/>
              <a:ext cx="1500188" cy="49291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Администрация Добрянского муниципального района</a:t>
              </a:r>
            </a:p>
          </p:txBody>
        </p:sp>
        <p:sp>
          <p:nvSpPr>
            <p:cNvPr id="2138" name="Text Box 123"/>
            <p:cNvSpPr txBox="1">
              <a:spLocks noChangeArrowheads="1"/>
            </p:cNvSpPr>
            <p:nvPr/>
          </p:nvSpPr>
          <p:spPr bwMode="auto">
            <a:xfrm>
              <a:off x="3332163" y="2174875"/>
              <a:ext cx="668337" cy="1968500"/>
            </a:xfrm>
            <a:prstGeom prst="rect">
              <a:avLst/>
            </a:prstGeom>
            <a:solidFill>
              <a:srgbClr val="C8D9FA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ЕДДС</a:t>
              </a:r>
            </a:p>
          </p:txBody>
        </p:sp>
        <p:grpSp>
          <p:nvGrpSpPr>
            <p:cNvPr id="2714" name="Group 344"/>
            <p:cNvGrpSpPr>
              <a:grpSpLocks/>
            </p:cNvGrpSpPr>
            <p:nvPr/>
          </p:nvGrpSpPr>
          <p:grpSpPr bwMode="auto">
            <a:xfrm flipH="1">
              <a:off x="3571875" y="2751138"/>
              <a:ext cx="206375" cy="104775"/>
              <a:chOff x="5436" y="4728"/>
              <a:chExt cx="483" cy="264"/>
            </a:xfrm>
          </p:grpSpPr>
          <p:grpSp>
            <p:nvGrpSpPr>
              <p:cNvPr id="2715" name="Group 345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26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6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0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31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8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29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24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5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16" name="Прямая соединительная линия 515"/>
            <p:cNvCxnSpPr/>
            <p:nvPr/>
          </p:nvCxnSpPr>
          <p:spPr>
            <a:xfrm>
              <a:off x="3286125" y="1571625"/>
              <a:ext cx="1500188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1" name="Text Box 123"/>
            <p:cNvSpPr txBox="1">
              <a:spLocks noChangeArrowheads="1"/>
            </p:cNvSpPr>
            <p:nvPr/>
          </p:nvSpPr>
          <p:spPr bwMode="auto">
            <a:xfrm>
              <a:off x="4071938" y="2174875"/>
              <a:ext cx="668337" cy="681038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</p:txBody>
        </p:sp>
        <p:grpSp>
          <p:nvGrpSpPr>
            <p:cNvPr id="2717" name="Группа 521"/>
            <p:cNvGrpSpPr>
              <a:grpSpLocks/>
            </p:cNvGrpSpPr>
            <p:nvPr/>
          </p:nvGrpSpPr>
          <p:grpSpPr bwMode="auto">
            <a:xfrm>
              <a:off x="4500563" y="2389188"/>
              <a:ext cx="179387" cy="254000"/>
              <a:chOff x="8394726" y="3582989"/>
              <a:chExt cx="179387" cy="254000"/>
            </a:xfrm>
          </p:grpSpPr>
          <p:sp>
            <p:nvSpPr>
              <p:cNvPr id="2509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718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2719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521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522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0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4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517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18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12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3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4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15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6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43" name="Rectangle 9"/>
            <p:cNvSpPr>
              <a:spLocks noChangeArrowheads="1"/>
            </p:cNvSpPr>
            <p:nvPr/>
          </p:nvSpPr>
          <p:spPr bwMode="auto">
            <a:xfrm>
              <a:off x="3298825" y="2416175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2-61-74</a:t>
              </a:r>
            </a:p>
          </p:txBody>
        </p:sp>
        <p:sp>
          <p:nvSpPr>
            <p:cNvPr id="2144" name="Text Box 123"/>
            <p:cNvSpPr txBox="1">
              <a:spLocks noChangeArrowheads="1"/>
            </p:cNvSpPr>
            <p:nvPr/>
          </p:nvSpPr>
          <p:spPr bwMode="auto">
            <a:xfrm>
              <a:off x="4071938" y="2903538"/>
              <a:ext cx="668337" cy="50006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ОГ  КЧС и ОПБ</a:t>
              </a:r>
            </a:p>
          </p:txBody>
        </p:sp>
        <p:grpSp>
          <p:nvGrpSpPr>
            <p:cNvPr id="449" name="Group 48"/>
            <p:cNvGrpSpPr>
              <a:grpSpLocks/>
            </p:cNvGrpSpPr>
            <p:nvPr/>
          </p:nvGrpSpPr>
          <p:grpSpPr bwMode="auto">
            <a:xfrm>
              <a:off x="3643313" y="3071813"/>
              <a:ext cx="166687" cy="136525"/>
              <a:chOff x="17361" y="3244"/>
              <a:chExt cx="395" cy="340"/>
            </a:xfrm>
          </p:grpSpPr>
          <p:sp>
            <p:nvSpPr>
              <p:cNvPr id="2502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3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0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7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8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05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6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1" name="Group 48"/>
            <p:cNvGrpSpPr>
              <a:grpSpLocks/>
            </p:cNvGrpSpPr>
            <p:nvPr/>
          </p:nvGrpSpPr>
          <p:grpSpPr bwMode="auto">
            <a:xfrm>
              <a:off x="4214813" y="3071813"/>
              <a:ext cx="166687" cy="136525"/>
              <a:chOff x="17361" y="3244"/>
              <a:chExt cx="395" cy="340"/>
            </a:xfrm>
          </p:grpSpPr>
          <p:sp>
            <p:nvSpPr>
              <p:cNvPr id="2495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6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2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0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1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8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9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3" name="Group 48"/>
            <p:cNvGrpSpPr>
              <a:grpSpLocks/>
            </p:cNvGrpSpPr>
            <p:nvPr/>
          </p:nvGrpSpPr>
          <p:grpSpPr bwMode="auto">
            <a:xfrm>
              <a:off x="4191000" y="2655888"/>
              <a:ext cx="166688" cy="136525"/>
              <a:chOff x="17361" y="3244"/>
              <a:chExt cx="395" cy="340"/>
            </a:xfrm>
          </p:grpSpPr>
          <p:sp>
            <p:nvSpPr>
              <p:cNvPr id="2488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9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93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4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1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2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48" name="Text Box 123"/>
            <p:cNvSpPr txBox="1">
              <a:spLocks noChangeArrowheads="1"/>
            </p:cNvSpPr>
            <p:nvPr/>
          </p:nvSpPr>
          <p:spPr bwMode="auto">
            <a:xfrm>
              <a:off x="4071938" y="3468688"/>
              <a:ext cx="668337" cy="674687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Отдел ГЗ и МР</a:t>
              </a:r>
            </a:p>
          </p:txBody>
        </p:sp>
        <p:grpSp>
          <p:nvGrpSpPr>
            <p:cNvPr id="455" name="Группа 565"/>
            <p:cNvGrpSpPr>
              <a:grpSpLocks/>
            </p:cNvGrpSpPr>
            <p:nvPr/>
          </p:nvGrpSpPr>
          <p:grpSpPr bwMode="auto">
            <a:xfrm>
              <a:off x="4500563" y="3611563"/>
              <a:ext cx="179387" cy="254000"/>
              <a:chOff x="8394726" y="3582989"/>
              <a:chExt cx="179387" cy="254000"/>
            </a:xfrm>
          </p:grpSpPr>
          <p:sp>
            <p:nvSpPr>
              <p:cNvPr id="247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56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5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8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8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8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5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8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8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8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460" name="Group 48"/>
            <p:cNvGrpSpPr>
              <a:grpSpLocks/>
            </p:cNvGrpSpPr>
            <p:nvPr/>
          </p:nvGrpSpPr>
          <p:grpSpPr bwMode="auto">
            <a:xfrm>
              <a:off x="4143375" y="3935413"/>
              <a:ext cx="166688" cy="136525"/>
              <a:chOff x="17361" y="3244"/>
              <a:chExt cx="395" cy="340"/>
            </a:xfrm>
          </p:grpSpPr>
          <p:sp>
            <p:nvSpPr>
              <p:cNvPr id="246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1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7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93" name="Прямая соединительная линия 592"/>
            <p:cNvCxnSpPr/>
            <p:nvPr/>
          </p:nvCxnSpPr>
          <p:spPr>
            <a:xfrm>
              <a:off x="3903663" y="2786063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4" name="Прямая соединительная линия 593"/>
            <p:cNvCxnSpPr/>
            <p:nvPr/>
          </p:nvCxnSpPr>
          <p:spPr>
            <a:xfrm>
              <a:off x="3902075" y="4071938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7" name="Прямая соединительная линия 596"/>
            <p:cNvCxnSpPr/>
            <p:nvPr/>
          </p:nvCxnSpPr>
          <p:spPr>
            <a:xfrm rot="10800000" flipH="1">
              <a:off x="4071938" y="3032125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Прямая соединительная линия 597"/>
            <p:cNvCxnSpPr/>
            <p:nvPr/>
          </p:nvCxnSpPr>
          <p:spPr>
            <a:xfrm rot="10800000" flipH="1">
              <a:off x="4071938" y="229870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9" name="Прямая соединительная линия 598"/>
            <p:cNvCxnSpPr/>
            <p:nvPr/>
          </p:nvCxnSpPr>
          <p:spPr>
            <a:xfrm rot="10800000" flipH="1">
              <a:off x="3332163" y="230505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Прямая соединительная линия 599"/>
            <p:cNvCxnSpPr/>
            <p:nvPr/>
          </p:nvCxnSpPr>
          <p:spPr>
            <a:xfrm rot="10800000" flipH="1">
              <a:off x="4071938" y="3586163"/>
              <a:ext cx="668337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2" name="Прямая соединительная линия 601"/>
            <p:cNvCxnSpPr/>
            <p:nvPr/>
          </p:nvCxnSpPr>
          <p:spPr>
            <a:xfrm rot="5400000">
              <a:off x="1678781" y="3393282"/>
              <a:ext cx="3071813" cy="0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Прямая соединительная линия 603"/>
            <p:cNvCxnSpPr/>
            <p:nvPr/>
          </p:nvCxnSpPr>
          <p:spPr>
            <a:xfrm>
              <a:off x="3214688" y="24733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9" name="Rectangle 9"/>
            <p:cNvSpPr>
              <a:spLocks noChangeArrowheads="1"/>
            </p:cNvSpPr>
            <p:nvPr/>
          </p:nvSpPr>
          <p:spPr bwMode="auto">
            <a:xfrm>
              <a:off x="4065588" y="36782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</a:t>
              </a:r>
              <a:r>
                <a:rPr lang="en-US" sz="1000" dirty="0">
                  <a:cs typeface="Times New Roman" pitchFamily="18" charset="0"/>
                </a:rPr>
                <a:t>-23-90</a:t>
              </a:r>
              <a:endParaRPr lang="ru-RU" sz="1000" dirty="0">
                <a:cs typeface="Times New Roman" pitchFamily="18" charset="0"/>
              </a:endParaRPr>
            </a:p>
          </p:txBody>
        </p:sp>
        <p:grpSp>
          <p:nvGrpSpPr>
            <p:cNvPr id="462" name="Группа 607"/>
            <p:cNvGrpSpPr>
              <a:grpSpLocks/>
            </p:cNvGrpSpPr>
            <p:nvPr/>
          </p:nvGrpSpPr>
          <p:grpSpPr bwMode="auto">
            <a:xfrm>
              <a:off x="4500563" y="1792288"/>
              <a:ext cx="179387" cy="254000"/>
              <a:chOff x="8394726" y="3582989"/>
              <a:chExt cx="179387" cy="254000"/>
            </a:xfrm>
          </p:grpSpPr>
          <p:sp>
            <p:nvSpPr>
              <p:cNvPr id="2453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63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65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65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66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64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67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61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2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56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7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8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59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60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61" name="Text Box 123"/>
            <p:cNvSpPr txBox="1">
              <a:spLocks noChangeArrowheads="1"/>
            </p:cNvSpPr>
            <p:nvPr/>
          </p:nvSpPr>
          <p:spPr bwMode="auto">
            <a:xfrm>
              <a:off x="3325813" y="1598613"/>
              <a:ext cx="1428750" cy="5445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Руководитель ГО, председатель КЧС и ОПБ района</a:t>
              </a:r>
            </a:p>
          </p:txBody>
        </p:sp>
        <p:sp>
          <p:nvSpPr>
            <p:cNvPr id="2162" name="Rectangle 9"/>
            <p:cNvSpPr>
              <a:spLocks noChangeArrowheads="1"/>
            </p:cNvSpPr>
            <p:nvPr/>
          </p:nvSpPr>
          <p:spPr bwMode="auto">
            <a:xfrm>
              <a:off x="4111625" y="1827213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grpSp>
          <p:nvGrpSpPr>
            <p:cNvPr id="468" name="Group 48"/>
            <p:cNvGrpSpPr>
              <a:grpSpLocks/>
            </p:cNvGrpSpPr>
            <p:nvPr/>
          </p:nvGrpSpPr>
          <p:grpSpPr bwMode="auto">
            <a:xfrm>
              <a:off x="3905250" y="1941513"/>
              <a:ext cx="166688" cy="136525"/>
              <a:chOff x="17361" y="3244"/>
              <a:chExt cx="395" cy="340"/>
            </a:xfrm>
          </p:grpSpPr>
          <p:sp>
            <p:nvSpPr>
              <p:cNvPr id="2446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7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9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51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2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49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0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38" name="Прямая соединительная линия 637"/>
            <p:cNvCxnSpPr/>
            <p:nvPr/>
          </p:nvCxnSpPr>
          <p:spPr>
            <a:xfrm>
              <a:off x="3214688" y="3713163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2" name="Прямая соединительная линия 641"/>
            <p:cNvCxnSpPr/>
            <p:nvPr/>
          </p:nvCxnSpPr>
          <p:spPr>
            <a:xfrm rot="5400000" flipH="1" flipV="1">
              <a:off x="2908300" y="3071813"/>
              <a:ext cx="2001837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Соединительная линия уступом 648"/>
            <p:cNvCxnSpPr>
              <a:stCxn id="2619" idx="1"/>
            </p:cNvCxnSpPr>
            <p:nvPr/>
          </p:nvCxnSpPr>
          <p:spPr>
            <a:xfrm>
              <a:off x="774700" y="2670175"/>
              <a:ext cx="2797175" cy="187325"/>
            </a:xfrm>
            <a:prstGeom prst="bentConnector3">
              <a:avLst>
                <a:gd name="adj1" fmla="val 70434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Прямая соединительная линия 654"/>
            <p:cNvCxnSpPr/>
            <p:nvPr/>
          </p:nvCxnSpPr>
          <p:spPr>
            <a:xfrm rot="10800000" flipH="1">
              <a:off x="3325813" y="1793875"/>
              <a:ext cx="1428750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8" name="Text Box 123"/>
            <p:cNvSpPr txBox="1">
              <a:spLocks noChangeArrowheads="1"/>
            </p:cNvSpPr>
            <p:nvPr/>
          </p:nvSpPr>
          <p:spPr bwMode="auto">
            <a:xfrm>
              <a:off x="3324225" y="4214813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Эвакуационная комиссия</a:t>
              </a:r>
            </a:p>
          </p:txBody>
        </p:sp>
        <p:grpSp>
          <p:nvGrpSpPr>
            <p:cNvPr id="471" name="Группа 656"/>
            <p:cNvGrpSpPr>
              <a:grpSpLocks/>
            </p:cNvGrpSpPr>
            <p:nvPr/>
          </p:nvGrpSpPr>
          <p:grpSpPr bwMode="auto">
            <a:xfrm>
              <a:off x="4500563" y="4357688"/>
              <a:ext cx="179387" cy="254000"/>
              <a:chOff x="8394726" y="3582989"/>
              <a:chExt cx="179387" cy="254000"/>
            </a:xfrm>
          </p:grpSpPr>
          <p:sp>
            <p:nvSpPr>
              <p:cNvPr id="2432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2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73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44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45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43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75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40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1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35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6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7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38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9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70" name="Text Box 123"/>
            <p:cNvSpPr txBox="1">
              <a:spLocks noChangeArrowheads="1"/>
            </p:cNvSpPr>
            <p:nvPr/>
          </p:nvSpPr>
          <p:spPr bwMode="auto">
            <a:xfrm>
              <a:off x="3319463" y="4714875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Комиссия по ПУФ</a:t>
              </a:r>
            </a:p>
          </p:txBody>
        </p:sp>
        <p:grpSp>
          <p:nvGrpSpPr>
            <p:cNvPr id="476" name="Группа 672"/>
            <p:cNvGrpSpPr>
              <a:grpSpLocks/>
            </p:cNvGrpSpPr>
            <p:nvPr/>
          </p:nvGrpSpPr>
          <p:grpSpPr bwMode="auto">
            <a:xfrm>
              <a:off x="4500563" y="4857750"/>
              <a:ext cx="179387" cy="254000"/>
              <a:chOff x="8394726" y="3582989"/>
              <a:chExt cx="179387" cy="254000"/>
            </a:xfrm>
          </p:grpSpPr>
          <p:sp>
            <p:nvSpPr>
              <p:cNvPr id="2418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7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80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30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31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29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82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26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7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21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2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3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24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5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cxnSp>
          <p:nvCxnSpPr>
            <p:cNvPr id="688" name="Прямая соединительная линия 687"/>
            <p:cNvCxnSpPr/>
            <p:nvPr/>
          </p:nvCxnSpPr>
          <p:spPr>
            <a:xfrm rot="10800000" flipH="1">
              <a:off x="3325813" y="4325938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Прямая соединительная линия 688"/>
            <p:cNvCxnSpPr/>
            <p:nvPr/>
          </p:nvCxnSpPr>
          <p:spPr>
            <a:xfrm rot="10800000" flipH="1">
              <a:off x="3319463" y="4837113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4" name="Rectangle 9"/>
            <p:cNvSpPr>
              <a:spLocks noChangeArrowheads="1"/>
            </p:cNvSpPr>
            <p:nvPr/>
          </p:nvSpPr>
          <p:spPr bwMode="auto">
            <a:xfrm>
              <a:off x="4071938" y="48847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691" name="Прямая соединительная линия 690"/>
            <p:cNvCxnSpPr/>
            <p:nvPr/>
          </p:nvCxnSpPr>
          <p:spPr>
            <a:xfrm>
              <a:off x="3214688" y="44291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/>
            <p:cNvCxnSpPr/>
            <p:nvPr/>
          </p:nvCxnSpPr>
          <p:spPr>
            <a:xfrm>
              <a:off x="3214688" y="4929188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7" name="Rectangle 9"/>
            <p:cNvSpPr>
              <a:spLocks noChangeArrowheads="1"/>
            </p:cNvSpPr>
            <p:nvPr/>
          </p:nvSpPr>
          <p:spPr bwMode="auto">
            <a:xfrm>
              <a:off x="4786313" y="1643063"/>
              <a:ext cx="928687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ОАО «Ростелеком»</a:t>
              </a:r>
            </a:p>
          </p:txBody>
        </p:sp>
        <p:sp>
          <p:nvSpPr>
            <p:cNvPr id="2178" name="Rectangle 9"/>
            <p:cNvSpPr>
              <a:spLocks noChangeArrowheads="1"/>
            </p:cNvSpPr>
            <p:nvPr/>
          </p:nvSpPr>
          <p:spPr bwMode="auto">
            <a:xfrm>
              <a:off x="4071938" y="4397375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707" name="Shape 706"/>
            <p:cNvCxnSpPr>
              <a:stCxn id="2666" idx="1"/>
              <a:endCxn id="2562" idx="0"/>
            </p:cNvCxnSpPr>
            <p:nvPr/>
          </p:nvCxnSpPr>
          <p:spPr>
            <a:xfrm rot="10800000" flipH="1">
              <a:off x="1304925" y="2351088"/>
              <a:ext cx="5132388" cy="1069975"/>
            </a:xfrm>
            <a:prstGeom prst="bentConnector4">
              <a:avLst>
                <a:gd name="adj1" fmla="val 80932"/>
                <a:gd name="adj2" fmla="val 99879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0" name="Rectangle 7"/>
            <p:cNvSpPr>
              <a:spLocks noChangeArrowheads="1"/>
            </p:cNvSpPr>
            <p:nvPr/>
          </p:nvSpPr>
          <p:spPr bwMode="auto">
            <a:xfrm>
              <a:off x="6500813" y="1214438"/>
              <a:ext cx="1500187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Службы гражданской обороны</a:t>
              </a:r>
            </a:p>
          </p:txBody>
        </p:sp>
        <p:cxnSp>
          <p:nvCxnSpPr>
            <p:cNvPr id="775" name="Shape 774"/>
            <p:cNvCxnSpPr>
              <a:endCxn id="2702" idx="1"/>
            </p:cNvCxnSpPr>
            <p:nvPr/>
          </p:nvCxnSpPr>
          <p:spPr>
            <a:xfrm flipV="1">
              <a:off x="2000250" y="2136775"/>
              <a:ext cx="4511675" cy="220663"/>
            </a:xfrm>
            <a:prstGeom prst="bentConnector4">
              <a:avLst>
                <a:gd name="adj1" fmla="val 69161"/>
                <a:gd name="adj2" fmla="val 10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2" name="Rectangle 7"/>
            <p:cNvSpPr>
              <a:spLocks noChangeArrowheads="1"/>
            </p:cNvSpPr>
            <p:nvPr/>
          </p:nvSpPr>
          <p:spPr bwMode="auto">
            <a:xfrm>
              <a:off x="5929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2-14-63</a:t>
              </a:r>
            </a:p>
          </p:txBody>
        </p:sp>
        <p:cxnSp>
          <p:nvCxnSpPr>
            <p:cNvPr id="795" name="Прямая соединительная линия 794"/>
            <p:cNvCxnSpPr/>
            <p:nvPr/>
          </p:nvCxnSpPr>
          <p:spPr>
            <a:xfrm>
              <a:off x="5929313" y="1714500"/>
              <a:ext cx="785812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4" name="Line 19"/>
            <p:cNvSpPr>
              <a:spLocks noChangeShapeType="1"/>
            </p:cNvSpPr>
            <p:nvPr/>
          </p:nvSpPr>
          <p:spPr bwMode="auto">
            <a:xfrm>
              <a:off x="7297738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85" name="Text Box 23"/>
            <p:cNvSpPr txBox="1">
              <a:spLocks noChangeArrowheads="1"/>
            </p:cNvSpPr>
            <p:nvPr/>
          </p:nvSpPr>
          <p:spPr bwMode="auto">
            <a:xfrm>
              <a:off x="6929438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Охраны порядка</a:t>
              </a:r>
            </a:p>
          </p:txBody>
        </p:sp>
        <p:grpSp>
          <p:nvGrpSpPr>
            <p:cNvPr id="483" name="Group 388"/>
            <p:cNvGrpSpPr>
              <a:grpSpLocks/>
            </p:cNvGrpSpPr>
            <p:nvPr/>
          </p:nvGrpSpPr>
          <p:grpSpPr bwMode="auto">
            <a:xfrm>
              <a:off x="7286625" y="1785938"/>
              <a:ext cx="85725" cy="177800"/>
              <a:chOff x="10881" y="2959"/>
              <a:chExt cx="202" cy="450"/>
            </a:xfrm>
          </p:grpSpPr>
          <p:grpSp>
            <p:nvGrpSpPr>
              <p:cNvPr id="48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1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1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1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87" name="Rectangle 7"/>
            <p:cNvSpPr>
              <a:spLocks noChangeArrowheads="1"/>
            </p:cNvSpPr>
            <p:nvPr/>
          </p:nvSpPr>
          <p:spPr bwMode="auto">
            <a:xfrm>
              <a:off x="6929438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2-67-29</a:t>
              </a:r>
            </a:p>
          </p:txBody>
        </p:sp>
        <p:cxnSp>
          <p:nvCxnSpPr>
            <p:cNvPr id="827" name="Прямая соединительная линия 826"/>
            <p:cNvCxnSpPr/>
            <p:nvPr/>
          </p:nvCxnSpPr>
          <p:spPr>
            <a:xfrm flipV="1">
              <a:off x="6929438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9" name="Line 19"/>
            <p:cNvSpPr>
              <a:spLocks noChangeShapeType="1"/>
            </p:cNvSpPr>
            <p:nvPr/>
          </p:nvSpPr>
          <p:spPr bwMode="auto">
            <a:xfrm>
              <a:off x="8226425" y="2755900"/>
              <a:ext cx="261938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0" name="Text Box 23"/>
            <p:cNvSpPr txBox="1">
              <a:spLocks noChangeArrowheads="1"/>
            </p:cNvSpPr>
            <p:nvPr/>
          </p:nvSpPr>
          <p:spPr bwMode="auto">
            <a:xfrm>
              <a:off x="7572375" y="1500188"/>
              <a:ext cx="500063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/>
                <a:t>Медицин-ская</a:t>
              </a:r>
              <a:endParaRPr lang="ru-RU" sz="1000" dirty="0"/>
            </a:p>
          </p:txBody>
        </p:sp>
        <p:grpSp>
          <p:nvGrpSpPr>
            <p:cNvPr id="485" name="Group 388"/>
            <p:cNvGrpSpPr>
              <a:grpSpLocks/>
            </p:cNvGrpSpPr>
            <p:nvPr/>
          </p:nvGrpSpPr>
          <p:grpSpPr bwMode="auto">
            <a:xfrm>
              <a:off x="7929563" y="1785938"/>
              <a:ext cx="85725" cy="177800"/>
              <a:chOff x="10881" y="2959"/>
              <a:chExt cx="202" cy="450"/>
            </a:xfrm>
          </p:grpSpPr>
          <p:grpSp>
            <p:nvGrpSpPr>
              <p:cNvPr id="486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0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0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0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2" name="Rectangle 7"/>
            <p:cNvSpPr>
              <a:spLocks noChangeArrowheads="1"/>
            </p:cNvSpPr>
            <p:nvPr/>
          </p:nvSpPr>
          <p:spPr bwMode="auto">
            <a:xfrm>
              <a:off x="7572375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2-88-44</a:t>
              </a:r>
            </a:p>
          </p:txBody>
        </p:sp>
        <p:cxnSp>
          <p:nvCxnSpPr>
            <p:cNvPr id="845" name="Прямая соединительная линия 844"/>
            <p:cNvCxnSpPr/>
            <p:nvPr/>
          </p:nvCxnSpPr>
          <p:spPr>
            <a:xfrm flipV="1">
              <a:off x="7572375" y="1714500"/>
              <a:ext cx="5000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4" name="Line 18"/>
            <p:cNvSpPr>
              <a:spLocks noChangeShapeType="1"/>
            </p:cNvSpPr>
            <p:nvPr/>
          </p:nvSpPr>
          <p:spPr bwMode="auto">
            <a:xfrm>
              <a:off x="5999163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5" name="Line 21"/>
            <p:cNvSpPr>
              <a:spLocks noChangeShapeType="1"/>
            </p:cNvSpPr>
            <p:nvPr/>
          </p:nvSpPr>
          <p:spPr bwMode="auto">
            <a:xfrm>
              <a:off x="5999163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6" name="Text Box 23"/>
            <p:cNvSpPr txBox="1">
              <a:spLocks noChangeArrowheads="1"/>
            </p:cNvSpPr>
            <p:nvPr/>
          </p:nvSpPr>
          <p:spPr bwMode="auto">
            <a:xfrm>
              <a:off x="5929313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Оповещения и связи</a:t>
              </a:r>
            </a:p>
          </p:txBody>
        </p:sp>
        <p:grpSp>
          <p:nvGrpSpPr>
            <p:cNvPr id="487" name="Group 388"/>
            <p:cNvGrpSpPr>
              <a:grpSpLocks/>
            </p:cNvGrpSpPr>
            <p:nvPr/>
          </p:nvGrpSpPr>
          <p:grpSpPr bwMode="auto">
            <a:xfrm>
              <a:off x="6486525" y="2849563"/>
              <a:ext cx="85725" cy="177800"/>
              <a:chOff x="10881" y="2959"/>
              <a:chExt cx="202" cy="450"/>
            </a:xfrm>
          </p:grpSpPr>
          <p:grpSp>
            <p:nvGrpSpPr>
              <p:cNvPr id="488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9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9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9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8" name="Rectangle 7"/>
            <p:cNvSpPr>
              <a:spLocks noChangeArrowheads="1"/>
            </p:cNvSpPr>
            <p:nvPr/>
          </p:nvSpPr>
          <p:spPr bwMode="auto">
            <a:xfrm>
              <a:off x="5929313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3-97-72</a:t>
              </a:r>
            </a:p>
          </p:txBody>
        </p:sp>
        <p:cxnSp>
          <p:nvCxnSpPr>
            <p:cNvPr id="862" name="Прямая соединительная линия 861"/>
            <p:cNvCxnSpPr/>
            <p:nvPr/>
          </p:nvCxnSpPr>
          <p:spPr>
            <a:xfrm>
              <a:off x="5929313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0" name="Text Box 23"/>
            <p:cNvSpPr txBox="1">
              <a:spLocks noChangeArrowheads="1"/>
            </p:cNvSpPr>
            <p:nvPr/>
          </p:nvSpPr>
          <p:spPr bwMode="auto">
            <a:xfrm>
              <a:off x="8215313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Торговли и питания</a:t>
              </a:r>
            </a:p>
          </p:txBody>
        </p:sp>
        <p:grpSp>
          <p:nvGrpSpPr>
            <p:cNvPr id="489" name="Group 388"/>
            <p:cNvGrpSpPr>
              <a:grpSpLocks/>
            </p:cNvGrpSpPr>
            <p:nvPr/>
          </p:nvGrpSpPr>
          <p:grpSpPr bwMode="auto">
            <a:xfrm>
              <a:off x="8572500" y="1785938"/>
              <a:ext cx="85725" cy="177800"/>
              <a:chOff x="10881" y="2959"/>
              <a:chExt cx="202" cy="450"/>
            </a:xfrm>
          </p:grpSpPr>
          <p:grpSp>
            <p:nvGrpSpPr>
              <p:cNvPr id="490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8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8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2" name="Rectangle 7"/>
            <p:cNvSpPr>
              <a:spLocks noChangeArrowheads="1"/>
            </p:cNvSpPr>
            <p:nvPr/>
          </p:nvSpPr>
          <p:spPr bwMode="auto">
            <a:xfrm>
              <a:off x="8215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2-59-50</a:t>
              </a:r>
            </a:p>
          </p:txBody>
        </p:sp>
        <p:cxnSp>
          <p:nvCxnSpPr>
            <p:cNvPr id="878" name="Прямая соединительная линия 877"/>
            <p:cNvCxnSpPr/>
            <p:nvPr/>
          </p:nvCxnSpPr>
          <p:spPr>
            <a:xfrm>
              <a:off x="8215313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4" name="Line 18"/>
            <p:cNvSpPr>
              <a:spLocks noChangeShapeType="1"/>
            </p:cNvSpPr>
            <p:nvPr/>
          </p:nvSpPr>
          <p:spPr bwMode="auto">
            <a:xfrm>
              <a:off x="7927975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5" name="Line 21"/>
            <p:cNvSpPr>
              <a:spLocks noChangeShapeType="1"/>
            </p:cNvSpPr>
            <p:nvPr/>
          </p:nvSpPr>
          <p:spPr bwMode="auto">
            <a:xfrm>
              <a:off x="7927975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6" name="Text Box 23"/>
            <p:cNvSpPr txBox="1">
              <a:spLocks noChangeArrowheads="1"/>
            </p:cNvSpPr>
            <p:nvPr/>
          </p:nvSpPr>
          <p:spPr bwMode="auto">
            <a:xfrm>
              <a:off x="7858125" y="2571750"/>
              <a:ext cx="785813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Защиты растений и животных</a:t>
              </a:r>
            </a:p>
          </p:txBody>
        </p:sp>
        <p:grpSp>
          <p:nvGrpSpPr>
            <p:cNvPr id="491" name="Group 388"/>
            <p:cNvGrpSpPr>
              <a:grpSpLocks/>
            </p:cNvGrpSpPr>
            <p:nvPr/>
          </p:nvGrpSpPr>
          <p:grpSpPr bwMode="auto">
            <a:xfrm>
              <a:off x="8434388" y="2849563"/>
              <a:ext cx="85725" cy="177800"/>
              <a:chOff x="10881" y="2959"/>
              <a:chExt cx="202" cy="450"/>
            </a:xfrm>
          </p:grpSpPr>
          <p:grpSp>
            <p:nvGrpSpPr>
              <p:cNvPr id="492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7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7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8" name="Rectangle 7"/>
            <p:cNvSpPr>
              <a:spLocks noChangeArrowheads="1"/>
            </p:cNvSpPr>
            <p:nvPr/>
          </p:nvSpPr>
          <p:spPr bwMode="auto">
            <a:xfrm>
              <a:off x="7858125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2-73-01</a:t>
              </a:r>
            </a:p>
          </p:txBody>
        </p:sp>
        <p:cxnSp>
          <p:nvCxnSpPr>
            <p:cNvPr id="894" name="Прямая соединительная линия 893"/>
            <p:cNvCxnSpPr/>
            <p:nvPr/>
          </p:nvCxnSpPr>
          <p:spPr>
            <a:xfrm>
              <a:off x="7858125" y="2786063"/>
              <a:ext cx="78581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0" name="Line 18"/>
            <p:cNvSpPr>
              <a:spLocks noChangeShapeType="1"/>
            </p:cNvSpPr>
            <p:nvPr/>
          </p:nvSpPr>
          <p:spPr bwMode="auto">
            <a:xfrm>
              <a:off x="6999288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1" name="Line 21"/>
            <p:cNvSpPr>
              <a:spLocks noChangeShapeType="1"/>
            </p:cNvSpPr>
            <p:nvPr/>
          </p:nvSpPr>
          <p:spPr bwMode="auto">
            <a:xfrm>
              <a:off x="6999288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2" name="Text Box 23"/>
            <p:cNvSpPr txBox="1">
              <a:spLocks noChangeArrowheads="1"/>
            </p:cNvSpPr>
            <p:nvPr/>
          </p:nvSpPr>
          <p:spPr bwMode="auto">
            <a:xfrm>
              <a:off x="6929438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Захоронения трупов</a:t>
              </a:r>
            </a:p>
          </p:txBody>
        </p:sp>
        <p:grpSp>
          <p:nvGrpSpPr>
            <p:cNvPr id="493" name="Group 388"/>
            <p:cNvGrpSpPr>
              <a:grpSpLocks/>
            </p:cNvGrpSpPr>
            <p:nvPr/>
          </p:nvGrpSpPr>
          <p:grpSpPr bwMode="auto">
            <a:xfrm>
              <a:off x="7486650" y="2849563"/>
              <a:ext cx="85725" cy="177800"/>
              <a:chOff x="10881" y="2959"/>
              <a:chExt cx="202" cy="450"/>
            </a:xfrm>
          </p:grpSpPr>
          <p:grpSp>
            <p:nvGrpSpPr>
              <p:cNvPr id="49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71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2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65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68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14" name="Rectangle 7"/>
            <p:cNvSpPr>
              <a:spLocks noChangeArrowheads="1"/>
            </p:cNvSpPr>
            <p:nvPr/>
          </p:nvSpPr>
          <p:spPr bwMode="auto">
            <a:xfrm>
              <a:off x="6929438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2-54-34</a:t>
              </a:r>
            </a:p>
          </p:txBody>
        </p:sp>
        <p:cxnSp>
          <p:nvCxnSpPr>
            <p:cNvPr id="520" name="Прямая соединительная линия 519"/>
            <p:cNvCxnSpPr/>
            <p:nvPr/>
          </p:nvCxnSpPr>
          <p:spPr>
            <a:xfrm>
              <a:off x="6929438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6" name="Line 18"/>
            <p:cNvSpPr>
              <a:spLocks noChangeShapeType="1"/>
            </p:cNvSpPr>
            <p:nvPr/>
          </p:nvSpPr>
          <p:spPr bwMode="auto">
            <a:xfrm>
              <a:off x="599916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7" name="Line 21"/>
            <p:cNvSpPr>
              <a:spLocks noChangeShapeType="1"/>
            </p:cNvSpPr>
            <p:nvPr/>
          </p:nvSpPr>
          <p:spPr bwMode="auto">
            <a:xfrm>
              <a:off x="599916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8" name="Text Box 23"/>
            <p:cNvSpPr txBox="1">
              <a:spLocks noChangeArrowheads="1"/>
            </p:cNvSpPr>
            <p:nvPr/>
          </p:nvSpPr>
          <p:spPr bwMode="auto">
            <a:xfrm>
              <a:off x="592931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Добрянское ГП</a:t>
              </a:r>
            </a:p>
          </p:txBody>
        </p:sp>
        <p:grpSp>
          <p:nvGrpSpPr>
            <p:cNvPr id="496" name="Group 388"/>
            <p:cNvGrpSpPr>
              <a:grpSpLocks/>
            </p:cNvGrpSpPr>
            <p:nvPr/>
          </p:nvGrpSpPr>
          <p:grpSpPr bwMode="auto">
            <a:xfrm>
              <a:off x="6486525" y="3849688"/>
              <a:ext cx="85725" cy="177800"/>
              <a:chOff x="10881" y="2959"/>
              <a:chExt cx="202" cy="450"/>
            </a:xfrm>
          </p:grpSpPr>
          <p:grpSp>
            <p:nvGrpSpPr>
              <p:cNvPr id="49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62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3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56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7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9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0" name="Rectangle 7"/>
            <p:cNvSpPr>
              <a:spLocks noChangeArrowheads="1"/>
            </p:cNvSpPr>
            <p:nvPr/>
          </p:nvSpPr>
          <p:spPr bwMode="auto">
            <a:xfrm>
              <a:off x="592931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2-82-87</a:t>
              </a:r>
            </a:p>
          </p:txBody>
        </p:sp>
        <p:cxnSp>
          <p:nvCxnSpPr>
            <p:cNvPr id="535" name="Прямая соединительная линия 534"/>
            <p:cNvCxnSpPr/>
            <p:nvPr/>
          </p:nvCxnSpPr>
          <p:spPr>
            <a:xfrm>
              <a:off x="592931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2" name="Line 18"/>
            <p:cNvSpPr>
              <a:spLocks noChangeShapeType="1"/>
            </p:cNvSpPr>
            <p:nvPr/>
          </p:nvSpPr>
          <p:spPr bwMode="auto">
            <a:xfrm>
              <a:off x="6999288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3" name="Line 21"/>
            <p:cNvSpPr>
              <a:spLocks noChangeShapeType="1"/>
            </p:cNvSpPr>
            <p:nvPr/>
          </p:nvSpPr>
          <p:spPr bwMode="auto">
            <a:xfrm>
              <a:off x="6999288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4" name="Text Box 23"/>
            <p:cNvSpPr txBox="1">
              <a:spLocks noChangeArrowheads="1"/>
            </p:cNvSpPr>
            <p:nvPr/>
          </p:nvSpPr>
          <p:spPr bwMode="auto">
            <a:xfrm>
              <a:off x="6929438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Полазненское ГП</a:t>
              </a:r>
            </a:p>
          </p:txBody>
        </p:sp>
        <p:grpSp>
          <p:nvGrpSpPr>
            <p:cNvPr id="498" name="Group 388"/>
            <p:cNvGrpSpPr>
              <a:grpSpLocks/>
            </p:cNvGrpSpPr>
            <p:nvPr/>
          </p:nvGrpSpPr>
          <p:grpSpPr bwMode="auto">
            <a:xfrm>
              <a:off x="7486650" y="3849688"/>
              <a:ext cx="85725" cy="177800"/>
              <a:chOff x="10881" y="2959"/>
              <a:chExt cx="202" cy="450"/>
            </a:xfrm>
          </p:grpSpPr>
          <p:grpSp>
            <p:nvGrpSpPr>
              <p:cNvPr id="49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53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4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47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8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9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0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1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2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6" name="Rectangle 7"/>
            <p:cNvSpPr>
              <a:spLocks noChangeArrowheads="1"/>
            </p:cNvSpPr>
            <p:nvPr/>
          </p:nvSpPr>
          <p:spPr bwMode="auto">
            <a:xfrm>
              <a:off x="6929438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7-55-50</a:t>
              </a:r>
            </a:p>
          </p:txBody>
        </p:sp>
        <p:cxnSp>
          <p:nvCxnSpPr>
            <p:cNvPr id="550" name="Прямая соединительная линия 549"/>
            <p:cNvCxnSpPr/>
            <p:nvPr/>
          </p:nvCxnSpPr>
          <p:spPr>
            <a:xfrm>
              <a:off x="6929438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8" name="Line 18"/>
            <p:cNvSpPr>
              <a:spLocks noChangeShapeType="1"/>
            </p:cNvSpPr>
            <p:nvPr/>
          </p:nvSpPr>
          <p:spPr bwMode="auto">
            <a:xfrm>
              <a:off x="799941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9" name="Line 21"/>
            <p:cNvSpPr>
              <a:spLocks noChangeShapeType="1"/>
            </p:cNvSpPr>
            <p:nvPr/>
          </p:nvSpPr>
          <p:spPr bwMode="auto">
            <a:xfrm>
              <a:off x="799941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0" name="Text Box 23"/>
            <p:cNvSpPr txBox="1">
              <a:spLocks noChangeArrowheads="1"/>
            </p:cNvSpPr>
            <p:nvPr/>
          </p:nvSpPr>
          <p:spPr bwMode="auto">
            <a:xfrm>
              <a:off x="792956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Вильвенское СП</a:t>
              </a:r>
            </a:p>
          </p:txBody>
        </p:sp>
        <p:grpSp>
          <p:nvGrpSpPr>
            <p:cNvPr id="500" name="Group 388"/>
            <p:cNvGrpSpPr>
              <a:grpSpLocks/>
            </p:cNvGrpSpPr>
            <p:nvPr/>
          </p:nvGrpSpPr>
          <p:grpSpPr bwMode="auto">
            <a:xfrm>
              <a:off x="8486775" y="3849688"/>
              <a:ext cx="85725" cy="177800"/>
              <a:chOff x="10881" y="2959"/>
              <a:chExt cx="202" cy="450"/>
            </a:xfrm>
          </p:grpSpPr>
          <p:grpSp>
            <p:nvGrpSpPr>
              <p:cNvPr id="50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44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45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38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9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0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41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2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3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2" name="Rectangle 7"/>
            <p:cNvSpPr>
              <a:spLocks noChangeArrowheads="1"/>
            </p:cNvSpPr>
            <p:nvPr/>
          </p:nvSpPr>
          <p:spPr bwMode="auto">
            <a:xfrm>
              <a:off x="792956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7-36-10</a:t>
              </a:r>
            </a:p>
          </p:txBody>
        </p:sp>
        <p:cxnSp>
          <p:nvCxnSpPr>
            <p:cNvPr id="566" name="Прямая соединительная линия 565"/>
            <p:cNvCxnSpPr/>
            <p:nvPr/>
          </p:nvCxnSpPr>
          <p:spPr>
            <a:xfrm>
              <a:off x="792956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4" name="Line 18"/>
            <p:cNvSpPr>
              <a:spLocks noChangeShapeType="1"/>
            </p:cNvSpPr>
            <p:nvPr/>
          </p:nvSpPr>
          <p:spPr bwMode="auto">
            <a:xfrm>
              <a:off x="5999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5" name="Line 21"/>
            <p:cNvSpPr>
              <a:spLocks noChangeShapeType="1"/>
            </p:cNvSpPr>
            <p:nvPr/>
          </p:nvSpPr>
          <p:spPr bwMode="auto">
            <a:xfrm>
              <a:off x="599916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6" name="Text Box 23"/>
            <p:cNvSpPr txBox="1">
              <a:spLocks noChangeArrowheads="1"/>
            </p:cNvSpPr>
            <p:nvPr/>
          </p:nvSpPr>
          <p:spPr bwMode="auto">
            <a:xfrm>
              <a:off x="592931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Висимское СП</a:t>
              </a:r>
            </a:p>
          </p:txBody>
        </p:sp>
        <p:grpSp>
          <p:nvGrpSpPr>
            <p:cNvPr id="502" name="Group 388"/>
            <p:cNvGrpSpPr>
              <a:grpSpLocks/>
            </p:cNvGrpSpPr>
            <p:nvPr/>
          </p:nvGrpSpPr>
          <p:grpSpPr bwMode="auto">
            <a:xfrm>
              <a:off x="6486525" y="4564063"/>
              <a:ext cx="85725" cy="177800"/>
              <a:chOff x="10881" y="2959"/>
              <a:chExt cx="202" cy="450"/>
            </a:xfrm>
          </p:grpSpPr>
          <p:grpSp>
            <p:nvGrpSpPr>
              <p:cNvPr id="50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35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36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9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0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1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32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3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4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8" name="Rectangle 7"/>
            <p:cNvSpPr>
              <a:spLocks noChangeArrowheads="1"/>
            </p:cNvSpPr>
            <p:nvPr/>
          </p:nvSpPr>
          <p:spPr bwMode="auto">
            <a:xfrm>
              <a:off x="592931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7-05-19</a:t>
              </a:r>
            </a:p>
          </p:txBody>
        </p:sp>
        <p:cxnSp>
          <p:nvCxnSpPr>
            <p:cNvPr id="581" name="Прямая соединительная линия 580"/>
            <p:cNvCxnSpPr/>
            <p:nvPr/>
          </p:nvCxnSpPr>
          <p:spPr>
            <a:xfrm>
              <a:off x="592931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0" name="Line 18"/>
            <p:cNvSpPr>
              <a:spLocks noChangeShapeType="1"/>
            </p:cNvSpPr>
            <p:nvPr/>
          </p:nvSpPr>
          <p:spPr bwMode="auto">
            <a:xfrm>
              <a:off x="6999288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1" name="Line 21"/>
            <p:cNvSpPr>
              <a:spLocks noChangeShapeType="1"/>
            </p:cNvSpPr>
            <p:nvPr/>
          </p:nvSpPr>
          <p:spPr bwMode="auto">
            <a:xfrm>
              <a:off x="6999288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2" name="Text Box 23"/>
            <p:cNvSpPr txBox="1">
              <a:spLocks noChangeArrowheads="1"/>
            </p:cNvSpPr>
            <p:nvPr/>
          </p:nvSpPr>
          <p:spPr bwMode="auto">
            <a:xfrm>
              <a:off x="6929438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 smtClean="0"/>
                <a:t>Кр-Слудское</a:t>
              </a:r>
              <a:r>
                <a:rPr lang="ru-RU" sz="1000" dirty="0" smtClean="0"/>
                <a:t> </a:t>
              </a:r>
              <a:r>
                <a:rPr lang="ru-RU" sz="1000" dirty="0"/>
                <a:t>СП</a:t>
              </a:r>
            </a:p>
          </p:txBody>
        </p:sp>
        <p:grpSp>
          <p:nvGrpSpPr>
            <p:cNvPr id="506" name="Group 388"/>
            <p:cNvGrpSpPr>
              <a:grpSpLocks/>
            </p:cNvGrpSpPr>
            <p:nvPr/>
          </p:nvGrpSpPr>
          <p:grpSpPr bwMode="auto">
            <a:xfrm>
              <a:off x="7486650" y="4564063"/>
              <a:ext cx="85725" cy="177800"/>
              <a:chOff x="10881" y="2959"/>
              <a:chExt cx="202" cy="450"/>
            </a:xfrm>
          </p:grpSpPr>
          <p:grpSp>
            <p:nvGrpSpPr>
              <p:cNvPr id="50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2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2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2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44" name="Rectangle 7"/>
            <p:cNvSpPr>
              <a:spLocks noChangeArrowheads="1"/>
            </p:cNvSpPr>
            <p:nvPr/>
          </p:nvSpPr>
          <p:spPr bwMode="auto">
            <a:xfrm>
              <a:off x="6929438" y="4643438"/>
              <a:ext cx="571500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(8901)</a:t>
              </a:r>
            </a:p>
            <a:p>
              <a:pPr defTabSz="1102360"/>
              <a:r>
                <a:rPr lang="ru-RU" sz="1000" dirty="0"/>
                <a:t>955-87-53</a:t>
              </a:r>
            </a:p>
          </p:txBody>
        </p:sp>
        <p:cxnSp>
          <p:nvCxnSpPr>
            <p:cNvPr id="603" name="Прямая соединительная линия 602"/>
            <p:cNvCxnSpPr/>
            <p:nvPr/>
          </p:nvCxnSpPr>
          <p:spPr>
            <a:xfrm>
              <a:off x="6929438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6" name="Line 18"/>
            <p:cNvSpPr>
              <a:spLocks noChangeShapeType="1"/>
            </p:cNvSpPr>
            <p:nvPr/>
          </p:nvSpPr>
          <p:spPr bwMode="auto">
            <a:xfrm>
              <a:off x="8285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7" name="Line 21"/>
            <p:cNvSpPr>
              <a:spLocks noChangeShapeType="1"/>
            </p:cNvSpPr>
            <p:nvPr/>
          </p:nvSpPr>
          <p:spPr bwMode="auto">
            <a:xfrm>
              <a:off x="799941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8" name="Text Box 23"/>
            <p:cNvSpPr txBox="1">
              <a:spLocks noChangeArrowheads="1"/>
            </p:cNvSpPr>
            <p:nvPr/>
          </p:nvSpPr>
          <p:spPr bwMode="auto">
            <a:xfrm>
              <a:off x="792956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Дивьинское СП</a:t>
              </a:r>
            </a:p>
          </p:txBody>
        </p:sp>
        <p:grpSp>
          <p:nvGrpSpPr>
            <p:cNvPr id="508" name="Group 388"/>
            <p:cNvGrpSpPr>
              <a:grpSpLocks/>
            </p:cNvGrpSpPr>
            <p:nvPr/>
          </p:nvGrpSpPr>
          <p:grpSpPr bwMode="auto">
            <a:xfrm>
              <a:off x="8486775" y="4564063"/>
              <a:ext cx="85725" cy="177800"/>
              <a:chOff x="10881" y="2959"/>
              <a:chExt cx="202" cy="450"/>
            </a:xfrm>
          </p:grpSpPr>
          <p:grpSp>
            <p:nvGrpSpPr>
              <p:cNvPr id="50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1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1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1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1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0" name="Rectangle 7"/>
            <p:cNvSpPr>
              <a:spLocks noChangeArrowheads="1"/>
            </p:cNvSpPr>
            <p:nvPr/>
          </p:nvSpPr>
          <p:spPr bwMode="auto">
            <a:xfrm>
              <a:off x="792956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7-81-31</a:t>
              </a:r>
            </a:p>
          </p:txBody>
        </p:sp>
        <p:cxnSp>
          <p:nvCxnSpPr>
            <p:cNvPr id="619" name="Прямая соединительная линия 618"/>
            <p:cNvCxnSpPr/>
            <p:nvPr/>
          </p:nvCxnSpPr>
          <p:spPr>
            <a:xfrm>
              <a:off x="792956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2" name="Line 18"/>
            <p:cNvSpPr>
              <a:spLocks noChangeShapeType="1"/>
            </p:cNvSpPr>
            <p:nvPr/>
          </p:nvSpPr>
          <p:spPr bwMode="auto">
            <a:xfrm>
              <a:off x="5999163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3" name="Line 21"/>
            <p:cNvSpPr>
              <a:spLocks noChangeShapeType="1"/>
            </p:cNvSpPr>
            <p:nvPr/>
          </p:nvSpPr>
          <p:spPr bwMode="auto">
            <a:xfrm>
              <a:off x="5999163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4" name="Text Box 23"/>
            <p:cNvSpPr txBox="1">
              <a:spLocks noChangeArrowheads="1"/>
            </p:cNvSpPr>
            <p:nvPr/>
          </p:nvSpPr>
          <p:spPr bwMode="auto">
            <a:xfrm>
              <a:off x="5929313" y="500062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Перемское СП</a:t>
              </a:r>
            </a:p>
          </p:txBody>
        </p:sp>
        <p:grpSp>
          <p:nvGrpSpPr>
            <p:cNvPr id="510" name="Group 388"/>
            <p:cNvGrpSpPr>
              <a:grpSpLocks/>
            </p:cNvGrpSpPr>
            <p:nvPr/>
          </p:nvGrpSpPr>
          <p:grpSpPr bwMode="auto">
            <a:xfrm>
              <a:off x="6486525" y="5278438"/>
              <a:ext cx="85725" cy="177800"/>
              <a:chOff x="10881" y="2959"/>
              <a:chExt cx="202" cy="450"/>
            </a:xfrm>
          </p:grpSpPr>
          <p:grpSp>
            <p:nvGrpSpPr>
              <p:cNvPr id="51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0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0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0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6" name="Rectangle 7"/>
            <p:cNvSpPr>
              <a:spLocks noChangeArrowheads="1"/>
            </p:cNvSpPr>
            <p:nvPr/>
          </p:nvSpPr>
          <p:spPr bwMode="auto">
            <a:xfrm>
              <a:off x="5929313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7-34-18</a:t>
              </a:r>
            </a:p>
          </p:txBody>
        </p: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5929313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8" name="Line 18"/>
            <p:cNvSpPr>
              <a:spLocks noChangeShapeType="1"/>
            </p:cNvSpPr>
            <p:nvPr/>
          </p:nvSpPr>
          <p:spPr bwMode="auto">
            <a:xfrm>
              <a:off x="6999288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9" name="Line 21"/>
            <p:cNvSpPr>
              <a:spLocks noChangeShapeType="1"/>
            </p:cNvSpPr>
            <p:nvPr/>
          </p:nvSpPr>
          <p:spPr bwMode="auto">
            <a:xfrm>
              <a:off x="6999288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0" name="Text Box 23"/>
            <p:cNvSpPr txBox="1">
              <a:spLocks noChangeArrowheads="1"/>
            </p:cNvSpPr>
            <p:nvPr/>
          </p:nvSpPr>
          <p:spPr bwMode="auto">
            <a:xfrm>
              <a:off x="6929438" y="5000625"/>
              <a:ext cx="785812" cy="642938"/>
            </a:xfrm>
            <a:prstGeom prst="rect">
              <a:avLst/>
            </a:prstGeom>
            <a:solidFill>
              <a:srgbClr val="66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Сенькинское СП</a:t>
              </a:r>
            </a:p>
          </p:txBody>
        </p:sp>
        <p:grpSp>
          <p:nvGrpSpPr>
            <p:cNvPr id="512" name="Group 388"/>
            <p:cNvGrpSpPr>
              <a:grpSpLocks/>
            </p:cNvGrpSpPr>
            <p:nvPr/>
          </p:nvGrpSpPr>
          <p:grpSpPr bwMode="auto">
            <a:xfrm>
              <a:off x="7499350" y="5278438"/>
              <a:ext cx="85725" cy="177800"/>
              <a:chOff x="10881" y="2959"/>
              <a:chExt cx="202" cy="450"/>
            </a:xfrm>
          </p:grpSpPr>
          <p:grpSp>
            <p:nvGrpSpPr>
              <p:cNvPr id="513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9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9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2" name="Rectangle 7"/>
            <p:cNvSpPr>
              <a:spLocks noChangeArrowheads="1"/>
            </p:cNvSpPr>
            <p:nvPr/>
          </p:nvSpPr>
          <p:spPr bwMode="auto">
            <a:xfrm>
              <a:off x="6929438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7-01-80</a:t>
              </a:r>
            </a:p>
          </p:txBody>
        </p:sp>
        <p:cxnSp>
          <p:nvCxnSpPr>
            <p:cNvPr id="652" name="Прямая соединительная линия 651"/>
            <p:cNvCxnSpPr/>
            <p:nvPr/>
          </p:nvCxnSpPr>
          <p:spPr>
            <a:xfrm>
              <a:off x="6929438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4" name="Rectangle 7"/>
            <p:cNvSpPr>
              <a:spLocks noChangeArrowheads="1"/>
            </p:cNvSpPr>
            <p:nvPr/>
          </p:nvSpPr>
          <p:spPr bwMode="auto">
            <a:xfrm>
              <a:off x="6572250" y="3357563"/>
              <a:ext cx="1500188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Поселения района</a:t>
              </a:r>
            </a:p>
          </p:txBody>
        </p:sp>
        <p:cxnSp>
          <p:nvCxnSpPr>
            <p:cNvPr id="771" name="Прямая соединительная линия 770"/>
            <p:cNvCxnSpPr>
              <a:stCxn id="2644" idx="0"/>
              <a:endCxn id="2387" idx="0"/>
            </p:cNvCxnSpPr>
            <p:nvPr/>
          </p:nvCxnSpPr>
          <p:spPr>
            <a:xfrm rot="16200000" flipH="1">
              <a:off x="4644231" y="-2053431"/>
              <a:ext cx="23813" cy="78327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6" name="Line 18"/>
            <p:cNvSpPr>
              <a:spLocks noChangeShapeType="1"/>
            </p:cNvSpPr>
            <p:nvPr/>
          </p:nvSpPr>
          <p:spPr bwMode="auto">
            <a:xfrm>
              <a:off x="6927850" y="58578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7" name="Line 21"/>
            <p:cNvSpPr>
              <a:spLocks noChangeShapeType="1"/>
            </p:cNvSpPr>
            <p:nvPr/>
          </p:nvSpPr>
          <p:spPr bwMode="auto">
            <a:xfrm>
              <a:off x="6927850" y="59658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8" name="Text Box 23"/>
            <p:cNvSpPr txBox="1">
              <a:spLocks noChangeArrowheads="1"/>
            </p:cNvSpPr>
            <p:nvPr/>
          </p:nvSpPr>
          <p:spPr bwMode="auto">
            <a:xfrm>
              <a:off x="6858000" y="5857875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Объекты экономики</a:t>
              </a:r>
            </a:p>
          </p:txBody>
        </p:sp>
        <p:grpSp>
          <p:nvGrpSpPr>
            <p:cNvPr id="514" name="Group 388"/>
            <p:cNvGrpSpPr>
              <a:grpSpLocks/>
            </p:cNvGrpSpPr>
            <p:nvPr/>
          </p:nvGrpSpPr>
          <p:grpSpPr bwMode="auto">
            <a:xfrm>
              <a:off x="7358063" y="6143625"/>
              <a:ext cx="85725" cy="177800"/>
              <a:chOff x="10881" y="2959"/>
              <a:chExt cx="202" cy="450"/>
            </a:xfrm>
          </p:grpSpPr>
          <p:grpSp>
            <p:nvGrpSpPr>
              <p:cNvPr id="51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8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78" name="Прямая соединительная линия 677"/>
            <p:cNvCxnSpPr/>
            <p:nvPr/>
          </p:nvCxnSpPr>
          <p:spPr>
            <a:xfrm>
              <a:off x="6858000" y="6072188"/>
              <a:ext cx="785813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/>
            <p:cNvCxnSpPr/>
            <p:nvPr/>
          </p:nvCxnSpPr>
          <p:spPr>
            <a:xfrm>
              <a:off x="5643563" y="6215063"/>
              <a:ext cx="171450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9" name="Прямая соединительная линия 698"/>
            <p:cNvCxnSpPr>
              <a:endCxn id="2297" idx="0"/>
            </p:cNvCxnSpPr>
            <p:nvPr/>
          </p:nvCxnSpPr>
          <p:spPr>
            <a:xfrm>
              <a:off x="5643563" y="5364163"/>
              <a:ext cx="1855787" cy="3175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Прямая соединительная линия 700"/>
            <p:cNvCxnSpPr/>
            <p:nvPr/>
          </p:nvCxnSpPr>
          <p:spPr>
            <a:xfrm rot="5400000" flipH="1" flipV="1">
              <a:off x="3463925" y="4049713"/>
              <a:ext cx="4359275" cy="0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/>
            <p:cNvCxnSpPr/>
            <p:nvPr/>
          </p:nvCxnSpPr>
          <p:spPr>
            <a:xfrm rot="5400000" flipH="1">
              <a:off x="7060406" y="3232945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/>
            <p:cNvCxnSpPr/>
            <p:nvPr/>
          </p:nvCxnSpPr>
          <p:spPr>
            <a:xfrm rot="5400000" flipH="1">
              <a:off x="7060406" y="2512220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/>
            <p:cNvCxnSpPr/>
            <p:nvPr/>
          </p:nvCxnSpPr>
          <p:spPr>
            <a:xfrm rot="10800000">
              <a:off x="5643563" y="2928938"/>
              <a:ext cx="2786062" cy="1587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Прямая соединительная линия 713"/>
            <p:cNvCxnSpPr/>
            <p:nvPr/>
          </p:nvCxnSpPr>
          <p:spPr>
            <a:xfrm>
              <a:off x="5786438" y="3357563"/>
              <a:ext cx="3000375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Прямая соединительная линия 714"/>
            <p:cNvCxnSpPr/>
            <p:nvPr/>
          </p:nvCxnSpPr>
          <p:spPr>
            <a:xfrm>
              <a:off x="5786438" y="5715000"/>
              <a:ext cx="3000375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/>
            <p:cNvCxnSpPr>
              <a:stCxn id="2507" idx="0"/>
            </p:cNvCxnSpPr>
            <p:nvPr/>
          </p:nvCxnSpPr>
          <p:spPr>
            <a:xfrm rot="16200000" flipH="1">
              <a:off x="3779044" y="3080544"/>
              <a:ext cx="3175" cy="258763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Прямая соединительная линия 664"/>
            <p:cNvCxnSpPr/>
            <p:nvPr/>
          </p:nvCxnSpPr>
          <p:spPr>
            <a:xfrm>
              <a:off x="3916363" y="3208338"/>
              <a:ext cx="441325" cy="63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1" name="Text Box 97"/>
            <p:cNvSpPr txBox="1">
              <a:spLocks noChangeArrowheads="1"/>
            </p:cNvSpPr>
            <p:nvPr/>
          </p:nvSpPr>
          <p:spPr bwMode="auto">
            <a:xfrm>
              <a:off x="3143250" y="3071813"/>
              <a:ext cx="690563" cy="1031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</p:txBody>
        </p:sp>
        <p:sp>
          <p:nvSpPr>
            <p:cNvPr id="2282" name="Text Box 97"/>
            <p:cNvSpPr txBox="1">
              <a:spLocks noChangeArrowheads="1"/>
            </p:cNvSpPr>
            <p:nvPr/>
          </p:nvSpPr>
          <p:spPr bwMode="auto">
            <a:xfrm>
              <a:off x="3286125" y="32226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en-US" sz="1000" dirty="0" err="1"/>
                <a:t>Icom</a:t>
              </a:r>
              <a:r>
                <a:rPr lang="en-US" sz="1000" dirty="0"/>
                <a:t> F-110 s</a:t>
              </a:r>
              <a:endParaRPr lang="ru-RU" sz="1000" dirty="0"/>
            </a:p>
          </p:txBody>
        </p:sp>
      </p:grpSp>
      <p:sp>
        <p:nvSpPr>
          <p:cNvPr id="656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 anchor="ctr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(Схема организации связи Добрянского муниципального 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7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6.3.</a:t>
            </a:r>
            <a:endParaRPr lang="ru-RU" sz="1400" dirty="0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048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49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49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50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048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48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20579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20580" name="CorelDRAW" r:id="rId4" imgW="810768" imgH="950976" progId="CorelDraw.Graphic.13">
              <p:embed/>
            </p:oleObj>
          </a:graphicData>
        </a:graphic>
      </p:graphicFrame>
      <p:pic>
        <p:nvPicPr>
          <p:cNvPr id="20487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ЗОНАМ ПОКРЫТИЯ СОТОВЫМИ ОПЕРАТОРАМИ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27" descr="Рисунок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4250"/>
            <a:ext cx="12161838" cy="861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530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1015471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1249" tIns="45625" rIns="91249" bIns="45625">
            <a:spAutoFit/>
          </a:bodyPr>
          <a:lstStyle/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ПАСПОРТ ТЕРРИТОРИИ с. </a:t>
            </a:r>
            <a:r>
              <a:rPr lang="ru-RU" sz="2000" dirty="0" err="1" smtClean="0">
                <a:cs typeface="Times New Roman" pitchFamily="18" charset="0"/>
              </a:rPr>
              <a:t>Шемети</a:t>
            </a:r>
            <a:r>
              <a:rPr lang="ru-RU" sz="20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7938"/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(Зоны </a:t>
            </a:r>
            <a:r>
              <a:rPr lang="ru-RU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распространения аналогового </a:t>
            </a:r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телерадиовещания в Добрянском муниципальном районе)</a:t>
            </a:r>
            <a:endParaRPr lang="ru-RU" sz="20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5302" name="Овал 173"/>
          <p:cNvPicPr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000125"/>
            <a:ext cx="12101513" cy="860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3979863" y="5707063"/>
            <a:ext cx="558800" cy="355600"/>
            <a:chOff x="2330" y="3738"/>
            <a:chExt cx="251" cy="160"/>
          </a:xfrm>
        </p:grpSpPr>
        <p:sp>
          <p:nvSpPr>
            <p:cNvPr id="55334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5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6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7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8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9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graphicFrame>
        <p:nvGraphicFramePr>
          <p:cNvPr id="55298" name="Объект 10"/>
          <p:cNvGraphicFramePr>
            <a:graphicFrameLocks noChangeAspect="1"/>
          </p:cNvGraphicFramePr>
          <p:nvPr/>
        </p:nvGraphicFramePr>
        <p:xfrm>
          <a:off x="3073400" y="4700588"/>
          <a:ext cx="2166938" cy="1320800"/>
        </p:xfrm>
        <a:graphic>
          <a:graphicData uri="http://schemas.openxmlformats.org/presentationml/2006/ole">
            <p:oleObj spid="_x0000_s153670" name="Visio" r:id="rId5" imgW="2167047" imgH="1320654" progId="Visio.Drawing.11">
              <p:embed/>
            </p:oleObj>
          </a:graphicData>
        </a:graphic>
      </p:graphicFrame>
      <p:graphicFrame>
        <p:nvGraphicFramePr>
          <p:cNvPr id="55299" name="Object 6"/>
          <p:cNvGraphicFramePr>
            <a:graphicFrameLocks noChangeAspect="1"/>
          </p:cNvGraphicFramePr>
          <p:nvPr/>
        </p:nvGraphicFramePr>
        <p:xfrm>
          <a:off x="4243388" y="6024563"/>
          <a:ext cx="601662" cy="631825"/>
        </p:xfrm>
        <a:graphic>
          <a:graphicData uri="http://schemas.openxmlformats.org/presentationml/2006/ole">
            <p:oleObj spid="_x0000_s153671" name="Visio" r:id="rId6" imgW="869624" imgH="912678" progId="Visio.Drawing.11">
              <p:embed/>
            </p:oleObj>
          </a:graphicData>
        </a:graphic>
      </p:graphicFrame>
      <p:graphicFrame>
        <p:nvGraphicFramePr>
          <p:cNvPr id="52271" name="Group 47"/>
          <p:cNvGraphicFramePr>
            <a:graphicFrameLocks noGrp="1"/>
          </p:cNvGraphicFramePr>
          <p:nvPr/>
        </p:nvGraphicFramePr>
        <p:xfrm>
          <a:off x="8301038" y="7700963"/>
          <a:ext cx="4500562" cy="1900239"/>
        </p:xfrm>
        <a:graphic>
          <a:graphicData uri="http://schemas.openxmlformats.org/drawingml/2006/table">
            <a:tbl>
              <a:tblPr/>
              <a:tblGrid>
                <a:gridCol w="1343025"/>
                <a:gridCol w="1211262"/>
                <a:gridCol w="1141413"/>
                <a:gridCol w="804862"/>
              </a:tblGrid>
              <a:tr h="350838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ТЕЛЕВИДЕНИЕ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67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телеканала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Региональный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Местный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86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канал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803440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endParaRPr lang="ru-RU" sz="14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 defTabSz="787400" eaLnBrk="0" hangingPunct="0">
              <a:lnSpc>
                <a:spcPct val="150000"/>
              </a:lnSpc>
              <a:defRPr/>
            </a:pPr>
            <a:r>
              <a:rPr lang="ru-RU" sz="2400" dirty="0">
                <a:solidFill>
                  <a:srgbClr val="FF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ЗОНА ПОКРЫТИЯ СЕТИ ОАО «МЕГАФОН» Добрянского муниципального района </a:t>
            </a: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317619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ОАО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«МЕГАФОН»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" name="Рисунок 3" descr="покрытие мегафон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14322" y="1443014"/>
            <a:ext cx="11215766" cy="8158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pic>
        <p:nvPicPr>
          <p:cNvPr id="9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514452"/>
            <a:ext cx="409892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78529" name="Object 1"/>
          <p:cNvGraphicFramePr>
            <a:graphicFrameLocks noChangeAspect="1"/>
          </p:cNvGraphicFramePr>
          <p:nvPr/>
        </p:nvGraphicFramePr>
        <p:xfrm>
          <a:off x="4686288" y="7086616"/>
          <a:ext cx="596900" cy="622300"/>
        </p:xfrm>
        <a:graphic>
          <a:graphicData uri="http://schemas.openxmlformats.org/presentationml/2006/ole">
            <p:oleObj spid="_x0000_s278634" name="Visio" r:id="rId5" imgW="869624" imgH="912678" progId="Visio.Drawing.11">
              <p:embed/>
            </p:oleObj>
          </a:graphicData>
        </a:graphic>
      </p:graphicFrame>
      <p:graphicFrame>
        <p:nvGraphicFramePr>
          <p:cNvPr id="278530" name="Object 2"/>
          <p:cNvGraphicFramePr>
            <a:graphicFrameLocks noChangeAspect="1"/>
          </p:cNvGraphicFramePr>
          <p:nvPr/>
        </p:nvGraphicFramePr>
        <p:xfrm>
          <a:off x="1971644" y="6729426"/>
          <a:ext cx="596900" cy="622300"/>
        </p:xfrm>
        <a:graphic>
          <a:graphicData uri="http://schemas.openxmlformats.org/presentationml/2006/ole">
            <p:oleObj spid="_x0000_s278635" name="Visio" r:id="rId6" imgW="869624" imgH="912678" progId="Visio.Drawing.11">
              <p:embed/>
            </p:oleObj>
          </a:graphicData>
        </a:graphic>
      </p:graphicFrame>
      <p:graphicFrame>
        <p:nvGraphicFramePr>
          <p:cNvPr id="278531" name="Object 3"/>
          <p:cNvGraphicFramePr>
            <a:graphicFrameLocks noChangeAspect="1"/>
          </p:cNvGraphicFramePr>
          <p:nvPr/>
        </p:nvGraphicFramePr>
        <p:xfrm>
          <a:off x="6472238" y="5372104"/>
          <a:ext cx="596900" cy="622300"/>
        </p:xfrm>
        <a:graphic>
          <a:graphicData uri="http://schemas.openxmlformats.org/presentationml/2006/ole">
            <p:oleObj spid="_x0000_s278636" name="Visio" r:id="rId7" imgW="869624" imgH="912678" progId="Visio.Drawing.11">
              <p:embed/>
            </p:oleObj>
          </a:graphicData>
        </a:graphic>
      </p:graphicFrame>
      <p:graphicFrame>
        <p:nvGraphicFramePr>
          <p:cNvPr id="278532" name="Object 4"/>
          <p:cNvGraphicFramePr>
            <a:graphicFrameLocks noChangeAspect="1"/>
          </p:cNvGraphicFramePr>
          <p:nvPr/>
        </p:nvGraphicFramePr>
        <p:xfrm>
          <a:off x="7258056" y="3157526"/>
          <a:ext cx="596900" cy="622300"/>
        </p:xfrm>
        <a:graphic>
          <a:graphicData uri="http://schemas.openxmlformats.org/presentationml/2006/ole">
            <p:oleObj spid="_x0000_s278637" name="Visio" r:id="rId8" imgW="869624" imgH="912678" progId="Visio.Drawing.11">
              <p:embed/>
            </p:oleObj>
          </a:graphicData>
        </a:graphic>
      </p:graphicFrame>
      <p:graphicFrame>
        <p:nvGraphicFramePr>
          <p:cNvPr id="278533" name="Object 5"/>
          <p:cNvGraphicFramePr>
            <a:graphicFrameLocks noChangeAspect="1"/>
          </p:cNvGraphicFramePr>
          <p:nvPr/>
        </p:nvGraphicFramePr>
        <p:xfrm>
          <a:off x="3614718" y="5586418"/>
          <a:ext cx="596900" cy="622300"/>
        </p:xfrm>
        <a:graphic>
          <a:graphicData uri="http://schemas.openxmlformats.org/presentationml/2006/ole">
            <p:oleObj spid="_x0000_s278638" name="Visio" r:id="rId9" imgW="869624" imgH="912678" progId="Visio.Drawing.11">
              <p:embed/>
            </p:oleObj>
          </a:graphicData>
        </a:graphic>
      </p:graphicFrame>
      <p:sp>
        <p:nvSpPr>
          <p:cNvPr id="12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6.4.1.</a:t>
            </a:r>
            <a:endParaRPr lang="ru-RU" sz="1400" dirty="0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1"/>
            <a:ext cx="12801600" cy="1285302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 anchor="ctr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«МТС»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4867" name="Рисунок 6" descr="покрытие МТС1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128713"/>
            <a:ext cx="12666663" cy="8472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869" name="Picture 8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79400" y="1416050"/>
            <a:ext cx="3744913" cy="1728788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4870" name="Rectangle 12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4871" name="Rectangle 13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graphicFrame>
        <p:nvGraphicFramePr>
          <p:cNvPr id="277505" name="Object 1"/>
          <p:cNvGraphicFramePr>
            <a:graphicFrameLocks noChangeAspect="1"/>
          </p:cNvGraphicFramePr>
          <p:nvPr/>
        </p:nvGraphicFramePr>
        <p:xfrm>
          <a:off x="6686552" y="2443146"/>
          <a:ext cx="596900" cy="622300"/>
        </p:xfrm>
        <a:graphic>
          <a:graphicData uri="http://schemas.openxmlformats.org/presentationml/2006/ole">
            <p:oleObj spid="_x0000_s277610" name="Visio" r:id="rId6" imgW="869624" imgH="912678" progId="Visio.Drawing.11">
              <p:embed/>
            </p:oleObj>
          </a:graphicData>
        </a:graphic>
      </p:graphicFrame>
      <p:graphicFrame>
        <p:nvGraphicFramePr>
          <p:cNvPr id="277506" name="Object 2"/>
          <p:cNvGraphicFramePr>
            <a:graphicFrameLocks noChangeAspect="1"/>
          </p:cNvGraphicFramePr>
          <p:nvPr/>
        </p:nvGraphicFramePr>
        <p:xfrm>
          <a:off x="4257660" y="5943608"/>
          <a:ext cx="596900" cy="622300"/>
        </p:xfrm>
        <a:graphic>
          <a:graphicData uri="http://schemas.openxmlformats.org/presentationml/2006/ole">
            <p:oleObj spid="_x0000_s277611" name="Visio" r:id="rId7" imgW="869624" imgH="912678" progId="Visio.Drawing.11">
              <p:embed/>
            </p:oleObj>
          </a:graphicData>
        </a:graphic>
      </p:graphicFrame>
      <p:graphicFrame>
        <p:nvGraphicFramePr>
          <p:cNvPr id="277507" name="Object 3"/>
          <p:cNvGraphicFramePr>
            <a:graphicFrameLocks noChangeAspect="1"/>
          </p:cNvGraphicFramePr>
          <p:nvPr/>
        </p:nvGraphicFramePr>
        <p:xfrm>
          <a:off x="2686024" y="6943740"/>
          <a:ext cx="596900" cy="622300"/>
        </p:xfrm>
        <a:graphic>
          <a:graphicData uri="http://schemas.openxmlformats.org/presentationml/2006/ole">
            <p:oleObj spid="_x0000_s277612" name="Visio" r:id="rId8" imgW="869624" imgH="912678" progId="Visio.Drawing.11">
              <p:embed/>
            </p:oleObj>
          </a:graphicData>
        </a:graphic>
      </p:graphicFrame>
      <p:graphicFrame>
        <p:nvGraphicFramePr>
          <p:cNvPr id="277508" name="Object 4"/>
          <p:cNvGraphicFramePr>
            <a:graphicFrameLocks noChangeAspect="1"/>
          </p:cNvGraphicFramePr>
          <p:nvPr/>
        </p:nvGraphicFramePr>
        <p:xfrm>
          <a:off x="7115180" y="4157658"/>
          <a:ext cx="596900" cy="622300"/>
        </p:xfrm>
        <a:graphic>
          <a:graphicData uri="http://schemas.openxmlformats.org/presentationml/2006/ole">
            <p:oleObj spid="_x0000_s277613" name="Visio" r:id="rId9" imgW="869624" imgH="912678" progId="Visio.Drawing.11">
              <p:embed/>
            </p:oleObj>
          </a:graphicData>
        </a:graphic>
      </p:graphicFrame>
      <p:graphicFrame>
        <p:nvGraphicFramePr>
          <p:cNvPr id="277509" name="Object 5"/>
          <p:cNvGraphicFramePr>
            <a:graphicFrameLocks noChangeAspect="1"/>
          </p:cNvGraphicFramePr>
          <p:nvPr/>
        </p:nvGraphicFramePr>
        <p:xfrm>
          <a:off x="3543280" y="7943872"/>
          <a:ext cx="596900" cy="622300"/>
        </p:xfrm>
        <a:graphic>
          <a:graphicData uri="http://schemas.openxmlformats.org/presentationml/2006/ole">
            <p:oleObj spid="_x0000_s277614" name="Visio" r:id="rId10" imgW="869624" imgH="912678" progId="Visio.Drawing.11">
              <p:embed/>
            </p:oleObj>
          </a:graphicData>
        </a:graphic>
      </p:graphicFrame>
      <p:sp>
        <p:nvSpPr>
          <p:cNvPr id="13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4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1" name="Рисунок 3" descr="покрытие билайн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839788"/>
            <a:ext cx="12811125" cy="8761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5894" name="Picture 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1085824"/>
            <a:ext cx="3590925" cy="1071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895" name="Rectangle 8"/>
          <p:cNvSpPr>
            <a:spLocks noChangeAspect="1" noChangeArrowheads="1"/>
          </p:cNvSpPr>
          <p:nvPr/>
        </p:nvSpPr>
        <p:spPr bwMode="auto">
          <a:xfrm>
            <a:off x="185694" y="1657328"/>
            <a:ext cx="358775" cy="207962"/>
          </a:xfrm>
          <a:prstGeom prst="rect">
            <a:avLst/>
          </a:prstGeom>
          <a:solidFill>
            <a:srgbClr val="CC66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165896" name="Rectangle 8"/>
          <p:cNvSpPr>
            <a:spLocks noChangeAspect="1" noChangeArrowheads="1"/>
          </p:cNvSpPr>
          <p:nvPr/>
        </p:nvSpPr>
        <p:spPr bwMode="auto">
          <a:xfrm>
            <a:off x="185694" y="1871642"/>
            <a:ext cx="358775" cy="209550"/>
          </a:xfrm>
          <a:prstGeom prst="rect">
            <a:avLst/>
          </a:prstGeom>
          <a:solidFill>
            <a:srgbClr val="FF99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>
            <a:spAutoFit/>
          </a:bodyPr>
          <a:lstStyle/>
          <a:p>
            <a:pPr algn="ctr" defTabSz="787400" eaLnBrk="0" hangingPunct="0">
              <a:defRPr/>
            </a:pP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с. </a:t>
            </a:r>
            <a:r>
              <a:rPr lang="ru-RU" sz="2100" dirty="0" err="1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Шемети</a:t>
            </a: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 </a:t>
            </a:r>
            <a:endParaRPr lang="ru-RU" sz="2100" dirty="0" smtClean="0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 defTabSz="787400" eaLnBrk="0" hangingPunct="0">
              <a:defRPr/>
            </a:pP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«ВЫМПЕЛКОМ»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6688" y="8632825"/>
            <a:ext cx="28797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75457" name="Object 1"/>
          <p:cNvGraphicFramePr>
            <a:graphicFrameLocks noChangeAspect="1"/>
          </p:cNvGraphicFramePr>
          <p:nvPr/>
        </p:nvGraphicFramePr>
        <p:xfrm>
          <a:off x="3757594" y="6443674"/>
          <a:ext cx="596900" cy="622300"/>
        </p:xfrm>
        <a:graphic>
          <a:graphicData uri="http://schemas.openxmlformats.org/presentationml/2006/ole">
            <p:oleObj spid="_x0000_s275478" name="Visio" r:id="rId6" imgW="869624" imgH="912678" progId="Visio.Drawing.11">
              <p:embed/>
            </p:oleObj>
          </a:graphicData>
        </a:graphic>
      </p:graphicFrame>
      <p:sp>
        <p:nvSpPr>
          <p:cNvPr id="10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1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6.4.3.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Рисунок 3" descr="покрытие УСИ1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98500"/>
            <a:ext cx="12757150" cy="856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15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79400" y="1657328"/>
            <a:ext cx="3744913" cy="1357322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6916" name="Rectangle 6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6917" name="Rectangle 7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«РОСТЕЛЕКОМ»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73409" name="Object 1"/>
          <p:cNvGraphicFramePr>
            <a:graphicFrameLocks noChangeAspect="1"/>
          </p:cNvGraphicFramePr>
          <p:nvPr/>
        </p:nvGraphicFramePr>
        <p:xfrm>
          <a:off x="3971908" y="5872170"/>
          <a:ext cx="596900" cy="622300"/>
        </p:xfrm>
        <a:graphic>
          <a:graphicData uri="http://schemas.openxmlformats.org/presentationml/2006/ole">
            <p:oleObj spid="_x0000_s273535" name="Visio" r:id="rId5" imgW="869624" imgH="912678" progId="Visio.Drawing.11">
              <p:embed/>
            </p:oleObj>
          </a:graphicData>
        </a:graphic>
      </p:graphicFrame>
      <p:graphicFrame>
        <p:nvGraphicFramePr>
          <p:cNvPr id="273410" name="Object 2"/>
          <p:cNvGraphicFramePr>
            <a:graphicFrameLocks noChangeAspect="1"/>
          </p:cNvGraphicFramePr>
          <p:nvPr/>
        </p:nvGraphicFramePr>
        <p:xfrm>
          <a:off x="5900734" y="6157922"/>
          <a:ext cx="596900" cy="622300"/>
        </p:xfrm>
        <a:graphic>
          <a:graphicData uri="http://schemas.openxmlformats.org/presentationml/2006/ole">
            <p:oleObj spid="_x0000_s273536" name="Visio" r:id="rId6" imgW="869624" imgH="912678" progId="Visio.Drawing.11">
              <p:embed/>
            </p:oleObj>
          </a:graphicData>
        </a:graphic>
      </p:graphicFrame>
      <p:graphicFrame>
        <p:nvGraphicFramePr>
          <p:cNvPr id="273411" name="Object 3"/>
          <p:cNvGraphicFramePr>
            <a:graphicFrameLocks noChangeAspect="1"/>
          </p:cNvGraphicFramePr>
          <p:nvPr/>
        </p:nvGraphicFramePr>
        <p:xfrm>
          <a:off x="7258056" y="2157394"/>
          <a:ext cx="596900" cy="622300"/>
        </p:xfrm>
        <a:graphic>
          <a:graphicData uri="http://schemas.openxmlformats.org/presentationml/2006/ole">
            <p:oleObj spid="_x0000_s273537" name="Visio" r:id="rId7" imgW="869624" imgH="912678" progId="Visio.Drawing.11">
              <p:embed/>
            </p:oleObj>
          </a:graphicData>
        </a:graphic>
      </p:graphicFrame>
      <p:graphicFrame>
        <p:nvGraphicFramePr>
          <p:cNvPr id="273412" name="Object 4"/>
          <p:cNvGraphicFramePr>
            <a:graphicFrameLocks noChangeAspect="1"/>
          </p:cNvGraphicFramePr>
          <p:nvPr/>
        </p:nvGraphicFramePr>
        <p:xfrm>
          <a:off x="1114388" y="5800732"/>
          <a:ext cx="596900" cy="622300"/>
        </p:xfrm>
        <a:graphic>
          <a:graphicData uri="http://schemas.openxmlformats.org/presentationml/2006/ole">
            <p:oleObj spid="_x0000_s273538" name="Visio" r:id="rId8" imgW="869624" imgH="912678" progId="Visio.Drawing.11">
              <p:embed/>
            </p:oleObj>
          </a:graphicData>
        </a:graphic>
      </p:graphicFrame>
      <p:graphicFrame>
        <p:nvGraphicFramePr>
          <p:cNvPr id="273413" name="Object 5"/>
          <p:cNvGraphicFramePr>
            <a:graphicFrameLocks noChangeAspect="1"/>
          </p:cNvGraphicFramePr>
          <p:nvPr/>
        </p:nvGraphicFramePr>
        <p:xfrm>
          <a:off x="3686156" y="7800996"/>
          <a:ext cx="596900" cy="622300"/>
        </p:xfrm>
        <a:graphic>
          <a:graphicData uri="http://schemas.openxmlformats.org/presentationml/2006/ole">
            <p:oleObj spid="_x0000_s273539" name="Visio" r:id="rId9" imgW="869624" imgH="912678" progId="Visio.Drawing.11">
              <p:embed/>
            </p:oleObj>
          </a:graphicData>
        </a:graphic>
      </p:graphicFrame>
      <p:graphicFrame>
        <p:nvGraphicFramePr>
          <p:cNvPr id="273414" name="Object 6"/>
          <p:cNvGraphicFramePr>
            <a:graphicFrameLocks noChangeAspect="1"/>
          </p:cNvGraphicFramePr>
          <p:nvPr/>
        </p:nvGraphicFramePr>
        <p:xfrm>
          <a:off x="5543544" y="7086616"/>
          <a:ext cx="596900" cy="622300"/>
        </p:xfrm>
        <a:graphic>
          <a:graphicData uri="http://schemas.openxmlformats.org/presentationml/2006/ole">
            <p:oleObj spid="_x0000_s273540" name="Visio" r:id="rId10" imgW="869624" imgH="912678" progId="Visio.Drawing.11">
              <p:embed/>
            </p:oleObj>
          </a:graphicData>
        </a:graphic>
      </p:graphicFrame>
      <p:sp>
        <p:nvSpPr>
          <p:cNvPr id="14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6.4.4.</a:t>
            </a:r>
            <a:endParaRPr lang="ru-RU" sz="1400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51"/>
          <p:cNvSpPr>
            <a:spLocks noChangeArrowheads="1"/>
          </p:cNvSpPr>
          <p:nvPr/>
        </p:nvSpPr>
        <p:spPr bwMode="auto">
          <a:xfrm>
            <a:off x="1157288" y="1150938"/>
            <a:ext cx="400050" cy="2000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3" name="TextBox 52"/>
          <p:cNvSpPr txBox="1">
            <a:spLocks noChangeArrowheads="1"/>
          </p:cNvSpPr>
          <p:nvPr/>
        </p:nvSpPr>
        <p:spPr bwMode="auto">
          <a:xfrm>
            <a:off x="1644650" y="1031875"/>
            <a:ext cx="2700338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жилые дома;</a:t>
            </a:r>
          </a:p>
        </p:txBody>
      </p:sp>
      <p:sp>
        <p:nvSpPr>
          <p:cNvPr id="30724" name="Прямоугольник 53"/>
          <p:cNvSpPr>
            <a:spLocks noChangeArrowheads="1"/>
          </p:cNvSpPr>
          <p:nvPr/>
        </p:nvSpPr>
        <p:spPr bwMode="auto">
          <a:xfrm>
            <a:off x="1157288" y="144145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5" name="TextBox 54"/>
          <p:cNvSpPr txBox="1">
            <a:spLocks noChangeArrowheads="1"/>
          </p:cNvSpPr>
          <p:nvPr/>
        </p:nvSpPr>
        <p:spPr bwMode="auto">
          <a:xfrm>
            <a:off x="1644650" y="1354138"/>
            <a:ext cx="43164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промышленные (хозяйственные) объекты;</a:t>
            </a:r>
          </a:p>
        </p:txBody>
      </p:sp>
      <p:sp>
        <p:nvSpPr>
          <p:cNvPr id="30726" name="Прямоугольник 55"/>
          <p:cNvSpPr>
            <a:spLocks noChangeArrowheads="1"/>
          </p:cNvSpPr>
          <p:nvPr/>
        </p:nvSpPr>
        <p:spPr bwMode="auto">
          <a:xfrm>
            <a:off x="1157288" y="173990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7" name="TextBox 56"/>
          <p:cNvSpPr txBox="1">
            <a:spLocks noChangeArrowheads="1"/>
          </p:cNvSpPr>
          <p:nvPr/>
        </p:nvSpPr>
        <p:spPr bwMode="auto">
          <a:xfrm>
            <a:off x="1644650" y="1652588"/>
            <a:ext cx="34528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социально – значимые объекты;</a:t>
            </a:r>
          </a:p>
        </p:txBody>
      </p:sp>
      <p:sp>
        <p:nvSpPr>
          <p:cNvPr id="30728" name="Прямоугольник 51"/>
          <p:cNvSpPr>
            <a:spLocks noChangeArrowheads="1"/>
          </p:cNvSpPr>
          <p:nvPr/>
        </p:nvSpPr>
        <p:spPr bwMode="auto">
          <a:xfrm>
            <a:off x="1152525" y="2027238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9" name="Прямоугольник 51"/>
          <p:cNvSpPr>
            <a:spLocks noChangeArrowheads="1"/>
          </p:cNvSpPr>
          <p:nvPr/>
        </p:nvSpPr>
        <p:spPr bwMode="auto">
          <a:xfrm>
            <a:off x="1152525" y="2343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0" name="Прямоугольник 51"/>
          <p:cNvSpPr>
            <a:spLocks noChangeArrowheads="1"/>
          </p:cNvSpPr>
          <p:nvPr/>
        </p:nvSpPr>
        <p:spPr bwMode="auto">
          <a:xfrm>
            <a:off x="1152525" y="2660650"/>
            <a:ext cx="400050" cy="200025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1" name="TextBox 52"/>
          <p:cNvSpPr txBox="1">
            <a:spLocks noChangeArrowheads="1"/>
          </p:cNvSpPr>
          <p:nvPr/>
        </p:nvSpPr>
        <p:spPr bwMode="auto">
          <a:xfrm>
            <a:off x="1639888" y="1908175"/>
            <a:ext cx="39147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(кирпич, бетон);</a:t>
            </a:r>
          </a:p>
        </p:txBody>
      </p:sp>
      <p:sp>
        <p:nvSpPr>
          <p:cNvPr id="30732" name="TextBox 54"/>
          <p:cNvSpPr txBox="1">
            <a:spLocks noChangeArrowheads="1"/>
          </p:cNvSpPr>
          <p:nvPr/>
        </p:nvSpPr>
        <p:spPr bwMode="auto">
          <a:xfrm>
            <a:off x="1639888" y="22367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дома (кирпич, бетон);</a:t>
            </a:r>
          </a:p>
        </p:txBody>
      </p:sp>
      <p:sp>
        <p:nvSpPr>
          <p:cNvPr id="30733" name="TextBox 56"/>
          <p:cNvSpPr txBox="1">
            <a:spLocks noChangeArrowheads="1"/>
          </p:cNvSpPr>
          <p:nvPr/>
        </p:nvSpPr>
        <p:spPr bwMode="auto">
          <a:xfrm>
            <a:off x="1639888" y="25479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 dirty="0">
                <a:cs typeface="Times New Roman" pitchFamily="18" charset="0"/>
              </a:rPr>
              <a:t>- 3-этажные и более дома (кирпич, бетон);</a:t>
            </a:r>
          </a:p>
        </p:txBody>
      </p:sp>
      <p:sp>
        <p:nvSpPr>
          <p:cNvPr id="30734" name="Прямоугольник 51"/>
          <p:cNvSpPr>
            <a:spLocks noChangeArrowheads="1"/>
          </p:cNvSpPr>
          <p:nvPr/>
        </p:nvSpPr>
        <p:spPr bwMode="auto">
          <a:xfrm>
            <a:off x="1152525" y="2965450"/>
            <a:ext cx="4000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5" name="Прямоугольник 51"/>
          <p:cNvSpPr>
            <a:spLocks noChangeArrowheads="1"/>
          </p:cNvSpPr>
          <p:nvPr/>
        </p:nvSpPr>
        <p:spPr bwMode="auto">
          <a:xfrm>
            <a:off x="1152525" y="3257550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6" name="TextBox 54"/>
          <p:cNvSpPr txBox="1">
            <a:spLocks noChangeArrowheads="1"/>
          </p:cNvSpPr>
          <p:nvPr/>
        </p:nvSpPr>
        <p:spPr bwMode="auto">
          <a:xfrm>
            <a:off x="1639888" y="28463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(деревянные);</a:t>
            </a:r>
          </a:p>
        </p:txBody>
      </p:sp>
      <p:sp>
        <p:nvSpPr>
          <p:cNvPr id="30737" name="TextBox 56"/>
          <p:cNvSpPr txBox="1">
            <a:spLocks noChangeArrowheads="1"/>
          </p:cNvSpPr>
          <p:nvPr/>
        </p:nvSpPr>
        <p:spPr bwMode="auto">
          <a:xfrm>
            <a:off x="1639888" y="31575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и более дома (деревянные);</a:t>
            </a:r>
          </a:p>
        </p:txBody>
      </p:sp>
      <p:pic>
        <p:nvPicPr>
          <p:cNvPr id="30738" name="Picture 60" descr="менты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579813"/>
            <a:ext cx="37147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9" name="Text Box 61"/>
          <p:cNvSpPr txBox="1">
            <a:spLocks noChangeArrowheads="1"/>
          </p:cNvSpPr>
          <p:nvPr/>
        </p:nvSpPr>
        <p:spPr bwMode="auto">
          <a:xfrm>
            <a:off x="1525588" y="3443288"/>
            <a:ext cx="3097212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29" tIns="124923" rIns="249829" bIns="124923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стационарный пост ДПС;</a:t>
            </a:r>
          </a:p>
        </p:txBody>
      </p:sp>
      <p:sp>
        <p:nvSpPr>
          <p:cNvPr id="30740" name="Text Box 55"/>
          <p:cNvSpPr txBox="1">
            <a:spLocks noChangeArrowheads="1"/>
          </p:cNvSpPr>
          <p:nvPr/>
        </p:nvSpPr>
        <p:spPr bwMode="auto">
          <a:xfrm>
            <a:off x="1592263" y="3900488"/>
            <a:ext cx="33655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65" tIns="89397" rIns="178765" bIns="89397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сельская больница (мед.пункт)  с    указанием номера и кол. коек;</a:t>
            </a:r>
          </a:p>
        </p:txBody>
      </p:sp>
      <p:sp>
        <p:nvSpPr>
          <p:cNvPr id="30741" name="Oval 63"/>
          <p:cNvSpPr>
            <a:spLocks noChangeArrowheads="1"/>
          </p:cNvSpPr>
          <p:nvPr/>
        </p:nvSpPr>
        <p:spPr bwMode="auto">
          <a:xfrm>
            <a:off x="968375" y="5087938"/>
            <a:ext cx="647700" cy="179387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2" name="Line 59"/>
          <p:cNvSpPr>
            <a:spLocks noChangeShapeType="1"/>
          </p:cNvSpPr>
          <p:nvPr/>
        </p:nvSpPr>
        <p:spPr bwMode="auto">
          <a:xfrm>
            <a:off x="977900" y="4654550"/>
            <a:ext cx="590550" cy="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43" name="Text Box 47"/>
          <p:cNvSpPr txBox="1">
            <a:spLocks noChangeArrowheads="1"/>
          </p:cNvSpPr>
          <p:nvPr/>
        </p:nvSpPr>
        <p:spPr bwMode="auto">
          <a:xfrm>
            <a:off x="1654175" y="4957763"/>
            <a:ext cx="35401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аварийно-опасные участки трассы;</a:t>
            </a:r>
          </a:p>
        </p:txBody>
      </p:sp>
      <p:grpSp>
        <p:nvGrpSpPr>
          <p:cNvPr id="30744" name="Group 99"/>
          <p:cNvGrpSpPr>
            <a:grpSpLocks/>
          </p:cNvGrpSpPr>
          <p:nvPr/>
        </p:nvGrpSpPr>
        <p:grpSpPr bwMode="auto">
          <a:xfrm>
            <a:off x="1085850" y="5641975"/>
            <a:ext cx="417513" cy="236538"/>
            <a:chOff x="0" y="0"/>
            <a:chExt cx="20000" cy="20000"/>
          </a:xfrm>
        </p:grpSpPr>
        <p:sp>
          <p:nvSpPr>
            <p:cNvPr id="30917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30918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sp>
        <p:nvSpPr>
          <p:cNvPr id="30745" name="Text Box 64"/>
          <p:cNvSpPr txBox="1">
            <a:spLocks noChangeArrowheads="1"/>
          </p:cNvSpPr>
          <p:nvPr/>
        </p:nvSpPr>
        <p:spPr bwMode="auto">
          <a:xfrm>
            <a:off x="1646238" y="5549900"/>
            <a:ext cx="16605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мост;</a:t>
            </a:r>
          </a:p>
        </p:txBody>
      </p:sp>
      <p:grpSp>
        <p:nvGrpSpPr>
          <p:cNvPr id="30746" name="Group 53"/>
          <p:cNvGrpSpPr>
            <a:grpSpLocks/>
          </p:cNvGrpSpPr>
          <p:nvPr/>
        </p:nvGrpSpPr>
        <p:grpSpPr bwMode="auto">
          <a:xfrm>
            <a:off x="814388" y="3962400"/>
            <a:ext cx="815975" cy="393700"/>
            <a:chOff x="2290" y="4020"/>
            <a:chExt cx="768" cy="218"/>
          </a:xfrm>
        </p:grpSpPr>
        <p:sp>
          <p:nvSpPr>
            <p:cNvPr id="30909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30910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091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091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1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91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20" cy="3408"/>
                <a:chOff x="-2659" y="0"/>
                <a:chExt cx="26710" cy="20000"/>
              </a:xfrm>
            </p:grpSpPr>
            <p:sp>
              <p:nvSpPr>
                <p:cNvPr id="3091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91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0747" name="Text Box 47"/>
          <p:cNvSpPr txBox="1">
            <a:spLocks noChangeArrowheads="1"/>
          </p:cNvSpPr>
          <p:nvPr/>
        </p:nvSpPr>
        <p:spPr bwMode="auto">
          <a:xfrm>
            <a:off x="1651000" y="5295900"/>
            <a:ext cx="276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вертолётная площадка;</a:t>
            </a:r>
          </a:p>
        </p:txBody>
      </p:sp>
      <p:sp>
        <p:nvSpPr>
          <p:cNvPr id="30748" name="Oval 63"/>
          <p:cNvSpPr>
            <a:spLocks noChangeArrowheads="1"/>
          </p:cNvSpPr>
          <p:nvPr/>
        </p:nvSpPr>
        <p:spPr bwMode="auto">
          <a:xfrm>
            <a:off x="968375" y="4802188"/>
            <a:ext cx="647700" cy="179387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9" name="Text Box 47"/>
          <p:cNvSpPr txBox="1">
            <a:spLocks noChangeArrowheads="1"/>
          </p:cNvSpPr>
          <p:nvPr/>
        </p:nvSpPr>
        <p:spPr bwMode="auto">
          <a:xfrm>
            <a:off x="1649413" y="4679950"/>
            <a:ext cx="32702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зона ответственности ГИБДД;</a:t>
            </a:r>
          </a:p>
        </p:txBody>
      </p:sp>
      <p:sp>
        <p:nvSpPr>
          <p:cNvPr id="30750" name="Text Box 64"/>
          <p:cNvSpPr txBox="1">
            <a:spLocks noChangeArrowheads="1"/>
          </p:cNvSpPr>
          <p:nvPr/>
        </p:nvSpPr>
        <p:spPr bwMode="auto">
          <a:xfrm>
            <a:off x="1647825" y="4433888"/>
            <a:ext cx="34925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автотрассы федерального значения</a:t>
            </a:r>
          </a:p>
        </p:txBody>
      </p:sp>
      <p:sp>
        <p:nvSpPr>
          <p:cNvPr id="30751" name="Line 499"/>
          <p:cNvSpPr>
            <a:spLocks noChangeShapeType="1"/>
          </p:cNvSpPr>
          <p:nvPr/>
        </p:nvSpPr>
        <p:spPr bwMode="auto">
          <a:xfrm>
            <a:off x="7770813" y="768826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752" name="Line 159"/>
          <p:cNvSpPr>
            <a:spLocks noChangeShapeType="1"/>
          </p:cNvSpPr>
          <p:nvPr/>
        </p:nvSpPr>
        <p:spPr bwMode="auto">
          <a:xfrm>
            <a:off x="938213" y="6445250"/>
            <a:ext cx="611187" cy="0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53" name="Text Box 160"/>
          <p:cNvSpPr txBox="1">
            <a:spLocks noChangeArrowheads="1"/>
          </p:cNvSpPr>
          <p:nvPr/>
        </p:nvSpPr>
        <p:spPr bwMode="auto">
          <a:xfrm>
            <a:off x="1585913" y="5891213"/>
            <a:ext cx="17399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ж\д станция;</a:t>
            </a:r>
          </a:p>
        </p:txBody>
      </p:sp>
      <p:sp>
        <p:nvSpPr>
          <p:cNvPr id="30754" name="Text Box 161"/>
          <p:cNvSpPr txBox="1">
            <a:spLocks noChangeArrowheads="1"/>
          </p:cNvSpPr>
          <p:nvPr/>
        </p:nvSpPr>
        <p:spPr bwMode="auto">
          <a:xfrm>
            <a:off x="1577975" y="6211888"/>
            <a:ext cx="196532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железная дорога;</a:t>
            </a:r>
          </a:p>
        </p:txBody>
      </p:sp>
      <p:grpSp>
        <p:nvGrpSpPr>
          <p:cNvPr id="30755" name="Group 162"/>
          <p:cNvGrpSpPr>
            <a:grpSpLocks/>
          </p:cNvGrpSpPr>
          <p:nvPr/>
        </p:nvGrpSpPr>
        <p:grpSpPr bwMode="auto">
          <a:xfrm>
            <a:off x="992188" y="5973763"/>
            <a:ext cx="561975" cy="279400"/>
            <a:chOff x="4150" y="3838"/>
            <a:chExt cx="272" cy="91"/>
          </a:xfrm>
        </p:grpSpPr>
        <p:sp>
          <p:nvSpPr>
            <p:cNvPr id="30907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sp>
          <p:nvSpPr>
            <p:cNvPr id="30908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</p:grpSp>
      <p:sp>
        <p:nvSpPr>
          <p:cNvPr id="30756" name="Text Box 457"/>
          <p:cNvSpPr txBox="1">
            <a:spLocks noChangeArrowheads="1"/>
          </p:cNvSpPr>
          <p:nvPr/>
        </p:nvSpPr>
        <p:spPr bwMode="auto">
          <a:xfrm>
            <a:off x="7594600" y="3448050"/>
            <a:ext cx="24225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метеорологический пост;</a:t>
            </a:r>
          </a:p>
        </p:txBody>
      </p:sp>
      <p:grpSp>
        <p:nvGrpSpPr>
          <p:cNvPr id="30757" name="Group 120"/>
          <p:cNvGrpSpPr>
            <a:grpSpLocks/>
          </p:cNvGrpSpPr>
          <p:nvPr/>
        </p:nvGrpSpPr>
        <p:grpSpPr bwMode="auto">
          <a:xfrm>
            <a:off x="6918325" y="3479800"/>
            <a:ext cx="287338" cy="225425"/>
            <a:chOff x="-50" y="4479"/>
            <a:chExt cx="136" cy="101"/>
          </a:xfrm>
        </p:grpSpPr>
        <p:sp>
          <p:nvSpPr>
            <p:cNvPr id="30904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1921" tIns="50954" rIns="101921" bIns="50954" anchor="ctr"/>
            <a:lstStyle/>
            <a:p>
              <a:pPr defTabSz="1428750"/>
              <a:endParaRPr lang="ru-RU" sz="2900">
                <a:cs typeface="Times New Roman" pitchFamily="18" charset="0"/>
              </a:endParaRPr>
            </a:p>
          </p:txBody>
        </p:sp>
        <p:sp>
          <p:nvSpPr>
            <p:cNvPr id="30905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76200" cmpd="tri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56" tIns="50922" rIns="101856" bIns="50922">
              <a:spAutoFit/>
            </a:bodyPr>
            <a:lstStyle>
              <a:lvl1pPr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sz="800">
                <a:solidFill>
                  <a:srgbClr val="FF3300"/>
                </a:solidFill>
                <a:cs typeface="Times New Roman" pitchFamily="18" charset="0"/>
              </a:endParaRPr>
            </a:p>
          </p:txBody>
        </p:sp>
        <p:sp>
          <p:nvSpPr>
            <p:cNvPr id="30906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58" name="Rectangle 54"/>
          <p:cNvSpPr>
            <a:spLocks noChangeArrowheads="1"/>
          </p:cNvSpPr>
          <p:nvPr/>
        </p:nvSpPr>
        <p:spPr bwMode="auto">
          <a:xfrm>
            <a:off x="6838950" y="3795713"/>
            <a:ext cx="427038" cy="214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lIns="128001" tIns="64001" rIns="128001" bIns="64001" anchor="ctr"/>
          <a:lstStyle/>
          <a:p>
            <a:pPr algn="ctr"/>
            <a:r>
              <a:rPr lang="ru-RU" sz="1100"/>
              <a:t>ПВР</a:t>
            </a:r>
          </a:p>
        </p:txBody>
      </p:sp>
      <p:sp>
        <p:nvSpPr>
          <p:cNvPr id="30759" name="Text Box 457"/>
          <p:cNvSpPr txBox="1">
            <a:spLocks noChangeArrowheads="1"/>
          </p:cNvSpPr>
          <p:nvPr/>
        </p:nvSpPr>
        <p:spPr bwMode="auto">
          <a:xfrm>
            <a:off x="7604125" y="3756025"/>
            <a:ext cx="40671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пункты временного размещения населения;</a:t>
            </a:r>
          </a:p>
        </p:txBody>
      </p:sp>
      <p:sp>
        <p:nvSpPr>
          <p:cNvPr id="30760" name="Полилиния 115"/>
          <p:cNvSpPr>
            <a:spLocks noChangeArrowheads="1"/>
          </p:cNvSpPr>
          <p:nvPr/>
        </p:nvSpPr>
        <p:spPr bwMode="auto">
          <a:xfrm>
            <a:off x="6127750" y="3041650"/>
            <a:ext cx="279400" cy="201613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761" name="Text Box 965"/>
          <p:cNvSpPr txBox="1">
            <a:spLocks noChangeArrowheads="1"/>
          </p:cNvSpPr>
          <p:nvPr/>
        </p:nvSpPr>
        <p:spPr bwMode="auto">
          <a:xfrm>
            <a:off x="7527925" y="2889250"/>
            <a:ext cx="43561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маршруты эвакуации населения (1- номер маршрута, 13 – количество эвакуируемых домов, 1- колонн, 750 -)чел. А - автомобильный</a:t>
            </a:r>
          </a:p>
        </p:txBody>
      </p:sp>
      <p:grpSp>
        <p:nvGrpSpPr>
          <p:cNvPr id="30762" name="Группа 114"/>
          <p:cNvGrpSpPr>
            <a:grpSpLocks/>
          </p:cNvGrpSpPr>
          <p:nvPr/>
        </p:nvGrpSpPr>
        <p:grpSpPr bwMode="auto">
          <a:xfrm>
            <a:off x="6516688" y="2460625"/>
            <a:ext cx="923925" cy="369888"/>
            <a:chOff x="7847002" y="5565780"/>
            <a:chExt cx="923281" cy="369520"/>
          </a:xfrm>
        </p:grpSpPr>
        <p:grpSp>
          <p:nvGrpSpPr>
            <p:cNvPr id="30900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360000"/>
              <a:chOff x="6757990" y="3514716"/>
              <a:chExt cx="540000" cy="540000"/>
            </a:xfrm>
          </p:grpSpPr>
          <p:sp>
            <p:nvSpPr>
              <p:cNvPr id="30902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 sz="1600"/>
              </a:p>
            </p:txBody>
          </p:sp>
          <p:sp>
            <p:nvSpPr>
              <p:cNvPr id="30903" name="TextBox 112"/>
              <p:cNvSpPr txBox="1">
                <a:spLocks noChangeArrowheads="1"/>
              </p:cNvSpPr>
              <p:nvPr/>
            </p:nvSpPr>
            <p:spPr bwMode="auto">
              <a:xfrm>
                <a:off x="6784157" y="3536126"/>
                <a:ext cx="285463" cy="504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ru-RU" sz="1600" dirty="0"/>
                  <a:t>1</a:t>
                </a:r>
                <a:endParaRPr lang="ru-RU" sz="4400" dirty="0"/>
              </a:p>
            </p:txBody>
          </p:sp>
        </p:grpSp>
        <p:sp>
          <p:nvSpPr>
            <p:cNvPr id="30901" name="Rectangle 9"/>
            <p:cNvSpPr>
              <a:spLocks noChangeArrowheads="1"/>
            </p:cNvSpPr>
            <p:nvPr/>
          </p:nvSpPr>
          <p:spPr bwMode="auto">
            <a:xfrm>
              <a:off x="8234082" y="5565780"/>
              <a:ext cx="536201" cy="355247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1000" u="sng" dirty="0"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1000" dirty="0"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30763" name="Text Box 965"/>
          <p:cNvSpPr txBox="1">
            <a:spLocks noChangeArrowheads="1"/>
          </p:cNvSpPr>
          <p:nvPr/>
        </p:nvSpPr>
        <p:spPr bwMode="auto">
          <a:xfrm>
            <a:off x="7515225" y="2465388"/>
            <a:ext cx="3713163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сборный эвакуационный пункт (в числ.  номера припис. домов, человек)</a:t>
            </a:r>
          </a:p>
        </p:txBody>
      </p:sp>
      <p:grpSp>
        <p:nvGrpSpPr>
          <p:cNvPr id="30764" name="Группа 118"/>
          <p:cNvGrpSpPr>
            <a:grpSpLocks/>
          </p:cNvGrpSpPr>
          <p:nvPr/>
        </p:nvGrpSpPr>
        <p:grpSpPr bwMode="auto">
          <a:xfrm>
            <a:off x="6426200" y="2951163"/>
            <a:ext cx="982663" cy="366712"/>
            <a:chOff x="3186092" y="7871693"/>
            <a:chExt cx="721494" cy="367354"/>
          </a:xfrm>
        </p:grpSpPr>
        <p:sp>
          <p:nvSpPr>
            <p:cNvPr id="30897" name="Rectangle 9"/>
            <p:cNvSpPr>
              <a:spLocks noChangeArrowheads="1"/>
            </p:cNvSpPr>
            <p:nvPr/>
          </p:nvSpPr>
          <p:spPr bwMode="auto">
            <a:xfrm>
              <a:off x="3186092" y="7871693"/>
              <a:ext cx="721494" cy="35855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9113"/>
              <a:r>
                <a:rPr lang="ru-RU" sz="1000">
                  <a:cs typeface="Times New Roman" pitchFamily="18" charset="0"/>
                </a:rPr>
                <a:t>       </a:t>
              </a:r>
              <a:r>
                <a:rPr lang="ru-RU" sz="1000" u="sng"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1000">
                  <a:cs typeface="Times New Roman" pitchFamily="18" charset="0"/>
                </a:rPr>
                <a:t>         </a:t>
              </a:r>
              <a:r>
                <a:rPr lang="en-US" sz="1000">
                  <a:cs typeface="Times New Roman" pitchFamily="18" charset="0"/>
                </a:rPr>
                <a:t>1</a:t>
              </a:r>
              <a:r>
                <a:rPr lang="ru-RU" sz="1000"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30898" name="Rectangle 9"/>
            <p:cNvSpPr>
              <a:spLocks noChangeArrowheads="1"/>
            </p:cNvSpPr>
            <p:nvPr/>
          </p:nvSpPr>
          <p:spPr bwMode="auto">
            <a:xfrm>
              <a:off x="3218728" y="7871693"/>
              <a:ext cx="130545" cy="35622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1</a:t>
              </a:r>
            </a:p>
          </p:txBody>
        </p:sp>
        <p:sp>
          <p:nvSpPr>
            <p:cNvPr id="30899" name="Rectangle 9"/>
            <p:cNvSpPr>
              <a:spLocks noChangeArrowheads="1"/>
            </p:cNvSpPr>
            <p:nvPr/>
          </p:nvSpPr>
          <p:spPr bwMode="auto">
            <a:xfrm>
              <a:off x="3688450" y="7881234"/>
              <a:ext cx="173354" cy="35781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30765" name="Line 499"/>
          <p:cNvSpPr>
            <a:spLocks noChangeShapeType="1"/>
          </p:cNvSpPr>
          <p:nvPr/>
        </p:nvSpPr>
        <p:spPr bwMode="auto">
          <a:xfrm>
            <a:off x="9267825" y="86471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30766" name="Text Box 47"/>
          <p:cNvSpPr txBox="1">
            <a:spLocks noChangeArrowheads="1"/>
          </p:cNvSpPr>
          <p:nvPr/>
        </p:nvSpPr>
        <p:spPr bwMode="auto">
          <a:xfrm>
            <a:off x="1628775" y="7916863"/>
            <a:ext cx="11239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колодец;</a:t>
            </a:r>
          </a:p>
        </p:txBody>
      </p:sp>
      <p:cxnSp>
        <p:nvCxnSpPr>
          <p:cNvPr id="135" name="Прямая соединительная линия 134"/>
          <p:cNvCxnSpPr/>
          <p:nvPr/>
        </p:nvCxnSpPr>
        <p:spPr bwMode="auto">
          <a:xfrm>
            <a:off x="1076325" y="9040813"/>
            <a:ext cx="401638" cy="0"/>
          </a:xfrm>
          <a:prstGeom prst="line">
            <a:avLst/>
          </a:prstGeom>
          <a:ln w="349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68" name="Text Box 47"/>
          <p:cNvSpPr txBox="1">
            <a:spLocks noChangeArrowheads="1"/>
          </p:cNvSpPr>
          <p:nvPr/>
        </p:nvSpPr>
        <p:spPr bwMode="auto">
          <a:xfrm>
            <a:off x="1612900" y="8836025"/>
            <a:ext cx="23463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водоснабжения;</a:t>
            </a:r>
          </a:p>
        </p:txBody>
      </p:sp>
      <p:sp>
        <p:nvSpPr>
          <p:cNvPr id="30769" name="Text Box 47"/>
          <p:cNvSpPr txBox="1">
            <a:spLocks noChangeArrowheads="1"/>
          </p:cNvSpPr>
          <p:nvPr/>
        </p:nvSpPr>
        <p:spPr bwMode="auto">
          <a:xfrm>
            <a:off x="1628775" y="8596313"/>
            <a:ext cx="23336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 dirty="0">
                <a:cs typeface="Times New Roman" pitchFamily="18" charset="0"/>
              </a:rPr>
              <a:t>- </a:t>
            </a:r>
            <a:r>
              <a:rPr lang="ru-RU" sz="1600" b="0" dirty="0">
                <a:cs typeface="Times New Roman" pitchFamily="18" charset="0"/>
              </a:rPr>
              <a:t>водозаборная станция;</a:t>
            </a:r>
          </a:p>
        </p:txBody>
      </p:sp>
      <p:grpSp>
        <p:nvGrpSpPr>
          <p:cNvPr id="30770" name="Группа 144"/>
          <p:cNvGrpSpPr>
            <a:grpSpLocks/>
          </p:cNvGrpSpPr>
          <p:nvPr/>
        </p:nvGrpSpPr>
        <p:grpSpPr bwMode="auto">
          <a:xfrm>
            <a:off x="1125538" y="8667750"/>
            <a:ext cx="303212" cy="301625"/>
            <a:chOff x="346075" y="6327775"/>
            <a:chExt cx="215900" cy="215900"/>
          </a:xfrm>
        </p:grpSpPr>
        <p:sp>
          <p:nvSpPr>
            <p:cNvPr id="139" name="Овал 138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40" name="Овал 139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0771" name="Группа 143"/>
          <p:cNvGrpSpPr>
            <a:grpSpLocks/>
          </p:cNvGrpSpPr>
          <p:nvPr/>
        </p:nvGrpSpPr>
        <p:grpSpPr bwMode="auto">
          <a:xfrm>
            <a:off x="1125538" y="8340725"/>
            <a:ext cx="301625" cy="303213"/>
            <a:chOff x="785786" y="6215082"/>
            <a:chExt cx="215900" cy="215900"/>
          </a:xfrm>
        </p:grpSpPr>
        <p:sp>
          <p:nvSpPr>
            <p:cNvPr id="142" name="Овал 141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143" name="Прямая соединительная линия 142"/>
            <p:cNvCxnSpPr/>
            <p:nvPr/>
          </p:nvCxnSpPr>
          <p:spPr>
            <a:xfrm rot="16200000" flipH="1">
              <a:off x="819141" y="6257670"/>
              <a:ext cx="152600" cy="139767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4" name="Прямая соединительная линия 143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0772" name="Text Box 47"/>
          <p:cNvSpPr txBox="1">
            <a:spLocks noChangeArrowheads="1"/>
          </p:cNvSpPr>
          <p:nvPr/>
        </p:nvSpPr>
        <p:spPr bwMode="auto">
          <a:xfrm>
            <a:off x="1630363" y="8274050"/>
            <a:ext cx="22987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очистное сооружение;</a:t>
            </a:r>
          </a:p>
        </p:txBody>
      </p:sp>
      <p:sp>
        <p:nvSpPr>
          <p:cNvPr id="146" name="Прямоугольник 145"/>
          <p:cNvSpPr/>
          <p:nvPr/>
        </p:nvSpPr>
        <p:spPr bwMode="auto">
          <a:xfrm>
            <a:off x="1125538" y="7981950"/>
            <a:ext cx="301625" cy="301625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14" name="Группа 186"/>
          <p:cNvGrpSpPr/>
          <p:nvPr/>
        </p:nvGrpSpPr>
        <p:grpSpPr bwMode="auto">
          <a:xfrm>
            <a:off x="1127054" y="750742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3" name="Прямая соединительная линия 15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Прямая соединительная линия 15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Прямоугольник 14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2" name="Прямоугольник 15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30775" name="Text Box 47"/>
          <p:cNvSpPr txBox="1">
            <a:spLocks noChangeArrowheads="1"/>
          </p:cNvSpPr>
          <p:nvPr/>
        </p:nvSpPr>
        <p:spPr bwMode="auto">
          <a:xfrm>
            <a:off x="1628775" y="7485063"/>
            <a:ext cx="22304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водонапорная башня;</a:t>
            </a:r>
          </a:p>
        </p:txBody>
      </p:sp>
      <p:sp>
        <p:nvSpPr>
          <p:cNvPr id="30776" name="Text Box 47"/>
          <p:cNvSpPr txBox="1">
            <a:spLocks noChangeArrowheads="1"/>
          </p:cNvSpPr>
          <p:nvPr/>
        </p:nvSpPr>
        <p:spPr bwMode="auto">
          <a:xfrm>
            <a:off x="1639888" y="7013575"/>
            <a:ext cx="1327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30777" name="Group 253"/>
          <p:cNvGrpSpPr>
            <a:grpSpLocks/>
          </p:cNvGrpSpPr>
          <p:nvPr/>
        </p:nvGrpSpPr>
        <p:grpSpPr bwMode="auto">
          <a:xfrm>
            <a:off x="1027113" y="6962775"/>
            <a:ext cx="500062" cy="466725"/>
            <a:chOff x="476" y="3248"/>
            <a:chExt cx="408" cy="409"/>
          </a:xfrm>
        </p:grpSpPr>
        <p:sp>
          <p:nvSpPr>
            <p:cNvPr id="164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5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78" name="Text Box 47"/>
          <p:cNvSpPr txBox="1">
            <a:spLocks noChangeArrowheads="1"/>
          </p:cNvSpPr>
          <p:nvPr/>
        </p:nvSpPr>
        <p:spPr bwMode="auto">
          <a:xfrm>
            <a:off x="1624013" y="6534150"/>
            <a:ext cx="17748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тепловой пункт;</a:t>
            </a:r>
          </a:p>
        </p:txBody>
      </p:sp>
      <p:sp>
        <p:nvSpPr>
          <p:cNvPr id="167" name="Овал 166"/>
          <p:cNvSpPr/>
          <p:nvPr/>
        </p:nvSpPr>
        <p:spPr bwMode="auto">
          <a:xfrm>
            <a:off x="1125538" y="6592888"/>
            <a:ext cx="301625" cy="30321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80" name="Line 499"/>
          <p:cNvSpPr>
            <a:spLocks noChangeShapeType="1"/>
          </p:cNvSpPr>
          <p:nvPr/>
        </p:nvSpPr>
        <p:spPr bwMode="auto">
          <a:xfrm>
            <a:off x="8472488" y="19780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7970" tIns="63987" rIns="127970" bIns="63987" anchor="ctr"/>
          <a:lstStyle/>
          <a:p>
            <a:endParaRPr lang="ru-RU"/>
          </a:p>
        </p:txBody>
      </p:sp>
      <p:grpSp>
        <p:nvGrpSpPr>
          <p:cNvPr id="30781" name="Group 265"/>
          <p:cNvGrpSpPr>
            <a:grpSpLocks/>
          </p:cNvGrpSpPr>
          <p:nvPr/>
        </p:nvGrpSpPr>
        <p:grpSpPr bwMode="auto">
          <a:xfrm>
            <a:off x="6683375" y="1566863"/>
            <a:ext cx="704850" cy="279400"/>
            <a:chOff x="249" y="2931"/>
            <a:chExt cx="907" cy="363"/>
          </a:xfrm>
        </p:grpSpPr>
        <p:sp>
          <p:nvSpPr>
            <p:cNvPr id="3088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3088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82" name="Text Box 47"/>
          <p:cNvSpPr txBox="1">
            <a:spLocks noChangeArrowheads="1"/>
          </p:cNvSpPr>
          <p:nvPr/>
        </p:nvSpPr>
        <p:spPr bwMode="auto">
          <a:xfrm>
            <a:off x="7464425" y="1522413"/>
            <a:ext cx="3243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трансформаторные подстанции;</a:t>
            </a:r>
          </a:p>
        </p:txBody>
      </p:sp>
      <p:cxnSp>
        <p:nvCxnSpPr>
          <p:cNvPr id="183" name="Прямая соединительная линия 182"/>
          <p:cNvCxnSpPr/>
          <p:nvPr/>
        </p:nvCxnSpPr>
        <p:spPr bwMode="auto">
          <a:xfrm>
            <a:off x="6686550" y="1984375"/>
            <a:ext cx="703263" cy="0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Прямая соединительная линия 183"/>
          <p:cNvCxnSpPr/>
          <p:nvPr/>
        </p:nvCxnSpPr>
        <p:spPr bwMode="auto">
          <a:xfrm>
            <a:off x="6686550" y="2300288"/>
            <a:ext cx="698500" cy="15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5" name="Text Box 47"/>
          <p:cNvSpPr txBox="1">
            <a:spLocks noChangeArrowheads="1"/>
          </p:cNvSpPr>
          <p:nvPr/>
        </p:nvSpPr>
        <p:spPr bwMode="auto">
          <a:xfrm>
            <a:off x="7464425" y="1828800"/>
            <a:ext cx="29543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35 кВ;</a:t>
            </a:r>
          </a:p>
        </p:txBody>
      </p:sp>
      <p:sp>
        <p:nvSpPr>
          <p:cNvPr id="30786" name="Text Box 47"/>
          <p:cNvSpPr txBox="1">
            <a:spLocks noChangeArrowheads="1"/>
          </p:cNvSpPr>
          <p:nvPr/>
        </p:nvSpPr>
        <p:spPr bwMode="auto">
          <a:xfrm>
            <a:off x="7464425" y="2141538"/>
            <a:ext cx="29559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0,4 кВ;</a:t>
            </a:r>
          </a:p>
        </p:txBody>
      </p:sp>
      <p:grpSp>
        <p:nvGrpSpPr>
          <p:cNvPr id="18" name="Group 265"/>
          <p:cNvGrpSpPr>
            <a:grpSpLocks/>
          </p:cNvGrpSpPr>
          <p:nvPr/>
        </p:nvGrpSpPr>
        <p:grpSpPr bwMode="auto">
          <a:xfrm>
            <a:off x="6684271" y="1174999"/>
            <a:ext cx="704598" cy="280085"/>
            <a:chOff x="249" y="2931"/>
            <a:chExt cx="907" cy="363"/>
          </a:xfrm>
          <a:solidFill>
            <a:schemeClr val="tx1"/>
          </a:solidFill>
        </p:grpSpPr>
        <p:sp>
          <p:nvSpPr>
            <p:cNvPr id="20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30788" name="Text Box 47"/>
          <p:cNvSpPr txBox="1">
            <a:spLocks noChangeArrowheads="1"/>
          </p:cNvSpPr>
          <p:nvPr/>
        </p:nvSpPr>
        <p:spPr bwMode="auto">
          <a:xfrm>
            <a:off x="7464425" y="1147763"/>
            <a:ext cx="9191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ДЭС;</a:t>
            </a:r>
          </a:p>
        </p:txBody>
      </p:sp>
      <p:sp>
        <p:nvSpPr>
          <p:cNvPr id="30789" name="Line 499"/>
          <p:cNvSpPr>
            <a:spLocks noChangeShapeType="1"/>
          </p:cNvSpPr>
          <p:nvPr/>
        </p:nvSpPr>
        <p:spPr bwMode="auto">
          <a:xfrm>
            <a:off x="8693150" y="418465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01" tIns="64001" rIns="128001" bIns="64001" anchor="ctr"/>
          <a:lstStyle/>
          <a:p>
            <a:endParaRPr lang="ru-RU"/>
          </a:p>
        </p:txBody>
      </p:sp>
      <p:sp>
        <p:nvSpPr>
          <p:cNvPr id="30790" name="Text Box 47"/>
          <p:cNvSpPr txBox="1">
            <a:spLocks noChangeArrowheads="1"/>
          </p:cNvSpPr>
          <p:nvPr/>
        </p:nvSpPr>
        <p:spPr bwMode="auto">
          <a:xfrm>
            <a:off x="7475538" y="4071938"/>
            <a:ext cx="31019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газораспределительный пункт;</a:t>
            </a:r>
          </a:p>
        </p:txBody>
      </p:sp>
      <p:cxnSp>
        <p:nvCxnSpPr>
          <p:cNvPr id="215" name="Прямая соединительная линия 214"/>
          <p:cNvCxnSpPr/>
          <p:nvPr/>
        </p:nvCxnSpPr>
        <p:spPr bwMode="auto">
          <a:xfrm>
            <a:off x="6672263" y="4583113"/>
            <a:ext cx="704850" cy="0"/>
          </a:xfrm>
          <a:prstGeom prst="line">
            <a:avLst/>
          </a:prstGeom>
          <a:ln w="349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2" name="Text Box 47"/>
          <p:cNvSpPr txBox="1">
            <a:spLocks noChangeArrowheads="1"/>
          </p:cNvSpPr>
          <p:nvPr/>
        </p:nvSpPr>
        <p:spPr bwMode="auto">
          <a:xfrm>
            <a:off x="7488238" y="4375150"/>
            <a:ext cx="28257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газоснабжения;</a:t>
            </a:r>
          </a:p>
        </p:txBody>
      </p:sp>
      <p:sp>
        <p:nvSpPr>
          <p:cNvPr id="217" name="Прямоугольник 216"/>
          <p:cNvSpPr/>
          <p:nvPr/>
        </p:nvSpPr>
        <p:spPr bwMode="auto">
          <a:xfrm>
            <a:off x="6911975" y="4122738"/>
            <a:ext cx="300038" cy="3000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cxnSp>
        <p:nvCxnSpPr>
          <p:cNvPr id="218" name="Прямая соединительная линия 217"/>
          <p:cNvCxnSpPr/>
          <p:nvPr/>
        </p:nvCxnSpPr>
        <p:spPr bwMode="auto">
          <a:xfrm>
            <a:off x="6661150" y="4840288"/>
            <a:ext cx="704850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5" name="Text Box 47"/>
          <p:cNvSpPr txBox="1">
            <a:spLocks noChangeArrowheads="1"/>
          </p:cNvSpPr>
          <p:nvPr/>
        </p:nvSpPr>
        <p:spPr bwMode="auto">
          <a:xfrm>
            <a:off x="7488238" y="4645025"/>
            <a:ext cx="2641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теплоснабжения;</a:t>
            </a:r>
          </a:p>
        </p:txBody>
      </p:sp>
      <p:sp>
        <p:nvSpPr>
          <p:cNvPr id="220" name="Прямоугольник 219"/>
          <p:cNvSpPr/>
          <p:nvPr/>
        </p:nvSpPr>
        <p:spPr bwMode="auto">
          <a:xfrm>
            <a:off x="6996113" y="5040313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21" name="Прямоугольник 220"/>
          <p:cNvSpPr/>
          <p:nvPr/>
        </p:nvSpPr>
        <p:spPr bwMode="auto">
          <a:xfrm>
            <a:off x="6996113" y="5308600"/>
            <a:ext cx="214312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98" name="Text Box 47"/>
          <p:cNvSpPr txBox="1">
            <a:spLocks noChangeArrowheads="1"/>
          </p:cNvSpPr>
          <p:nvPr/>
        </p:nvSpPr>
        <p:spPr bwMode="auto">
          <a:xfrm>
            <a:off x="7481888" y="4902200"/>
            <a:ext cx="38052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центрального отопления;</a:t>
            </a:r>
          </a:p>
        </p:txBody>
      </p:sp>
      <p:sp>
        <p:nvSpPr>
          <p:cNvPr id="30799" name="Text Box 47"/>
          <p:cNvSpPr txBox="1">
            <a:spLocks noChangeArrowheads="1"/>
          </p:cNvSpPr>
          <p:nvPr/>
        </p:nvSpPr>
        <p:spPr bwMode="auto">
          <a:xfrm>
            <a:off x="7481888" y="5207000"/>
            <a:ext cx="33766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печного отопления; </a:t>
            </a:r>
          </a:p>
        </p:txBody>
      </p:sp>
      <p:sp>
        <p:nvSpPr>
          <p:cNvPr id="30800" name="Line 499"/>
          <p:cNvSpPr>
            <a:spLocks noChangeShapeType="1"/>
          </p:cNvSpPr>
          <p:nvPr/>
        </p:nvSpPr>
        <p:spPr bwMode="auto">
          <a:xfrm>
            <a:off x="8572500" y="75533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grpSp>
        <p:nvGrpSpPr>
          <p:cNvPr id="30801" name="Group 105"/>
          <p:cNvGrpSpPr>
            <a:grpSpLocks/>
          </p:cNvGrpSpPr>
          <p:nvPr/>
        </p:nvGrpSpPr>
        <p:grpSpPr bwMode="auto">
          <a:xfrm>
            <a:off x="6919913" y="5924550"/>
            <a:ext cx="396875" cy="396875"/>
            <a:chOff x="3061" y="3475"/>
            <a:chExt cx="182" cy="182"/>
          </a:xfrm>
        </p:grpSpPr>
        <p:grpSp>
          <p:nvGrpSpPr>
            <p:cNvPr id="30874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3087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30879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30883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4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0880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30881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2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0877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8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75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274763"/>
              <a:endParaRPr lang="ru-RU" sz="3500" b="0">
                <a:latin typeface="Calibri" pitchFamily="34" charset="0"/>
              </a:endParaRPr>
            </a:p>
          </p:txBody>
        </p:sp>
      </p:grpSp>
      <p:grpSp>
        <p:nvGrpSpPr>
          <p:cNvPr id="30802" name="Group 117"/>
          <p:cNvGrpSpPr>
            <a:grpSpLocks/>
          </p:cNvGrpSpPr>
          <p:nvPr/>
        </p:nvGrpSpPr>
        <p:grpSpPr bwMode="auto">
          <a:xfrm>
            <a:off x="6469063" y="6257925"/>
            <a:ext cx="1230312" cy="684213"/>
            <a:chOff x="2971" y="3847"/>
            <a:chExt cx="347" cy="220"/>
          </a:xfrm>
        </p:grpSpPr>
        <p:grpSp>
          <p:nvGrpSpPr>
            <p:cNvPr id="30865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30869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30872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  <p:sp>
              <p:nvSpPr>
                <p:cNvPr id="30873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</p:grpSp>
          <p:sp>
            <p:nvSpPr>
              <p:cNvPr id="30870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890" tIns="63945" rIns="127890" bIns="63945"/>
              <a:lstStyle/>
              <a:p>
                <a:pPr defTabSz="1274763"/>
                <a:endParaRPr lang="ru-RU" sz="4000">
                  <a:latin typeface="Calibri" pitchFamily="34" charset="0"/>
                </a:endParaRPr>
              </a:p>
            </p:txBody>
          </p:sp>
          <p:sp>
            <p:nvSpPr>
              <p:cNvPr id="30871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66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67" name="Text Box 125"/>
            <p:cNvSpPr txBox="1">
              <a:spLocks noChangeArrowheads="1"/>
            </p:cNvSpPr>
            <p:nvPr/>
          </p:nvSpPr>
          <p:spPr bwMode="auto">
            <a:xfrm>
              <a:off x="3085" y="3847"/>
              <a:ext cx="233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30868" name="Text Box 126"/>
            <p:cNvSpPr txBox="1">
              <a:spLocks noChangeArrowheads="1"/>
            </p:cNvSpPr>
            <p:nvPr/>
          </p:nvSpPr>
          <p:spPr bwMode="auto">
            <a:xfrm>
              <a:off x="3115" y="3920"/>
              <a:ext cx="136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sp>
        <p:nvSpPr>
          <p:cNvPr id="30803" name="Text Box 95"/>
          <p:cNvSpPr txBox="1">
            <a:spLocks noChangeArrowheads="1"/>
          </p:cNvSpPr>
          <p:nvPr/>
        </p:nvSpPr>
        <p:spPr bwMode="auto">
          <a:xfrm>
            <a:off x="7443788" y="9164638"/>
            <a:ext cx="3103562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газопровод;</a:t>
            </a:r>
          </a:p>
        </p:txBody>
      </p:sp>
      <p:sp>
        <p:nvSpPr>
          <p:cNvPr id="30804" name="Text Box 101"/>
          <p:cNvSpPr txBox="1">
            <a:spLocks noChangeArrowheads="1"/>
          </p:cNvSpPr>
          <p:nvPr/>
        </p:nvSpPr>
        <p:spPr bwMode="auto">
          <a:xfrm>
            <a:off x="7435850" y="5943600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компрессорная станция;</a:t>
            </a:r>
          </a:p>
        </p:txBody>
      </p:sp>
      <p:sp>
        <p:nvSpPr>
          <p:cNvPr id="30805" name="Text Box 102"/>
          <p:cNvSpPr txBox="1">
            <a:spLocks noChangeArrowheads="1"/>
          </p:cNvSpPr>
          <p:nvPr/>
        </p:nvSpPr>
        <p:spPr bwMode="auto">
          <a:xfrm>
            <a:off x="7413625" y="6359525"/>
            <a:ext cx="36703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-хранилища газа, 2- млн.куб.м;</a:t>
            </a:r>
          </a:p>
        </p:txBody>
      </p:sp>
      <p:sp>
        <p:nvSpPr>
          <p:cNvPr id="30806" name="Овал 171"/>
          <p:cNvSpPr>
            <a:spLocks noChangeArrowheads="1"/>
          </p:cNvSpPr>
          <p:nvPr/>
        </p:nvSpPr>
        <p:spPr bwMode="auto">
          <a:xfrm>
            <a:off x="6934200" y="6919913"/>
            <a:ext cx="400050" cy="400050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807" name="Text Box 67"/>
          <p:cNvSpPr txBox="1">
            <a:spLocks noChangeArrowheads="1"/>
          </p:cNvSpPr>
          <p:nvPr/>
        </p:nvSpPr>
        <p:spPr bwMode="auto">
          <a:xfrm>
            <a:off x="7608888" y="6965950"/>
            <a:ext cx="43783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места пересечений с преградами (мосты, автодороги, ж/д, водные объекты, овраги и т.д); </a:t>
            </a:r>
          </a:p>
          <a:p>
            <a:pPr eaLnBrk="1" hangingPunct="1">
              <a:lnSpc>
                <a:spcPct val="70000"/>
              </a:lnSpc>
            </a:pPr>
            <a:endParaRPr lang="ru-RU" sz="1600" b="0">
              <a:cs typeface="Times New Roman" pitchFamily="18" charset="0"/>
            </a:endParaRPr>
          </a:p>
        </p:txBody>
      </p:sp>
      <p:sp>
        <p:nvSpPr>
          <p:cNvPr id="30808" name="Oval 63"/>
          <p:cNvSpPr>
            <a:spLocks noChangeArrowheads="1"/>
          </p:cNvSpPr>
          <p:nvPr/>
        </p:nvSpPr>
        <p:spPr bwMode="auto">
          <a:xfrm rot="-5400000">
            <a:off x="6931819" y="5391944"/>
            <a:ext cx="296862" cy="685800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809" name="Text Box 95"/>
          <p:cNvSpPr txBox="1">
            <a:spLocks noChangeArrowheads="1"/>
          </p:cNvSpPr>
          <p:nvPr/>
        </p:nvSpPr>
        <p:spPr bwMode="auto">
          <a:xfrm>
            <a:off x="7427913" y="5548313"/>
            <a:ext cx="4429125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- зона возможного риска при аварии на газо-, нефтепроводе;</a:t>
            </a:r>
          </a:p>
        </p:txBody>
      </p:sp>
      <p:sp>
        <p:nvSpPr>
          <p:cNvPr id="30810" name="Полилиния 254"/>
          <p:cNvSpPr>
            <a:spLocks noChangeArrowheads="1"/>
          </p:cNvSpPr>
          <p:nvPr/>
        </p:nvSpPr>
        <p:spPr bwMode="auto">
          <a:xfrm>
            <a:off x="7010400" y="7456488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1" name="Полилиния 255"/>
          <p:cNvSpPr>
            <a:spLocks noChangeArrowheads="1"/>
          </p:cNvSpPr>
          <p:nvPr/>
        </p:nvSpPr>
        <p:spPr bwMode="auto">
          <a:xfrm>
            <a:off x="7010400" y="7775575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2" name="Полилиния 256"/>
          <p:cNvSpPr>
            <a:spLocks noChangeArrowheads="1"/>
          </p:cNvSpPr>
          <p:nvPr/>
        </p:nvSpPr>
        <p:spPr bwMode="auto">
          <a:xfrm>
            <a:off x="7010400" y="8077200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3" name="Text Box 101"/>
          <p:cNvSpPr txBox="1">
            <a:spLocks noChangeArrowheads="1"/>
          </p:cNvSpPr>
          <p:nvPr/>
        </p:nvSpPr>
        <p:spPr bwMode="auto">
          <a:xfrm>
            <a:off x="7419975" y="7361238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критический уровень подтопления;</a:t>
            </a:r>
          </a:p>
        </p:txBody>
      </p:sp>
      <p:sp>
        <p:nvSpPr>
          <p:cNvPr id="30814" name="Text Box 101"/>
          <p:cNvSpPr txBox="1">
            <a:spLocks noChangeArrowheads="1"/>
          </p:cNvSpPr>
          <p:nvPr/>
        </p:nvSpPr>
        <p:spPr bwMode="auto">
          <a:xfrm>
            <a:off x="7419975" y="7642225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средний уровень подтопления;</a:t>
            </a:r>
          </a:p>
        </p:txBody>
      </p:sp>
      <p:sp>
        <p:nvSpPr>
          <p:cNvPr id="30815" name="Text Box 101"/>
          <p:cNvSpPr txBox="1">
            <a:spLocks noChangeArrowheads="1"/>
          </p:cNvSpPr>
          <p:nvPr/>
        </p:nvSpPr>
        <p:spPr bwMode="auto">
          <a:xfrm>
            <a:off x="7431088" y="7947025"/>
            <a:ext cx="3851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максимальный уровень подтопления;</a:t>
            </a:r>
          </a:p>
        </p:txBody>
      </p:sp>
      <p:sp>
        <p:nvSpPr>
          <p:cNvPr id="30816" name="Line 499"/>
          <p:cNvSpPr>
            <a:spLocks noChangeShapeType="1"/>
          </p:cNvSpPr>
          <p:nvPr/>
        </p:nvSpPr>
        <p:spPr bwMode="auto">
          <a:xfrm>
            <a:off x="6076950" y="8567738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817" name="Text Box 89"/>
          <p:cNvSpPr txBox="1">
            <a:spLocks noChangeArrowheads="1"/>
          </p:cNvSpPr>
          <p:nvPr/>
        </p:nvSpPr>
        <p:spPr bwMode="auto">
          <a:xfrm>
            <a:off x="7305675" y="8202613"/>
            <a:ext cx="4206875" cy="76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 -  нефтебазы и другие объекты нефтяного комплекса. (нефтеналивные сатнции, мазутохранилища и др.);</a:t>
            </a:r>
          </a:p>
        </p:txBody>
      </p:sp>
      <p:grpSp>
        <p:nvGrpSpPr>
          <p:cNvPr id="30818" name="Группа 168"/>
          <p:cNvGrpSpPr>
            <a:grpSpLocks/>
          </p:cNvGrpSpPr>
          <p:nvPr/>
        </p:nvGrpSpPr>
        <p:grpSpPr bwMode="auto">
          <a:xfrm rot="-4345915">
            <a:off x="1082675" y="8997950"/>
            <a:ext cx="200025" cy="600075"/>
            <a:chOff x="5857884" y="3714752"/>
            <a:chExt cx="142876" cy="428628"/>
          </a:xfrm>
        </p:grpSpPr>
        <p:sp>
          <p:nvSpPr>
            <p:cNvPr id="30863" name="Овал 16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1600" b="0">
                <a:solidFill>
                  <a:srgbClr val="FFFFFF"/>
                </a:solidFill>
                <a:cs typeface="Times New Roman" pitchFamily="18" charset="0"/>
              </a:endParaRPr>
            </a:p>
          </p:txBody>
        </p:sp>
        <p:cxnSp>
          <p:nvCxnSpPr>
            <p:cNvPr id="178" name="Прямая соединительная линия 17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819" name="Group 1225"/>
          <p:cNvGrpSpPr>
            <a:grpSpLocks/>
          </p:cNvGrpSpPr>
          <p:nvPr/>
        </p:nvGrpSpPr>
        <p:grpSpPr bwMode="auto">
          <a:xfrm>
            <a:off x="7018338" y="8370888"/>
            <a:ext cx="311150" cy="403225"/>
            <a:chOff x="783" y="2063"/>
            <a:chExt cx="479" cy="307"/>
          </a:xfrm>
        </p:grpSpPr>
        <p:sp>
          <p:nvSpPr>
            <p:cNvPr id="30838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0839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0856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0861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62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7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8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9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0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840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0849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0854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6 h 21600"/>
                    <a:gd name="T4" fmla="*/ 0 w 21600"/>
                    <a:gd name="T5" fmla="*/ 76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55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59 h 21600"/>
                    <a:gd name="T4" fmla="*/ 0 w 21600"/>
                    <a:gd name="T5" fmla="*/ 759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0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1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2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3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41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2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3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4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5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6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7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8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0820" name="Group 1873"/>
          <p:cNvGrpSpPr>
            <a:grpSpLocks/>
          </p:cNvGrpSpPr>
          <p:nvPr/>
        </p:nvGrpSpPr>
        <p:grpSpPr bwMode="auto">
          <a:xfrm rot="-1334384">
            <a:off x="6991350" y="8864600"/>
            <a:ext cx="406400" cy="406400"/>
            <a:chOff x="258" y="12222"/>
            <a:chExt cx="457" cy="457"/>
          </a:xfrm>
        </p:grpSpPr>
        <p:sp>
          <p:nvSpPr>
            <p:cNvPr id="30831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276350"/>
              <a:endParaRPr lang="ru-RU" sz="1600" b="0">
                <a:cs typeface="Times New Roman" pitchFamily="18" charset="0"/>
              </a:endParaRPr>
            </a:p>
          </p:txBody>
        </p:sp>
        <p:grpSp>
          <p:nvGrpSpPr>
            <p:cNvPr id="30832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30833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30836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37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34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5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821" name="Text Box 89"/>
          <p:cNvSpPr txBox="1">
            <a:spLocks noChangeArrowheads="1"/>
          </p:cNvSpPr>
          <p:nvPr/>
        </p:nvSpPr>
        <p:spPr bwMode="auto">
          <a:xfrm>
            <a:off x="1447800" y="9080500"/>
            <a:ext cx="1849438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нефтепровод;</a:t>
            </a:r>
          </a:p>
        </p:txBody>
      </p:sp>
      <p:sp>
        <p:nvSpPr>
          <p:cNvPr id="30822" name="Text Box 89"/>
          <p:cNvSpPr txBox="1">
            <a:spLocks noChangeArrowheads="1"/>
          </p:cNvSpPr>
          <p:nvPr/>
        </p:nvSpPr>
        <p:spPr bwMode="auto">
          <a:xfrm>
            <a:off x="7329488" y="8870950"/>
            <a:ext cx="2638425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 насосные станции; </a:t>
            </a:r>
          </a:p>
        </p:txBody>
      </p:sp>
      <p:grpSp>
        <p:nvGrpSpPr>
          <p:cNvPr id="30823" name="Группа 231"/>
          <p:cNvGrpSpPr>
            <a:grpSpLocks/>
          </p:cNvGrpSpPr>
          <p:nvPr/>
        </p:nvGrpSpPr>
        <p:grpSpPr bwMode="auto">
          <a:xfrm>
            <a:off x="6780213" y="9317038"/>
            <a:ext cx="504825" cy="200025"/>
            <a:chOff x="6827094" y="5825222"/>
            <a:chExt cx="504000" cy="200060"/>
          </a:xfrm>
        </p:grpSpPr>
        <p:sp>
          <p:nvSpPr>
            <p:cNvPr id="30829" name="Овал 169"/>
            <p:cNvSpPr>
              <a:spLocks noChangeArrowheads="1"/>
            </p:cNvSpPr>
            <p:nvPr/>
          </p:nvSpPr>
          <p:spPr bwMode="auto">
            <a:xfrm rot="-4345915">
              <a:off x="7007458" y="5825250"/>
              <a:ext cx="200060" cy="200004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vert="eaVert"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0830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6827094" y="5838990"/>
              <a:ext cx="504000" cy="142875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  <p:grpSp>
        <p:nvGrpSpPr>
          <p:cNvPr id="30824" name="Группа 218"/>
          <p:cNvGrpSpPr>
            <a:grpSpLocks/>
          </p:cNvGrpSpPr>
          <p:nvPr/>
        </p:nvGrpSpPr>
        <p:grpSpPr bwMode="auto">
          <a:xfrm>
            <a:off x="1155700" y="5337175"/>
            <a:ext cx="309563" cy="301625"/>
            <a:chOff x="-1121598" y="5086352"/>
            <a:chExt cx="309408" cy="301197"/>
          </a:xfrm>
        </p:grpSpPr>
        <p:sp>
          <p:nvSpPr>
            <p:cNvPr id="30827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0828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28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с</a:t>
            </a:r>
            <a:r>
              <a:rPr lang="ru-RU" sz="2100" dirty="0" smtClean="0">
                <a:cs typeface="Times New Roman" pitchFamily="18" charset="0"/>
              </a:rPr>
              <a:t>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30826" name="Text Box 20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150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151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1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3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151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151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21603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21604" name="CorelDRAW" r:id="rId4" imgW="810768" imgH="950976" progId="CorelDraw.Graphic.13">
              <p:embed/>
            </p:oleObj>
          </a:graphicData>
        </a:graphic>
      </p:graphicFrame>
      <p:pic>
        <p:nvPicPr>
          <p:cNvPr id="21511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1817688"/>
            <a:ext cx="11945937" cy="5214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СИСТЕМЕ ОПОВЕЩЕНИЯ И ИНФОРМИРОВАНИЯ, В ТОМ ЧИСЛЕ С ИСПОЛЬЗОВАНИЕМ ТЕХНИЧЕСКИХ СРЕДСТВ ОКСИОН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системе оповещения и информирования, в том числе с использованием технических средств ОКСИОН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09728" name="Text Box 33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6.5.</a:t>
            </a:r>
          </a:p>
        </p:txBody>
      </p:sp>
      <p:grpSp>
        <p:nvGrpSpPr>
          <p:cNvPr id="54" name="Группа 53"/>
          <p:cNvGrpSpPr/>
          <p:nvPr/>
        </p:nvGrpSpPr>
        <p:grpSpPr>
          <a:xfrm>
            <a:off x="1000200" y="2264605"/>
            <a:ext cx="11171266" cy="6616154"/>
            <a:chOff x="1950790" y="3384854"/>
            <a:chExt cx="9428588" cy="5147388"/>
          </a:xfrm>
        </p:grpSpPr>
        <p:pic>
          <p:nvPicPr>
            <p:cNvPr id="55" name="Рисунок 54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6" name="Рисунок 55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09709" name="Picture 128" descr="fs_avangard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3824" t="14294" r="23824" b="26205"/>
          <a:stretch>
            <a:fillRect/>
          </a:stretch>
        </p:blipFill>
        <p:spPr bwMode="auto">
          <a:xfrm>
            <a:off x="1576264" y="1174270"/>
            <a:ext cx="5080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708" name="Picture 127" descr="tumblr_krz129yhIb1qa4vs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69927" y="1879087"/>
            <a:ext cx="41433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Полилиния 125"/>
          <p:cNvSpPr>
            <a:spLocks noChangeArrowheads="1"/>
          </p:cNvSpPr>
          <p:nvPr/>
        </p:nvSpPr>
        <p:spPr bwMode="auto">
          <a:xfrm rot="13435735">
            <a:off x="3309735" y="478562"/>
            <a:ext cx="4485112" cy="452270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09707" name="AutoShape 144"/>
          <p:cNvSpPr>
            <a:spLocks noChangeArrowheads="1"/>
          </p:cNvSpPr>
          <p:nvPr/>
        </p:nvSpPr>
        <p:spPr bwMode="auto">
          <a:xfrm>
            <a:off x="1100115" y="1161546"/>
            <a:ext cx="4314826" cy="1382723"/>
          </a:xfrm>
          <a:prstGeom prst="wedgeRectCallout">
            <a:avLst>
              <a:gd name="adj1" fmla="val 50249"/>
              <a:gd name="adj2" fmla="val -24856"/>
            </a:avLst>
          </a:prstGeom>
          <a:solidFill>
            <a:srgbClr val="FFFF99">
              <a:alpha val="78038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109128" tIns="55239" rIns="110478" bIns="55239"/>
          <a:lstStyle/>
          <a:p>
            <a:pPr algn="ctr" defTabSz="1104900"/>
            <a:r>
              <a:rPr lang="ru-RU" sz="1400" dirty="0" smtClean="0"/>
              <a:t>Для </a:t>
            </a:r>
            <a:r>
              <a:rPr lang="ru-RU" sz="1400" dirty="0"/>
              <a:t>оповещения </a:t>
            </a:r>
            <a:r>
              <a:rPr lang="ru-RU" sz="1400" dirty="0" smtClean="0"/>
              <a:t>населения</a:t>
            </a:r>
            <a:endParaRPr lang="ru-RU" sz="1400" dirty="0"/>
          </a:p>
          <a:p>
            <a:pPr defTabSz="1104900"/>
            <a:r>
              <a:rPr lang="ru-RU" sz="1400" dirty="0" smtClean="0"/>
              <a:t>Федеральные </a:t>
            </a:r>
            <a:r>
              <a:rPr lang="ru-RU" sz="1400" dirty="0"/>
              <a:t>и региональные телеканалы – </a:t>
            </a:r>
            <a:r>
              <a:rPr lang="ru-RU" sz="1400" dirty="0" smtClean="0"/>
              <a:t>2 </a:t>
            </a:r>
            <a:r>
              <a:rPr lang="ru-RU" sz="1400" dirty="0"/>
              <a:t>ТВ </a:t>
            </a:r>
            <a:r>
              <a:rPr lang="ru-RU" sz="1400" dirty="0" smtClean="0"/>
              <a:t>канала;</a:t>
            </a:r>
            <a:endParaRPr lang="ru-RU" sz="1400" dirty="0"/>
          </a:p>
          <a:p>
            <a:pPr defTabSz="1104900"/>
            <a:endParaRPr lang="ru-RU" sz="1400" dirty="0"/>
          </a:p>
          <a:p>
            <a:pPr defTabSz="1104900"/>
            <a:r>
              <a:rPr lang="ru-RU" sz="1400" dirty="0" smtClean="0"/>
              <a:t>местные </a:t>
            </a:r>
            <a:r>
              <a:rPr lang="ru-RU" sz="1400" dirty="0"/>
              <a:t>радиоканалы – </a:t>
            </a:r>
            <a:r>
              <a:rPr lang="ru-RU" sz="1400" dirty="0" smtClean="0"/>
              <a:t>1 канал;</a:t>
            </a:r>
            <a:endParaRPr lang="ru-RU" sz="1400" dirty="0"/>
          </a:p>
          <a:p>
            <a:pPr defTabSz="1104900"/>
            <a:endParaRPr lang="ru-RU" sz="1400" dirty="0"/>
          </a:p>
          <a:p>
            <a:pPr defTabSz="1104900"/>
            <a:endParaRPr lang="ru-RU" sz="1400" dirty="0"/>
          </a:p>
        </p:txBody>
      </p:sp>
      <p:graphicFrame>
        <p:nvGraphicFramePr>
          <p:cNvPr id="105787" name="Group 3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112118480"/>
              </p:ext>
            </p:extLst>
          </p:nvPr>
        </p:nvGraphicFramePr>
        <p:xfrm>
          <a:off x="8067675" y="1157262"/>
          <a:ext cx="4733925" cy="1357322"/>
        </p:xfrm>
        <a:graphic>
          <a:graphicData uri="http://schemas.openxmlformats.org/drawingml/2006/table">
            <a:tbl>
              <a:tblPr/>
              <a:tblGrid>
                <a:gridCol w="2316163"/>
                <a:gridCol w="2417762"/>
              </a:tblGrid>
              <a:tr h="239497">
                <a:tc gridSpan="2"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  Охват населения, чел.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ТК ОКСИОН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55672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 и региональные теле- и радиоканалы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«Мегафон»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12" name="Полилиния 125"/>
          <p:cNvSpPr>
            <a:spLocks noChangeArrowheads="1"/>
          </p:cNvSpPr>
          <p:nvPr/>
        </p:nvSpPr>
        <p:spPr bwMode="auto">
          <a:xfrm rot="4157029">
            <a:off x="7649945" y="2593003"/>
            <a:ext cx="2207935" cy="421668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pSp>
        <p:nvGrpSpPr>
          <p:cNvPr id="13" name="Group 131"/>
          <p:cNvGrpSpPr>
            <a:grpSpLocks/>
          </p:cNvGrpSpPr>
          <p:nvPr/>
        </p:nvGrpSpPr>
        <p:grpSpPr bwMode="auto">
          <a:xfrm>
            <a:off x="3031543" y="2974702"/>
            <a:ext cx="1908609" cy="954218"/>
            <a:chOff x="6436" y="1709"/>
            <a:chExt cx="419" cy="322"/>
          </a:xfrm>
        </p:grpSpPr>
        <p:sp>
          <p:nvSpPr>
            <p:cNvPr id="1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5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6" name="Рисунок 612" descr="рослесхо_0.tmp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17" name="TextBox 16"/>
          <p:cNvSpPr txBox="1"/>
          <p:nvPr/>
        </p:nvSpPr>
        <p:spPr>
          <a:xfrm>
            <a:off x="5768871" y="2350077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8" name="TextBox 17"/>
          <p:cNvSpPr txBox="1"/>
          <p:nvPr/>
        </p:nvSpPr>
        <p:spPr>
          <a:xfrm>
            <a:off x="7610904" y="4701343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9" name="AutoShape 252"/>
          <p:cNvSpPr>
            <a:spLocks noChangeArrowheads="1"/>
          </p:cNvSpPr>
          <p:nvPr/>
        </p:nvSpPr>
        <p:spPr bwMode="auto">
          <a:xfrm>
            <a:off x="7480920" y="5333603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0889" name="Group 249"/>
          <p:cNvGraphicFramePr>
            <a:graphicFrameLocks noGrp="1"/>
          </p:cNvGraphicFramePr>
          <p:nvPr/>
        </p:nvGraphicFramePr>
        <p:xfrm>
          <a:off x="6688138" y="1487488"/>
          <a:ext cx="5834062" cy="3519970"/>
        </p:xfrm>
        <a:graphic>
          <a:graphicData uri="http://schemas.openxmlformats.org/drawingml/2006/table">
            <a:tbl>
              <a:tblPr/>
              <a:tblGrid>
                <a:gridCol w="1670050"/>
                <a:gridCol w="1512887"/>
                <a:gridCol w="1577975"/>
                <a:gridCol w="1073150"/>
              </a:tblGrid>
              <a:tr h="946667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РАДИОВЕЩАНИЕ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6624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радиостанции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0156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МАЯК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355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 Пермь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Авторадио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Доброе Добрянское радио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1" name="Group 251"/>
          <p:cNvGraphicFramePr>
            <a:graphicFrameLocks noGrp="1"/>
          </p:cNvGraphicFramePr>
          <p:nvPr/>
        </p:nvGraphicFramePr>
        <p:xfrm>
          <a:off x="279400" y="5378450"/>
          <a:ext cx="5834063" cy="3905263"/>
        </p:xfrm>
        <a:graphic>
          <a:graphicData uri="http://schemas.openxmlformats.org/drawingml/2006/table">
            <a:tbl>
              <a:tblPr/>
              <a:tblGrid>
                <a:gridCol w="1670050"/>
                <a:gridCol w="1512888"/>
                <a:gridCol w="1574800"/>
                <a:gridCol w="1076325"/>
              </a:tblGrid>
              <a:tr h="1060450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ТЕЛЕВИДЕНИЕ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191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телеканала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Рифей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Ветта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2" name="Group 252"/>
          <p:cNvGraphicFramePr>
            <a:graphicFrameLocks noGrp="1"/>
          </p:cNvGraphicFramePr>
          <p:nvPr/>
        </p:nvGraphicFramePr>
        <p:xfrm>
          <a:off x="6686553" y="5376863"/>
          <a:ext cx="5835648" cy="3924331"/>
        </p:xfrm>
        <a:graphic>
          <a:graphicData uri="http://schemas.openxmlformats.org/drawingml/2006/table">
            <a:tbl>
              <a:tblPr/>
              <a:tblGrid>
                <a:gridCol w="1670773"/>
                <a:gridCol w="1513185"/>
                <a:gridCol w="1577506"/>
                <a:gridCol w="1074184"/>
              </a:tblGrid>
              <a:tr h="835025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ПЕЧАТНЫЕ СМИ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3502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6833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Российская газета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Звезда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Коммерсант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Камские Зори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Зори Плюс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0" name="Group 250"/>
          <p:cNvGraphicFramePr>
            <a:graphicFrameLocks noGrp="1"/>
          </p:cNvGraphicFramePr>
          <p:nvPr/>
        </p:nvGraphicFramePr>
        <p:xfrm>
          <a:off x="279400" y="1487488"/>
          <a:ext cx="5834063" cy="3600452"/>
        </p:xfrm>
        <a:graphic>
          <a:graphicData uri="http://schemas.openxmlformats.org/drawingml/2006/table">
            <a:tbl>
              <a:tblPr/>
              <a:tblGrid>
                <a:gridCol w="3065463"/>
                <a:gridCol w="2768600"/>
              </a:tblGrid>
              <a:tr h="890588"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905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Наличие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Выделенная линия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2763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Через оператора сотовой связи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889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Общественные пункты доступа в 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 информация о средства массовой информации) </a:t>
            </a:r>
          </a:p>
        </p:txBody>
      </p:sp>
      <p:sp>
        <p:nvSpPr>
          <p:cNvPr id="110701" name="Text Box 248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6.5.1.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15"/>
          <p:cNvSpPr txBox="1">
            <a:spLocks noChangeArrowheads="1"/>
          </p:cNvSpPr>
          <p:nvPr/>
        </p:nvSpPr>
        <p:spPr bwMode="auto">
          <a:xfrm>
            <a:off x="9525" y="23813"/>
            <a:ext cx="12792075" cy="116307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wrap="square" lIns="127681" tIns="63850" rIns="127681" bIns="63850" anchor="ctr">
            <a:spAutoFit/>
          </a:bodyPr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материалы по средствам информации Добрянского муниципального района)</a:t>
            </a:r>
            <a:endParaRPr lang="ru-RU" sz="2100" dirty="0">
              <a:solidFill>
                <a:srgbClr val="0000FF"/>
              </a:solidFill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158837" name="Group 117"/>
          <p:cNvGraphicFramePr>
            <a:graphicFrameLocks noGrp="1"/>
          </p:cNvGraphicFramePr>
          <p:nvPr/>
        </p:nvGraphicFramePr>
        <p:xfrm>
          <a:off x="0" y="1228700"/>
          <a:ext cx="12801600" cy="662484"/>
        </p:xfrm>
        <a:graphic>
          <a:graphicData uri="http://schemas.openxmlformats.org/drawingml/2006/table">
            <a:tbl>
              <a:tblPr/>
              <a:tblGrid>
                <a:gridCol w="560388"/>
                <a:gridCol w="2384425"/>
                <a:gridCol w="2016125"/>
                <a:gridCol w="1511300"/>
                <a:gridCol w="1800225"/>
                <a:gridCol w="2197100"/>
                <a:gridCol w="2332037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155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Взаимодействие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информированию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с МЧС России</a:t>
                      </a: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8" name="Group 118"/>
          <p:cNvGraphicFramePr>
            <a:graphicFrameLocks noGrp="1"/>
          </p:cNvGraphicFramePr>
          <p:nvPr/>
        </p:nvGraphicFramePr>
        <p:xfrm>
          <a:off x="0" y="4800600"/>
          <a:ext cx="12801600" cy="1166612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27897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Радио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72396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FM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105,8 «Добрянское радио»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ООО «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Арбис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«Доброе Добрянское радио 105,8 </a:t>
                      </a:r>
                      <a:r>
                        <a:rPr lang="en-US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FM</a:t>
                      </a:r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»</a:t>
                      </a:r>
                    </a:p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Полякова О.Б.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2-67-76,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8 908 27 08 517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dobr-radio@yandex.ru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 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Куйбышева, 22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9" name="Group 119"/>
          <p:cNvGraphicFramePr>
            <a:graphicFrameLocks noGrp="1"/>
          </p:cNvGraphicFramePr>
          <p:nvPr/>
        </p:nvGraphicFramePr>
        <p:xfrm>
          <a:off x="0" y="2228832"/>
          <a:ext cx="12801600" cy="2387601"/>
        </p:xfrm>
        <a:graphic>
          <a:graphicData uri="http://schemas.openxmlformats.org/drawingml/2006/table">
            <a:tbl>
              <a:tblPr/>
              <a:tblGrid>
                <a:gridCol w="546100"/>
                <a:gridCol w="2422525"/>
                <a:gridCol w="1992313"/>
                <a:gridCol w="1533525"/>
                <a:gridCol w="1778000"/>
                <a:gridCol w="2160587"/>
                <a:gridCol w="2368550"/>
              </a:tblGrid>
              <a:tr h="492125">
                <a:tc gridSpan="7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Телевидение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Телевизионно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технический центр «Добрянка»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(информационный канал, бегущая строка)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Кобылянский Владимир Васильевич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2-14-23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ttc_tv@mail.ru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Победы, 18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40" name="Group 120"/>
          <p:cNvGraphicFramePr>
            <a:graphicFrameLocks noGrp="1"/>
          </p:cNvGraphicFramePr>
          <p:nvPr/>
        </p:nvGraphicFramePr>
        <p:xfrm>
          <a:off x="0" y="6158504"/>
          <a:ext cx="12801600" cy="3442696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50212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Газетные издания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1.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городская газета «Камские зори»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Соловьев Андрей Юрьевич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2-19-60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2-11-32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2-15-89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zori@kamskie.ru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2.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Еженедельная бесплатная рекламно-информационная газета «Пермь-Добрянка.ру»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Селетков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2-56-61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p-dobr@mail.ru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52727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3.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еженедельная независимая газета «Камские зори плюс»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 ООО «Пресса-ТОМ» 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Крохалева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Татьяна Петровна,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Редактор Меланина Ольга Германовна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2-74-87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2-49-01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2-67-00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zori@kzplus.ru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К. Маркса, 80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7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6.5.2.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253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254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4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5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253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253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22627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22628" name="CorelDRAW" r:id="rId4" imgW="810768" imgH="950976" progId="CorelDraw.Graphic.13">
              <p:embed/>
            </p:oleObj>
          </a:graphicData>
        </a:graphic>
      </p:graphicFrame>
      <p:pic>
        <p:nvPicPr>
          <p:cNvPr id="2253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3216275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ПРОИЗВОДСТВЕННЫМ ОБЪЕКТАМ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с</a:t>
            </a:r>
            <a:r>
              <a:rPr lang="ru-RU" sz="2100" dirty="0" smtClean="0">
                <a:cs typeface="Times New Roman" pitchFamily="18" charset="0"/>
              </a:rPr>
              <a:t>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(справочная информация по производственному объекту) </a:t>
            </a:r>
          </a:p>
        </p:txBody>
      </p:sp>
      <p:sp>
        <p:nvSpPr>
          <p:cNvPr id="112683" name="Text Box 27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6.6.1.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1950790" y="3384854"/>
            <a:ext cx="9428588" cy="5147388"/>
            <a:chOff x="1950790" y="3384854"/>
            <a:chExt cx="9428588" cy="5147388"/>
          </a:xfrm>
        </p:grpSpPr>
        <p:pic>
          <p:nvPicPr>
            <p:cNvPr id="44" name="Рисунок 43" descr="D:\ПАСПОРТА\Scan0002.JPG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0585" y="3384854"/>
              <a:ext cx="4388793" cy="51473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Рисунок 44" descr="D:\ПАСПОРТА\Scan0001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0790" y="3432448"/>
              <a:ext cx="5039795" cy="509979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" name="Полилиния 125"/>
          <p:cNvSpPr>
            <a:spLocks noChangeArrowheads="1"/>
          </p:cNvSpPr>
          <p:nvPr/>
        </p:nvSpPr>
        <p:spPr bwMode="auto">
          <a:xfrm rot="13806938">
            <a:off x="3453647" y="1485951"/>
            <a:ext cx="4526154" cy="438181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41" name="TextBox 40"/>
          <p:cNvSpPr txBox="1"/>
          <p:nvPr/>
        </p:nvSpPr>
        <p:spPr>
          <a:xfrm>
            <a:off x="2275677" y="1992288"/>
            <a:ext cx="4714908" cy="923330"/>
          </a:xfrm>
          <a:prstGeom prst="rect">
            <a:avLst/>
          </a:prstGeom>
          <a:solidFill>
            <a:srgbClr val="CFAFC6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800" dirty="0" smtClean="0"/>
              <a:t>ПРОИЗВОДСТВЕННЫЕ ОБЪЕКТЫ НА ТЕРРИТОРИИ с. </a:t>
            </a:r>
            <a:r>
              <a:rPr lang="ru-RU" sz="1800" dirty="0" err="1" smtClean="0"/>
              <a:t>Шемети</a:t>
            </a:r>
            <a:r>
              <a:rPr lang="ru-RU" sz="1800" dirty="0" smtClean="0"/>
              <a:t> ОТСУТСТВУЮТ</a:t>
            </a:r>
            <a:endParaRPr lang="ru-RU" sz="1800" dirty="0"/>
          </a:p>
        </p:txBody>
      </p:sp>
      <p:grpSp>
        <p:nvGrpSpPr>
          <p:cNvPr id="9" name="Group 131"/>
          <p:cNvGrpSpPr>
            <a:grpSpLocks/>
          </p:cNvGrpSpPr>
          <p:nvPr/>
        </p:nvGrpSpPr>
        <p:grpSpPr bwMode="auto">
          <a:xfrm>
            <a:off x="3516382" y="3864496"/>
            <a:ext cx="1908609" cy="954218"/>
            <a:chOff x="6436" y="1709"/>
            <a:chExt cx="419" cy="322"/>
          </a:xfrm>
        </p:grpSpPr>
        <p:sp>
          <p:nvSpPr>
            <p:cNvPr id="10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11" name="TextBox 509"/>
            <p:cNvSpPr txBox="1">
              <a:spLocks noChangeArrowheads="1"/>
            </p:cNvSpPr>
            <p:nvPr/>
          </p:nvSpPr>
          <p:spPr bwMode="auto">
            <a:xfrm>
              <a:off x="6719" y="1903"/>
              <a:ext cx="13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endParaRPr lang="ru-RU" sz="1200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pic>
          <p:nvPicPr>
            <p:cNvPr id="12" name="Рисунок 612" descr="рослесхо_0.tmp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13" name="Полилиния 125"/>
          <p:cNvSpPr>
            <a:spLocks noChangeArrowheads="1"/>
          </p:cNvSpPr>
          <p:nvPr/>
        </p:nvSpPr>
        <p:spPr bwMode="auto">
          <a:xfrm rot="3951126">
            <a:off x="7509354" y="3739997"/>
            <a:ext cx="1649702" cy="3456332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14" name="TextBox 13"/>
          <p:cNvSpPr txBox="1"/>
          <p:nvPr/>
        </p:nvSpPr>
        <p:spPr>
          <a:xfrm>
            <a:off x="5456989" y="3309337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5" name="TextBox 14"/>
          <p:cNvSpPr txBox="1"/>
          <p:nvPr/>
        </p:nvSpPr>
        <p:spPr>
          <a:xfrm>
            <a:off x="7452501" y="5502260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sp>
        <p:nvSpPr>
          <p:cNvPr id="16" name="AutoShape 252"/>
          <p:cNvSpPr>
            <a:spLocks noChangeArrowheads="1"/>
          </p:cNvSpPr>
          <p:nvPr/>
        </p:nvSpPr>
        <p:spPr bwMode="auto">
          <a:xfrm>
            <a:off x="7439900" y="5360792"/>
            <a:ext cx="798651" cy="621553"/>
          </a:xfrm>
          <a:prstGeom prst="wedgeRectCallout">
            <a:avLst>
              <a:gd name="adj1" fmla="val -29524"/>
              <a:gd name="adj2" fmla="val 223796"/>
            </a:avLst>
          </a:prstGeom>
          <a:solidFill>
            <a:srgbClr val="7CCED2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Павильон Одноэтажное здание, железное </a:t>
            </a:r>
            <a:endParaRPr lang="ru-RU" sz="8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5" name="Группа 277"/>
          <p:cNvGrpSpPr>
            <a:grpSpLocks/>
          </p:cNvGrpSpPr>
          <p:nvPr/>
        </p:nvGrpSpPr>
        <p:grpSpPr bwMode="auto">
          <a:xfrm>
            <a:off x="293688" y="1703388"/>
            <a:ext cx="420687" cy="306387"/>
            <a:chOff x="6544278" y="3971161"/>
            <a:chExt cx="339753" cy="261960"/>
          </a:xfrm>
        </p:grpSpPr>
        <p:grpSp>
          <p:nvGrpSpPr>
            <p:cNvPr id="5861" name="Group 73"/>
            <p:cNvGrpSpPr>
              <a:grpSpLocks/>
            </p:cNvGrpSpPr>
            <p:nvPr/>
          </p:nvGrpSpPr>
          <p:grpSpPr bwMode="auto">
            <a:xfrm>
              <a:off x="6578849" y="3971161"/>
              <a:ext cx="255339" cy="261960"/>
              <a:chOff x="3168" y="186"/>
              <a:chExt cx="528" cy="672"/>
            </a:xfrm>
          </p:grpSpPr>
          <p:sp>
            <p:nvSpPr>
              <p:cNvPr id="5864" name="Line 74"/>
              <p:cNvSpPr>
                <a:spLocks noChangeShapeType="1"/>
              </p:cNvSpPr>
              <p:nvPr/>
            </p:nvSpPr>
            <p:spPr bwMode="auto">
              <a:xfrm>
                <a:off x="3193" y="186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5" name="Line 75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6" name="Line 76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7" name="Line 77"/>
              <p:cNvSpPr>
                <a:spLocks noChangeShapeType="1"/>
              </p:cNvSpPr>
              <p:nvPr/>
            </p:nvSpPr>
            <p:spPr bwMode="auto">
              <a:xfrm>
                <a:off x="3671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862" name="Freeform 78"/>
            <p:cNvSpPr>
              <a:spLocks/>
            </p:cNvSpPr>
            <p:nvPr/>
          </p:nvSpPr>
          <p:spPr bwMode="auto">
            <a:xfrm>
              <a:off x="6591299" y="3986212"/>
              <a:ext cx="240507" cy="130980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863" name="Text Box 79"/>
            <p:cNvSpPr txBox="1">
              <a:spLocks noChangeArrowheads="1"/>
            </p:cNvSpPr>
            <p:nvPr/>
          </p:nvSpPr>
          <p:spPr bwMode="auto">
            <a:xfrm>
              <a:off x="6544278" y="4001463"/>
              <a:ext cx="33975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ДПО</a:t>
              </a:r>
            </a:p>
          </p:txBody>
        </p:sp>
      </p:grpSp>
      <p:grpSp>
        <p:nvGrpSpPr>
          <p:cNvPr id="5126" name="Группа 276"/>
          <p:cNvGrpSpPr>
            <a:grpSpLocks/>
          </p:cNvGrpSpPr>
          <p:nvPr/>
        </p:nvGrpSpPr>
        <p:grpSpPr bwMode="auto">
          <a:xfrm>
            <a:off x="309563" y="1387475"/>
            <a:ext cx="434975" cy="306388"/>
            <a:chOff x="4856160" y="3032911"/>
            <a:chExt cx="351098" cy="261959"/>
          </a:xfrm>
        </p:grpSpPr>
        <p:grpSp>
          <p:nvGrpSpPr>
            <p:cNvPr id="5853" name="Group 127"/>
            <p:cNvGrpSpPr>
              <a:grpSpLocks/>
            </p:cNvGrpSpPr>
            <p:nvPr/>
          </p:nvGrpSpPr>
          <p:grpSpPr bwMode="auto">
            <a:xfrm>
              <a:off x="4885381" y="3032911"/>
              <a:ext cx="302569" cy="261959"/>
              <a:chOff x="3168" y="180"/>
              <a:chExt cx="528" cy="672"/>
            </a:xfrm>
          </p:grpSpPr>
          <p:sp>
            <p:nvSpPr>
              <p:cNvPr id="5857" name="Line 128"/>
              <p:cNvSpPr>
                <a:spLocks noChangeShapeType="1"/>
              </p:cNvSpPr>
              <p:nvPr/>
            </p:nvSpPr>
            <p:spPr bwMode="auto">
              <a:xfrm>
                <a:off x="3175" y="180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8" name="Line 12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9" name="Line 13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0" name="Line 13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5854" name="Группа 22"/>
            <p:cNvGrpSpPr>
              <a:grpSpLocks/>
            </p:cNvGrpSpPr>
            <p:nvPr/>
          </p:nvGrpSpPr>
          <p:grpSpPr bwMode="auto">
            <a:xfrm>
              <a:off x="4856160" y="3051101"/>
              <a:ext cx="351098" cy="130980"/>
              <a:chOff x="3309131" y="3055062"/>
              <a:chExt cx="351098" cy="130980"/>
            </a:xfrm>
          </p:grpSpPr>
          <p:sp>
            <p:nvSpPr>
              <p:cNvPr id="5855" name="Freeform 132"/>
              <p:cNvSpPr>
                <a:spLocks/>
              </p:cNvSpPr>
              <p:nvPr/>
            </p:nvSpPr>
            <p:spPr bwMode="auto">
              <a:xfrm>
                <a:off x="3361848" y="3055062"/>
                <a:ext cx="274131" cy="130980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  <p:sp>
            <p:nvSpPr>
              <p:cNvPr id="5856" name="Text Box 133"/>
              <p:cNvSpPr txBox="1">
                <a:spLocks noChangeArrowheads="1"/>
              </p:cNvSpPr>
              <p:nvPr/>
            </p:nvSpPr>
            <p:spPr bwMode="auto">
              <a:xfrm>
                <a:off x="3309131" y="3073932"/>
                <a:ext cx="351098" cy="924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ru-RU" sz="700">
                    <a:solidFill>
                      <a:schemeClr val="bg1"/>
                    </a:solidFill>
                    <a:cs typeface="Arial" pitchFamily="34" charset="0"/>
                  </a:rPr>
                  <a:t>ВПО</a:t>
                </a:r>
              </a:p>
            </p:txBody>
          </p:sp>
        </p:grpSp>
      </p:grpSp>
      <p:grpSp>
        <p:nvGrpSpPr>
          <p:cNvPr id="5127" name="Group 316"/>
          <p:cNvGrpSpPr>
            <a:grpSpLocks/>
          </p:cNvGrpSpPr>
          <p:nvPr/>
        </p:nvGrpSpPr>
        <p:grpSpPr bwMode="auto">
          <a:xfrm>
            <a:off x="236538" y="3668713"/>
            <a:ext cx="471487" cy="311150"/>
            <a:chOff x="4727" y="2506"/>
            <a:chExt cx="706" cy="1172"/>
          </a:xfrm>
        </p:grpSpPr>
        <p:sp>
          <p:nvSpPr>
            <p:cNvPr id="577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128" name="Группа 280"/>
          <p:cNvGrpSpPr>
            <a:grpSpLocks/>
          </p:cNvGrpSpPr>
          <p:nvPr/>
        </p:nvGrpSpPr>
        <p:grpSpPr bwMode="auto">
          <a:xfrm>
            <a:off x="322263" y="2578100"/>
            <a:ext cx="331787" cy="296863"/>
            <a:chOff x="1758152" y="4604547"/>
            <a:chExt cx="267498" cy="253815"/>
          </a:xfrm>
        </p:grpSpPr>
        <p:grpSp>
          <p:nvGrpSpPr>
            <p:cNvPr id="5766" name="Group 397"/>
            <p:cNvGrpSpPr>
              <a:grpSpLocks/>
            </p:cNvGrpSpPr>
            <p:nvPr/>
          </p:nvGrpSpPr>
          <p:grpSpPr bwMode="auto">
            <a:xfrm>
              <a:off x="1758152" y="4604547"/>
              <a:ext cx="267498" cy="253815"/>
              <a:chOff x="6900" y="2382"/>
              <a:chExt cx="528" cy="272"/>
            </a:xfrm>
          </p:grpSpPr>
          <p:grpSp>
            <p:nvGrpSpPr>
              <p:cNvPr id="5768" name="Group 398"/>
              <p:cNvGrpSpPr>
                <a:grpSpLocks/>
              </p:cNvGrpSpPr>
              <p:nvPr/>
            </p:nvGrpSpPr>
            <p:grpSpPr bwMode="auto">
              <a:xfrm>
                <a:off x="6900" y="2382"/>
                <a:ext cx="528" cy="272"/>
                <a:chOff x="3168" y="192"/>
                <a:chExt cx="528" cy="672"/>
              </a:xfrm>
            </p:grpSpPr>
            <p:sp>
              <p:nvSpPr>
                <p:cNvPr id="5770" name="Line 399"/>
                <p:cNvSpPr>
                  <a:spLocks noChangeShapeType="1"/>
                </p:cNvSpPr>
                <p:nvPr/>
              </p:nvSpPr>
              <p:spPr bwMode="auto">
                <a:xfrm>
                  <a:off x="3192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1" name="Line 400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2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3" name="Line 402"/>
                <p:cNvSpPr>
                  <a:spLocks noChangeShapeType="1"/>
                </p:cNvSpPr>
                <p:nvPr/>
              </p:nvSpPr>
              <p:spPr bwMode="auto">
                <a:xfrm>
                  <a:off x="3668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5769" name="Freeform 403"/>
              <p:cNvSpPr>
                <a:spLocks/>
              </p:cNvSpPr>
              <p:nvPr/>
            </p:nvSpPr>
            <p:spPr bwMode="auto">
              <a:xfrm>
                <a:off x="6922" y="2388"/>
                <a:ext cx="469" cy="14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62 h 159"/>
                  <a:gd name="T4" fmla="*/ 144033 w 291"/>
                  <a:gd name="T5" fmla="*/ 45 h 159"/>
                  <a:gd name="T6" fmla="*/ 144033 w 291"/>
                  <a:gd name="T7" fmla="*/ 16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</p:grpSp>
        <p:sp>
          <p:nvSpPr>
            <p:cNvPr id="5767" name="Text Box 404">
              <a:hlinkClick r:id="rId3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1780353" y="4639472"/>
              <a:ext cx="215272" cy="7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600">
                  <a:cs typeface="Arial" pitchFamily="34" charset="0"/>
                </a:rPr>
                <a:t>ПЧ-44</a:t>
              </a:r>
            </a:p>
          </p:txBody>
        </p:sp>
      </p:grpSp>
      <p:sp>
        <p:nvSpPr>
          <p:cNvPr id="5129" name="Rectangle 423"/>
          <p:cNvSpPr>
            <a:spLocks noChangeArrowheads="1"/>
          </p:cNvSpPr>
          <p:nvPr/>
        </p:nvSpPr>
        <p:spPr bwMode="auto">
          <a:xfrm>
            <a:off x="939800" y="2938463"/>
            <a:ext cx="60166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ПОО, ОЭ</a:t>
            </a:r>
          </a:p>
        </p:txBody>
      </p:sp>
      <p:sp>
        <p:nvSpPr>
          <p:cNvPr id="5130" name="Rectangle 425"/>
          <p:cNvSpPr>
            <a:spLocks noChangeArrowheads="1"/>
          </p:cNvSpPr>
          <p:nvPr/>
        </p:nvSpPr>
        <p:spPr bwMode="auto">
          <a:xfrm>
            <a:off x="939800" y="1660525"/>
            <a:ext cx="20637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Добровольная пожарная охрана</a:t>
            </a:r>
          </a:p>
        </p:txBody>
      </p:sp>
      <p:sp>
        <p:nvSpPr>
          <p:cNvPr id="5131" name="Rectangle 426"/>
          <p:cNvSpPr>
            <a:spLocks noChangeArrowheads="1"/>
          </p:cNvSpPr>
          <p:nvPr/>
        </p:nvSpPr>
        <p:spPr bwMode="auto">
          <a:xfrm>
            <a:off x="939800" y="1382713"/>
            <a:ext cx="212407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Ведомственная пожарная охрана</a:t>
            </a:r>
          </a:p>
        </p:txBody>
      </p:sp>
      <p:sp>
        <p:nvSpPr>
          <p:cNvPr id="5132" name="Rectangle 428"/>
          <p:cNvSpPr>
            <a:spLocks noChangeArrowheads="1"/>
          </p:cNvSpPr>
          <p:nvPr/>
        </p:nvSpPr>
        <p:spPr bwMode="auto">
          <a:xfrm>
            <a:off x="939800" y="2505075"/>
            <a:ext cx="2538413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Федеральная противопожарная служба</a:t>
            </a:r>
          </a:p>
        </p:txBody>
      </p:sp>
      <p:sp>
        <p:nvSpPr>
          <p:cNvPr id="5133" name="Rectangle 430"/>
          <p:cNvSpPr>
            <a:spLocks noChangeArrowheads="1"/>
          </p:cNvSpPr>
          <p:nvPr/>
        </p:nvSpPr>
        <p:spPr bwMode="auto">
          <a:xfrm>
            <a:off x="939800" y="3757613"/>
            <a:ext cx="19605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Социально значимый объект</a:t>
            </a:r>
          </a:p>
        </p:txBody>
      </p:sp>
      <p:grpSp>
        <p:nvGrpSpPr>
          <p:cNvPr id="5134" name="Group 431"/>
          <p:cNvGrpSpPr>
            <a:grpSpLocks noChangeAspect="1"/>
          </p:cNvGrpSpPr>
          <p:nvPr/>
        </p:nvGrpSpPr>
        <p:grpSpPr bwMode="auto">
          <a:xfrm>
            <a:off x="174625" y="2806700"/>
            <a:ext cx="565150" cy="388938"/>
            <a:chOff x="4262" y="3704"/>
            <a:chExt cx="182" cy="97"/>
          </a:xfrm>
        </p:grpSpPr>
        <p:sp>
          <p:nvSpPr>
            <p:cNvPr id="566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66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576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66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575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575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576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75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576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5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575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574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574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75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575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5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4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574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566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573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66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567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573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573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572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572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571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571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571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570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570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569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569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569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568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67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567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135" name="Группа 278"/>
          <p:cNvGrpSpPr>
            <a:grpSpLocks/>
          </p:cNvGrpSpPr>
          <p:nvPr/>
        </p:nvGrpSpPr>
        <p:grpSpPr bwMode="auto">
          <a:xfrm>
            <a:off x="344488" y="2292350"/>
            <a:ext cx="338137" cy="296863"/>
            <a:chOff x="6000750" y="5189915"/>
            <a:chExt cx="273049" cy="253188"/>
          </a:xfrm>
        </p:grpSpPr>
        <p:grpSp>
          <p:nvGrpSpPr>
            <p:cNvPr id="5657" name="Group 537"/>
            <p:cNvGrpSpPr>
              <a:grpSpLocks/>
            </p:cNvGrpSpPr>
            <p:nvPr/>
          </p:nvGrpSpPr>
          <p:grpSpPr bwMode="auto">
            <a:xfrm>
              <a:off x="6000750" y="5189915"/>
              <a:ext cx="273049" cy="253188"/>
              <a:chOff x="3168" y="192"/>
              <a:chExt cx="528" cy="672"/>
            </a:xfrm>
          </p:grpSpPr>
          <p:sp>
            <p:nvSpPr>
              <p:cNvPr id="5659" name="Line 538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0" name="Line 53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1" name="Line 54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2" name="Line 54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</p:grpSp>
        <p:sp>
          <p:nvSpPr>
            <p:cNvPr id="5658" name="Text Box 543"/>
            <p:cNvSpPr txBox="1">
              <a:spLocks noChangeArrowheads="1"/>
            </p:cNvSpPr>
            <p:nvPr/>
          </p:nvSpPr>
          <p:spPr bwMode="auto">
            <a:xfrm>
              <a:off x="6038850" y="5219261"/>
              <a:ext cx="189533" cy="91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МПО</a:t>
              </a:r>
            </a:p>
          </p:txBody>
        </p:sp>
      </p:grpSp>
      <p:sp>
        <p:nvSpPr>
          <p:cNvPr id="5136" name="Text Box 544"/>
          <p:cNvSpPr txBox="1">
            <a:spLocks noChangeArrowheads="1"/>
          </p:cNvSpPr>
          <p:nvPr/>
        </p:nvSpPr>
        <p:spPr bwMode="auto">
          <a:xfrm>
            <a:off x="844550" y="1922463"/>
            <a:ext cx="2514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Противопожарная</a:t>
            </a:r>
            <a:r>
              <a:rPr lang="ru-RU" sz="1200"/>
              <a:t> служба </a:t>
            </a:r>
            <a:r>
              <a:rPr lang="ru-RU" sz="1100"/>
              <a:t>субъекта</a:t>
            </a:r>
          </a:p>
        </p:txBody>
      </p:sp>
      <p:sp>
        <p:nvSpPr>
          <p:cNvPr id="5137" name="Rectangle 557"/>
          <p:cNvSpPr>
            <a:spLocks noChangeArrowheads="1"/>
          </p:cNvSpPr>
          <p:nvPr/>
        </p:nvSpPr>
        <p:spPr bwMode="auto">
          <a:xfrm>
            <a:off x="939800" y="3267075"/>
            <a:ext cx="18732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Лечебные учреждения</a:t>
            </a:r>
          </a:p>
          <a:p>
            <a:pPr defTabSz="911225"/>
            <a:r>
              <a:rPr lang="ru-RU" sz="1100"/>
              <a:t> (наименование, кол-во коек)</a:t>
            </a:r>
          </a:p>
        </p:txBody>
      </p:sp>
      <p:grpSp>
        <p:nvGrpSpPr>
          <p:cNvPr id="5138" name="Group 560"/>
          <p:cNvGrpSpPr>
            <a:grpSpLocks/>
          </p:cNvGrpSpPr>
          <p:nvPr/>
        </p:nvGrpSpPr>
        <p:grpSpPr bwMode="auto">
          <a:xfrm>
            <a:off x="279400" y="4094163"/>
            <a:ext cx="360363" cy="304800"/>
            <a:chOff x="4032" y="3888"/>
            <a:chExt cx="192" cy="205"/>
          </a:xfrm>
        </p:grpSpPr>
        <p:sp>
          <p:nvSpPr>
            <p:cNvPr id="5655" name="Freeform 561"/>
            <p:cNvSpPr>
              <a:spLocks/>
            </p:cNvSpPr>
            <p:nvPr/>
          </p:nvSpPr>
          <p:spPr bwMode="auto">
            <a:xfrm>
              <a:off x="4088" y="3898"/>
              <a:ext cx="85" cy="195"/>
            </a:xfrm>
            <a:custGeom>
              <a:avLst/>
              <a:gdLst>
                <a:gd name="T0" fmla="*/ 230868 w 42"/>
                <a:gd name="T1" fmla="*/ 0 h 84"/>
                <a:gd name="T2" fmla="*/ 0 w 42"/>
                <a:gd name="T3" fmla="*/ 2154142 h 84"/>
                <a:gd name="T4" fmla="*/ 401052 w 42"/>
                <a:gd name="T5" fmla="*/ 1716994 h 84"/>
                <a:gd name="T6" fmla="*/ 93441 w 42"/>
                <a:gd name="T7" fmla="*/ 4781304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4"/>
                <a:gd name="T14" fmla="*/ 42 w 4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4">
                  <a:moveTo>
                    <a:pt x="24" y="0"/>
                  </a:moveTo>
                  <a:lnTo>
                    <a:pt x="0" y="38"/>
                  </a:lnTo>
                  <a:lnTo>
                    <a:pt x="42" y="30"/>
                  </a:lnTo>
                  <a:lnTo>
                    <a:pt x="10" y="84"/>
                  </a:lnTo>
                </a:path>
              </a:pathLst>
            </a:custGeom>
            <a:noFill/>
            <a:ln w="19050">
              <a:solidFill>
                <a:srgbClr val="0066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656" name="Oval 562"/>
            <p:cNvSpPr>
              <a:spLocks noChangeArrowheads="1"/>
            </p:cNvSpPr>
            <p:nvPr/>
          </p:nvSpPr>
          <p:spPr bwMode="auto">
            <a:xfrm>
              <a:off x="4032" y="3888"/>
              <a:ext cx="192" cy="192"/>
            </a:xfrm>
            <a:prstGeom prst="ellips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39" name="Text Box 563"/>
          <p:cNvSpPr txBox="1">
            <a:spLocks noChangeArrowheads="1"/>
          </p:cNvSpPr>
          <p:nvPr/>
        </p:nvSpPr>
        <p:spPr bwMode="auto">
          <a:xfrm>
            <a:off x="820738" y="4076700"/>
            <a:ext cx="59372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000">
                <a:cs typeface="Arial" pitchFamily="34" charset="0"/>
              </a:rPr>
              <a:t>- </a:t>
            </a:r>
            <a:r>
              <a:rPr lang="ru-RU" sz="1000">
                <a:cs typeface="Arial" pitchFamily="34" charset="0"/>
              </a:rPr>
              <a:t>ГЭС</a:t>
            </a:r>
          </a:p>
        </p:txBody>
      </p:sp>
      <p:grpSp>
        <p:nvGrpSpPr>
          <p:cNvPr id="5140" name="Group 697"/>
          <p:cNvGrpSpPr>
            <a:grpSpLocks/>
          </p:cNvGrpSpPr>
          <p:nvPr/>
        </p:nvGrpSpPr>
        <p:grpSpPr bwMode="auto">
          <a:xfrm>
            <a:off x="349250" y="2008188"/>
            <a:ext cx="355600" cy="295275"/>
            <a:chOff x="131" y="5457"/>
            <a:chExt cx="224" cy="186"/>
          </a:xfrm>
        </p:grpSpPr>
        <p:sp>
          <p:nvSpPr>
            <p:cNvPr id="5652" name="Freeform 698"/>
            <p:cNvSpPr>
              <a:spLocks/>
            </p:cNvSpPr>
            <p:nvPr/>
          </p:nvSpPr>
          <p:spPr bwMode="auto">
            <a:xfrm>
              <a:off x="137" y="5457"/>
              <a:ext cx="218" cy="113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 h 159"/>
                <a:gd name="T4" fmla="*/ 7 w 291"/>
                <a:gd name="T5" fmla="*/ 1 h 159"/>
                <a:gd name="T6" fmla="*/ 7 w 291"/>
                <a:gd name="T7" fmla="*/ 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653" name="Text Box 699"/>
            <p:cNvSpPr txBox="1">
              <a:spLocks noChangeArrowheads="1"/>
            </p:cNvSpPr>
            <p:nvPr/>
          </p:nvSpPr>
          <p:spPr bwMode="auto">
            <a:xfrm>
              <a:off x="131" y="5473"/>
              <a:ext cx="181" cy="68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ПЧ-39</a:t>
              </a:r>
            </a:p>
          </p:txBody>
        </p:sp>
        <p:sp>
          <p:nvSpPr>
            <p:cNvPr id="5654" name="Line 700"/>
            <p:cNvSpPr>
              <a:spLocks noChangeShapeType="1"/>
            </p:cNvSpPr>
            <p:nvPr/>
          </p:nvSpPr>
          <p:spPr bwMode="auto">
            <a:xfrm>
              <a:off x="131" y="5461"/>
              <a:ext cx="0" cy="18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41" name="Line 701"/>
          <p:cNvSpPr>
            <a:spLocks noChangeShapeType="1"/>
          </p:cNvSpPr>
          <p:nvPr/>
        </p:nvSpPr>
        <p:spPr bwMode="auto">
          <a:xfrm>
            <a:off x="168275" y="4605338"/>
            <a:ext cx="5762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27" tIns="45713" rIns="91427" bIns="45713"/>
          <a:lstStyle/>
          <a:p>
            <a:endParaRPr lang="ru-RU"/>
          </a:p>
        </p:txBody>
      </p:sp>
      <p:sp>
        <p:nvSpPr>
          <p:cNvPr id="5142" name="Text Box 702"/>
          <p:cNvSpPr txBox="1">
            <a:spLocks noChangeArrowheads="1"/>
          </p:cNvSpPr>
          <p:nvPr/>
        </p:nvSpPr>
        <p:spPr bwMode="auto">
          <a:xfrm>
            <a:off x="844550" y="4381500"/>
            <a:ext cx="224631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</a:t>
            </a:r>
            <a:r>
              <a:rPr lang="ru-RU" sz="1100">
                <a:cs typeface="Times New Roman" pitchFamily="18" charset="0"/>
              </a:rPr>
              <a:t>Граница муниципального </a:t>
            </a:r>
          </a:p>
          <a:p>
            <a:pPr eaLnBrk="1" hangingPunct="1"/>
            <a:r>
              <a:rPr lang="ru-RU" sz="1100">
                <a:cs typeface="Times New Roman" pitchFamily="18" charset="0"/>
              </a:rPr>
              <a:t>района и пожарного гарнизона</a:t>
            </a:r>
          </a:p>
        </p:txBody>
      </p:sp>
      <p:sp>
        <p:nvSpPr>
          <p:cNvPr id="5143" name="Rectangle 427"/>
          <p:cNvSpPr>
            <a:spLocks noChangeArrowheads="1"/>
          </p:cNvSpPr>
          <p:nvPr/>
        </p:nvSpPr>
        <p:spPr bwMode="auto">
          <a:xfrm>
            <a:off x="939800" y="2246313"/>
            <a:ext cx="22113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Муниципальная пожарная охрана</a:t>
            </a:r>
          </a:p>
        </p:txBody>
      </p:sp>
      <p:grpSp>
        <p:nvGrpSpPr>
          <p:cNvPr id="5144" name="Группа 281"/>
          <p:cNvGrpSpPr>
            <a:grpSpLocks/>
          </p:cNvGrpSpPr>
          <p:nvPr/>
        </p:nvGrpSpPr>
        <p:grpSpPr bwMode="auto">
          <a:xfrm>
            <a:off x="268288" y="3295650"/>
            <a:ext cx="539750" cy="268288"/>
            <a:chOff x="2548722" y="6171025"/>
            <a:chExt cx="435778" cy="229775"/>
          </a:xfrm>
        </p:grpSpPr>
        <p:sp>
          <p:nvSpPr>
            <p:cNvPr id="5644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492" tIns="10492" rIns="10492" bIns="10492"/>
            <a:lstStyle/>
            <a:p>
              <a:pPr algn="ctr" defTabSz="911225"/>
              <a:r>
                <a:rPr lang="ru-RU" sz="800" u="sng">
                  <a:cs typeface="Times New Roman" pitchFamily="18" charset="0"/>
                </a:rPr>
                <a:t>УБ</a:t>
              </a:r>
            </a:p>
            <a:p>
              <a:pPr algn="ctr" defTabSz="911225"/>
              <a:r>
                <a:rPr lang="ru-RU" sz="800">
                  <a:cs typeface="Times New Roman" pitchFamily="18" charset="0"/>
                </a:rPr>
                <a:t>40</a:t>
              </a:r>
            </a:p>
          </p:txBody>
        </p:sp>
        <p:grpSp>
          <p:nvGrpSpPr>
            <p:cNvPr id="5645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5646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7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8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649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650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51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145" name="Text Box 127"/>
          <p:cNvSpPr txBox="1">
            <a:spLocks noChangeArrowheads="1"/>
          </p:cNvSpPr>
          <p:nvPr/>
        </p:nvSpPr>
        <p:spPr bwMode="auto">
          <a:xfrm>
            <a:off x="814388" y="4837113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Химически опасные объекты</a:t>
            </a:r>
          </a:p>
        </p:txBody>
      </p:sp>
      <p:pic>
        <p:nvPicPr>
          <p:cNvPr id="5146" name="Picture 288" descr="C:\Documents and Settings\99001\Рабочий стол\Символы_опасности_files\80px-WMD-chemical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90513" y="4833938"/>
            <a:ext cx="395287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7" name="Text Box 87"/>
          <p:cNvSpPr txBox="1">
            <a:spLocks noChangeArrowheads="1"/>
          </p:cNvSpPr>
          <p:nvPr/>
        </p:nvSpPr>
        <p:spPr bwMode="auto">
          <a:xfrm>
            <a:off x="830263" y="5141913"/>
            <a:ext cx="2214562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04" tIns="64002" rIns="128004" bIns="64002">
            <a:spAutoFit/>
          </a:bodyPr>
          <a:lstStyle>
            <a:lvl1pPr marL="88900" indent="-889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хранилище АХОВ (тип вещества, количество тонн)</a:t>
            </a:r>
          </a:p>
        </p:txBody>
      </p:sp>
      <p:sp>
        <p:nvSpPr>
          <p:cNvPr id="5148" name="TextBox 264"/>
          <p:cNvSpPr txBox="1">
            <a:spLocks noChangeArrowheads="1"/>
          </p:cNvSpPr>
          <p:nvPr/>
        </p:nvSpPr>
        <p:spPr bwMode="auto">
          <a:xfrm>
            <a:off x="234950" y="5246688"/>
            <a:ext cx="439738" cy="306387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700" u="sng"/>
              <a:t>ХЛОР</a:t>
            </a:r>
          </a:p>
          <a:p>
            <a:pPr algn="ctr" eaLnBrk="1" hangingPunct="1"/>
            <a:r>
              <a:rPr lang="ru-RU" sz="700"/>
              <a:t>0,4/0,4</a:t>
            </a:r>
          </a:p>
        </p:txBody>
      </p:sp>
      <p:grpSp>
        <p:nvGrpSpPr>
          <p:cNvPr id="5149" name="Группа 81"/>
          <p:cNvGrpSpPr>
            <a:grpSpLocks/>
          </p:cNvGrpSpPr>
          <p:nvPr/>
        </p:nvGrpSpPr>
        <p:grpSpPr bwMode="auto">
          <a:xfrm>
            <a:off x="196850" y="5683250"/>
            <a:ext cx="576263" cy="198438"/>
            <a:chOff x="9839134" y="6812696"/>
            <a:chExt cx="888390" cy="318049"/>
          </a:xfrm>
        </p:grpSpPr>
        <p:grpSp>
          <p:nvGrpSpPr>
            <p:cNvPr id="5633" name="Group 11351"/>
            <p:cNvGrpSpPr>
              <a:grpSpLocks/>
            </p:cNvGrpSpPr>
            <p:nvPr/>
          </p:nvGrpSpPr>
          <p:grpSpPr bwMode="auto">
            <a:xfrm>
              <a:off x="9853876" y="6812696"/>
              <a:ext cx="484978" cy="289307"/>
              <a:chOff x="3311" y="3209"/>
              <a:chExt cx="250" cy="155"/>
            </a:xfrm>
          </p:grpSpPr>
          <p:grpSp>
            <p:nvGrpSpPr>
              <p:cNvPr id="5638" name="Group 11352"/>
              <p:cNvGrpSpPr>
                <a:grpSpLocks/>
              </p:cNvGrpSpPr>
              <p:nvPr/>
            </p:nvGrpSpPr>
            <p:grpSpPr bwMode="auto">
              <a:xfrm>
                <a:off x="3311" y="3209"/>
                <a:ext cx="125" cy="155"/>
                <a:chOff x="3311" y="3209"/>
                <a:chExt cx="125" cy="155"/>
              </a:xfrm>
            </p:grpSpPr>
            <p:sp>
              <p:nvSpPr>
                <p:cNvPr id="5642" name="Freeform 11353"/>
                <p:cNvSpPr>
                  <a:spLocks/>
                </p:cNvSpPr>
                <p:nvPr/>
              </p:nvSpPr>
              <p:spPr bwMode="auto">
                <a:xfrm>
                  <a:off x="3311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1147" y="0"/>
                      </a:moveTo>
                      <a:cubicBezTo>
                        <a:pt x="514" y="0"/>
                        <a:pt x="0" y="597"/>
                        <a:pt x="0" y="1333"/>
                      </a:cubicBezTo>
                      <a:lnTo>
                        <a:pt x="1147" y="1333"/>
                      </a:lnTo>
                      <a:lnTo>
                        <a:pt x="1147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3" name="Freeform 11354"/>
                <p:cNvSpPr>
                  <a:spLocks/>
                </p:cNvSpPr>
                <p:nvPr/>
              </p:nvSpPr>
              <p:spPr bwMode="auto">
                <a:xfrm>
                  <a:off x="3311" y="3211"/>
                  <a:ext cx="125" cy="153"/>
                </a:xfrm>
                <a:custGeom>
                  <a:avLst/>
                  <a:gdLst>
                    <a:gd name="T0" fmla="*/ 125 w 125"/>
                    <a:gd name="T1" fmla="*/ 0 h 153"/>
                    <a:gd name="T2" fmla="*/ 0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125" y="0"/>
                      </a:moveTo>
                      <a:cubicBezTo>
                        <a:pt x="56" y="0"/>
                        <a:pt x="0" y="69"/>
                        <a:pt x="0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  <p:grpSp>
            <p:nvGrpSpPr>
              <p:cNvPr id="5639" name="Group 11355"/>
              <p:cNvGrpSpPr>
                <a:grpSpLocks/>
              </p:cNvGrpSpPr>
              <p:nvPr/>
            </p:nvGrpSpPr>
            <p:grpSpPr bwMode="auto">
              <a:xfrm>
                <a:off x="3436" y="3209"/>
                <a:ext cx="125" cy="155"/>
                <a:chOff x="3436" y="3209"/>
                <a:chExt cx="125" cy="155"/>
              </a:xfrm>
            </p:grpSpPr>
            <p:sp>
              <p:nvSpPr>
                <p:cNvPr id="5640" name="Freeform 11356"/>
                <p:cNvSpPr>
                  <a:spLocks/>
                </p:cNvSpPr>
                <p:nvPr/>
              </p:nvSpPr>
              <p:spPr bwMode="auto">
                <a:xfrm>
                  <a:off x="3436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0" y="0"/>
                      </a:moveTo>
                      <a:cubicBezTo>
                        <a:pt x="633" y="0"/>
                        <a:pt x="1147" y="597"/>
                        <a:pt x="1147" y="1333"/>
                      </a:cubicBezTo>
                      <a:lnTo>
                        <a:pt x="0" y="13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1" name="Freeform 11357"/>
                <p:cNvSpPr>
                  <a:spLocks/>
                </p:cNvSpPr>
                <p:nvPr/>
              </p:nvSpPr>
              <p:spPr bwMode="auto">
                <a:xfrm>
                  <a:off x="3436" y="3211"/>
                  <a:ext cx="125" cy="153"/>
                </a:xfrm>
                <a:custGeom>
                  <a:avLst/>
                  <a:gdLst>
                    <a:gd name="T0" fmla="*/ 0 w 125"/>
                    <a:gd name="T1" fmla="*/ 0 h 153"/>
                    <a:gd name="T2" fmla="*/ 125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0" y="0"/>
                      </a:moveTo>
                      <a:cubicBezTo>
                        <a:pt x="69" y="0"/>
                        <a:pt x="125" y="69"/>
                        <a:pt x="125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34" name="Group 11358"/>
            <p:cNvGrpSpPr>
              <a:grpSpLocks/>
            </p:cNvGrpSpPr>
            <p:nvPr/>
          </p:nvGrpSpPr>
          <p:grpSpPr bwMode="auto">
            <a:xfrm>
              <a:off x="9839134" y="6906213"/>
              <a:ext cx="888390" cy="224532"/>
              <a:chOff x="82" y="4408"/>
              <a:chExt cx="460" cy="154"/>
            </a:xfrm>
          </p:grpSpPr>
          <p:sp>
            <p:nvSpPr>
              <p:cNvPr id="5635" name="Line 11359"/>
              <p:cNvSpPr>
                <a:spLocks noChangeShapeType="1"/>
              </p:cNvSpPr>
              <p:nvPr/>
            </p:nvSpPr>
            <p:spPr bwMode="auto">
              <a:xfrm>
                <a:off x="82" y="4552"/>
                <a:ext cx="460" cy="1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6" name="Rectangle 11360"/>
              <p:cNvSpPr>
                <a:spLocks noChangeArrowheads="1"/>
              </p:cNvSpPr>
              <p:nvPr/>
            </p:nvSpPr>
            <p:spPr bwMode="auto">
              <a:xfrm>
                <a:off x="353" y="4427"/>
                <a:ext cx="164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2000</a:t>
                </a:r>
                <a:endParaRPr lang="ru-RU" sz="1400">
                  <a:cs typeface="Arial" pitchFamily="34" charset="0"/>
                </a:endParaRPr>
              </a:p>
            </p:txBody>
          </p:sp>
          <p:sp>
            <p:nvSpPr>
              <p:cNvPr id="5637" name="Rectangle 11361"/>
              <p:cNvSpPr>
                <a:spLocks noChangeArrowheads="1"/>
              </p:cNvSpPr>
              <p:nvPr/>
            </p:nvSpPr>
            <p:spPr bwMode="auto">
              <a:xfrm>
                <a:off x="122" y="4408"/>
                <a:ext cx="200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ХИМ</a:t>
                </a:r>
                <a:endParaRPr lang="ru-RU" sz="800">
                  <a:cs typeface="Arial" pitchFamily="34" charset="0"/>
                </a:endParaRPr>
              </a:p>
            </p:txBody>
          </p:sp>
        </p:grpSp>
      </p:grpSp>
      <p:sp>
        <p:nvSpPr>
          <p:cNvPr id="5150" name="Rectangle 11363"/>
          <p:cNvSpPr>
            <a:spLocks noChangeArrowheads="1"/>
          </p:cNvSpPr>
          <p:nvPr/>
        </p:nvSpPr>
        <p:spPr bwMode="auto">
          <a:xfrm>
            <a:off x="950913" y="5576888"/>
            <a:ext cx="21844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90488" indent="-90488" defTabSz="1477963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- склад средств РХЗ с указанием их количества в тоннах</a:t>
            </a:r>
          </a:p>
        </p:txBody>
      </p:sp>
      <p:sp>
        <p:nvSpPr>
          <p:cNvPr id="5151" name="Text Box 127"/>
          <p:cNvSpPr txBox="1">
            <a:spLocks noChangeArrowheads="1"/>
          </p:cNvSpPr>
          <p:nvPr/>
        </p:nvSpPr>
        <p:spPr bwMode="auto">
          <a:xfrm>
            <a:off x="822325" y="5938838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Биологически опасные объекты</a:t>
            </a:r>
          </a:p>
        </p:txBody>
      </p:sp>
      <p:pic>
        <p:nvPicPr>
          <p:cNvPr id="5152" name="Picture 352" descr="C:\Documents and Settings\99001\Рабочий стол\Символы_опасности_files\80px-Biohazard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14325" y="5984875"/>
            <a:ext cx="376238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53" name="Group 295"/>
          <p:cNvGrpSpPr>
            <a:grpSpLocks/>
          </p:cNvGrpSpPr>
          <p:nvPr/>
        </p:nvGrpSpPr>
        <p:grpSpPr bwMode="auto">
          <a:xfrm rot="2225729">
            <a:off x="233363" y="6719888"/>
            <a:ext cx="582612" cy="130175"/>
            <a:chOff x="2555" y="4386"/>
            <a:chExt cx="451" cy="122"/>
          </a:xfrm>
        </p:grpSpPr>
        <p:sp>
          <p:nvSpPr>
            <p:cNvPr id="5629" name="Rectangle 296"/>
            <p:cNvSpPr>
              <a:spLocks noChangeArrowheads="1"/>
            </p:cNvSpPr>
            <p:nvPr/>
          </p:nvSpPr>
          <p:spPr bwMode="auto">
            <a:xfrm rot="-2184025">
              <a:off x="2572" y="4419"/>
              <a:ext cx="418" cy="56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  <p:sp>
          <p:nvSpPr>
            <p:cNvPr id="5630" name="Line 297"/>
            <p:cNvSpPr>
              <a:spLocks noChangeShapeType="1"/>
            </p:cNvSpPr>
            <p:nvPr/>
          </p:nvSpPr>
          <p:spPr bwMode="auto">
            <a:xfrm rot="-2184025">
              <a:off x="2555" y="4424"/>
              <a:ext cx="41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1" name="Line 298"/>
            <p:cNvSpPr>
              <a:spLocks noChangeShapeType="1"/>
            </p:cNvSpPr>
            <p:nvPr/>
          </p:nvSpPr>
          <p:spPr bwMode="auto">
            <a:xfrm rot="-2184025">
              <a:off x="2588" y="4467"/>
              <a:ext cx="418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2" name="Oval 299"/>
            <p:cNvSpPr>
              <a:spLocks noChangeArrowheads="1"/>
            </p:cNvSpPr>
            <p:nvPr/>
          </p:nvSpPr>
          <p:spPr bwMode="auto">
            <a:xfrm rot="-2184025">
              <a:off x="2719" y="4386"/>
              <a:ext cx="124" cy="122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</p:grpSp>
      <p:grpSp>
        <p:nvGrpSpPr>
          <p:cNvPr id="5154" name="Group 68"/>
          <p:cNvGrpSpPr>
            <a:grpSpLocks/>
          </p:cNvGrpSpPr>
          <p:nvPr/>
        </p:nvGrpSpPr>
        <p:grpSpPr bwMode="auto">
          <a:xfrm>
            <a:off x="222250" y="6351588"/>
            <a:ext cx="468313" cy="287337"/>
            <a:chOff x="691" y="2698"/>
            <a:chExt cx="548" cy="304"/>
          </a:xfrm>
        </p:grpSpPr>
        <p:grpSp>
          <p:nvGrpSpPr>
            <p:cNvPr id="5603" name="Group 69"/>
            <p:cNvGrpSpPr>
              <a:grpSpLocks/>
            </p:cNvGrpSpPr>
            <p:nvPr/>
          </p:nvGrpSpPr>
          <p:grpSpPr bwMode="auto">
            <a:xfrm>
              <a:off x="691" y="2823"/>
              <a:ext cx="273" cy="179"/>
              <a:chOff x="0" y="1"/>
              <a:chExt cx="20000" cy="19999"/>
            </a:xfrm>
          </p:grpSpPr>
          <p:grpSp>
            <p:nvGrpSpPr>
              <p:cNvPr id="5619" name="Group 70"/>
              <p:cNvGrpSpPr>
                <a:grpSpLocks/>
              </p:cNvGrpSpPr>
              <p:nvPr/>
            </p:nvGrpSpPr>
            <p:grpSpPr bwMode="auto">
              <a:xfrm>
                <a:off x="3007" y="1"/>
                <a:ext cx="14014" cy="19999"/>
                <a:chOff x="0" y="1"/>
                <a:chExt cx="20000" cy="19999"/>
              </a:xfrm>
            </p:grpSpPr>
            <p:grpSp>
              <p:nvGrpSpPr>
                <p:cNvPr id="5622" name="Group 71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38"/>
                  <a:chOff x="0" y="2"/>
                  <a:chExt cx="20000" cy="19998"/>
                </a:xfrm>
              </p:grpSpPr>
              <p:sp>
                <p:nvSpPr>
                  <p:cNvPr id="5624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60"/>
                    <a:ext cx="20000" cy="1744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25" name="Freeform 73"/>
                  <p:cNvSpPr>
                    <a:spLocks/>
                  </p:cNvSpPr>
                  <p:nvPr/>
                </p:nvSpPr>
                <p:spPr bwMode="auto">
                  <a:xfrm>
                    <a:off x="7084" y="2"/>
                    <a:ext cx="5706" cy="374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747"/>
                        </a:moveTo>
                        <a:lnTo>
                          <a:pt x="0" y="0"/>
                        </a:lnTo>
                        <a:lnTo>
                          <a:pt x="19854" y="0"/>
                        </a:lnTo>
                        <a:lnTo>
                          <a:pt x="19854" y="19747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6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84" y="2"/>
                    <a:ext cx="40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7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7084" y="2"/>
                    <a:ext cx="5706" cy="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8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34" y="2"/>
                    <a:ext cx="42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23" name="Freeform 77"/>
                <p:cNvSpPr>
                  <a:spLocks/>
                </p:cNvSpPr>
                <p:nvPr/>
              </p:nvSpPr>
              <p:spPr bwMode="auto">
                <a:xfrm>
                  <a:off x="2833" y="17633"/>
                  <a:ext cx="14294" cy="236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23" y="0"/>
                      </a:moveTo>
                      <a:lnTo>
                        <a:pt x="0" y="19623"/>
                      </a:lnTo>
                      <a:lnTo>
                        <a:pt x="7988" y="9811"/>
                      </a:lnTo>
                      <a:lnTo>
                        <a:pt x="10029" y="19623"/>
                      </a:lnTo>
                      <a:lnTo>
                        <a:pt x="12012" y="9811"/>
                      </a:lnTo>
                      <a:lnTo>
                        <a:pt x="19942" y="19623"/>
                      </a:lnTo>
                      <a:lnTo>
                        <a:pt x="15977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20" name="Rectangle 78"/>
              <p:cNvSpPr>
                <a:spLocks noChangeArrowheads="1"/>
              </p:cNvSpPr>
              <p:nvPr/>
            </p:nvSpPr>
            <p:spPr bwMode="auto">
              <a:xfrm>
                <a:off x="0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21" name="Rectangle 79"/>
              <p:cNvSpPr>
                <a:spLocks noChangeArrowheads="1"/>
              </p:cNvSpPr>
              <p:nvPr/>
            </p:nvSpPr>
            <p:spPr bwMode="auto">
              <a:xfrm>
                <a:off x="16993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grpSp>
          <p:nvGrpSpPr>
            <p:cNvPr id="5604" name="Group 80"/>
            <p:cNvGrpSpPr>
              <a:grpSpLocks/>
            </p:cNvGrpSpPr>
            <p:nvPr/>
          </p:nvGrpSpPr>
          <p:grpSpPr bwMode="auto">
            <a:xfrm>
              <a:off x="827" y="2734"/>
              <a:ext cx="412" cy="268"/>
              <a:chOff x="0" y="1"/>
              <a:chExt cx="20000" cy="19999"/>
            </a:xfrm>
          </p:grpSpPr>
          <p:grpSp>
            <p:nvGrpSpPr>
              <p:cNvPr id="5609" name="Group 81"/>
              <p:cNvGrpSpPr>
                <a:grpSpLocks/>
              </p:cNvGrpSpPr>
              <p:nvPr/>
            </p:nvGrpSpPr>
            <p:grpSpPr bwMode="auto">
              <a:xfrm>
                <a:off x="2999" y="1"/>
                <a:ext cx="14002" cy="19999"/>
                <a:chOff x="0" y="1"/>
                <a:chExt cx="20000" cy="19999"/>
              </a:xfrm>
            </p:grpSpPr>
            <p:grpSp>
              <p:nvGrpSpPr>
                <p:cNvPr id="5612" name="Group 82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65"/>
                  <a:chOff x="0" y="1"/>
                  <a:chExt cx="20000" cy="19999"/>
                </a:xfrm>
              </p:grpSpPr>
              <p:sp>
                <p:nvSpPr>
                  <p:cNvPr id="5614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01"/>
                    <a:ext cx="20000" cy="17499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15" name="Freeform 84"/>
                  <p:cNvSpPr>
                    <a:spLocks/>
                  </p:cNvSpPr>
                  <p:nvPr/>
                </p:nvSpPr>
                <p:spPr bwMode="auto">
                  <a:xfrm>
                    <a:off x="7120" y="1"/>
                    <a:ext cx="5731" cy="376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832"/>
                        </a:moveTo>
                        <a:lnTo>
                          <a:pt x="0" y="0"/>
                        </a:lnTo>
                        <a:lnTo>
                          <a:pt x="19903" y="0"/>
                        </a:lnTo>
                        <a:lnTo>
                          <a:pt x="19903" y="19832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6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120" y="1"/>
                    <a:ext cx="29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7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7120" y="1"/>
                    <a:ext cx="5731" cy="3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8" name="Line 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51" y="1"/>
                    <a:ext cx="27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13" name="Freeform 88"/>
                <p:cNvSpPr>
                  <a:spLocks/>
                </p:cNvSpPr>
                <p:nvPr/>
              </p:nvSpPr>
              <p:spPr bwMode="auto">
                <a:xfrm>
                  <a:off x="2862" y="17643"/>
                  <a:ext cx="14300" cy="235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08" y="0"/>
                      </a:moveTo>
                      <a:lnTo>
                        <a:pt x="0" y="19747"/>
                      </a:lnTo>
                      <a:lnTo>
                        <a:pt x="7977" y="10127"/>
                      </a:lnTo>
                      <a:lnTo>
                        <a:pt x="10000" y="19747"/>
                      </a:lnTo>
                      <a:lnTo>
                        <a:pt x="11984" y="10127"/>
                      </a:lnTo>
                      <a:lnTo>
                        <a:pt x="19961" y="19747"/>
                      </a:lnTo>
                      <a:lnTo>
                        <a:pt x="15953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10" name="Rectangle 89"/>
              <p:cNvSpPr>
                <a:spLocks noChangeArrowheads="1"/>
              </p:cNvSpPr>
              <p:nvPr/>
            </p:nvSpPr>
            <p:spPr bwMode="auto">
              <a:xfrm>
                <a:off x="0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11" name="Rectangle 90"/>
              <p:cNvSpPr>
                <a:spLocks noChangeArrowheads="1"/>
              </p:cNvSpPr>
              <p:nvPr/>
            </p:nvSpPr>
            <p:spPr bwMode="auto">
              <a:xfrm>
                <a:off x="16982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sp>
          <p:nvSpPr>
            <p:cNvPr id="5605" name="Line 91"/>
            <p:cNvSpPr>
              <a:spLocks noChangeShapeType="1"/>
            </p:cNvSpPr>
            <p:nvPr/>
          </p:nvSpPr>
          <p:spPr bwMode="auto">
            <a:xfrm flipH="1">
              <a:off x="884" y="2698"/>
              <a:ext cx="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6" name="Arc 92"/>
            <p:cNvSpPr>
              <a:spLocks/>
            </p:cNvSpPr>
            <p:nvPr/>
          </p:nvSpPr>
          <p:spPr bwMode="auto">
            <a:xfrm>
              <a:off x="98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7" name="Arc 93"/>
            <p:cNvSpPr>
              <a:spLocks/>
            </p:cNvSpPr>
            <p:nvPr/>
          </p:nvSpPr>
          <p:spPr bwMode="auto">
            <a:xfrm flipH="1">
              <a:off x="82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8" name="Line 94"/>
            <p:cNvSpPr>
              <a:spLocks noChangeShapeType="1"/>
            </p:cNvSpPr>
            <p:nvPr/>
          </p:nvSpPr>
          <p:spPr bwMode="auto">
            <a:xfrm>
              <a:off x="827" y="2734"/>
              <a:ext cx="1" cy="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5" name="TextBox 517"/>
          <p:cNvSpPr txBox="1">
            <a:spLocks noChangeArrowheads="1"/>
          </p:cNvSpPr>
          <p:nvPr/>
        </p:nvSpPr>
        <p:spPr bwMode="auto">
          <a:xfrm>
            <a:off x="898525" y="6627813"/>
            <a:ext cx="10033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Газопровод</a:t>
            </a:r>
          </a:p>
        </p:txBody>
      </p:sp>
      <p:sp>
        <p:nvSpPr>
          <p:cNvPr id="5156" name="TextBox 518"/>
          <p:cNvSpPr txBox="1">
            <a:spLocks noChangeArrowheads="1"/>
          </p:cNvSpPr>
          <p:nvPr/>
        </p:nvSpPr>
        <p:spPr bwMode="auto">
          <a:xfrm>
            <a:off x="846138" y="6364288"/>
            <a:ext cx="222726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Газоперерабатывающий завод</a:t>
            </a:r>
          </a:p>
        </p:txBody>
      </p:sp>
      <p:grpSp>
        <p:nvGrpSpPr>
          <p:cNvPr id="5157" name="Группа 36"/>
          <p:cNvGrpSpPr>
            <a:grpSpLocks/>
          </p:cNvGrpSpPr>
          <p:nvPr/>
        </p:nvGrpSpPr>
        <p:grpSpPr bwMode="auto">
          <a:xfrm>
            <a:off x="246063" y="7237413"/>
            <a:ext cx="577850" cy="357187"/>
            <a:chOff x="6966857" y="2514584"/>
            <a:chExt cx="856343" cy="500066"/>
          </a:xfrm>
        </p:grpSpPr>
        <p:sp>
          <p:nvSpPr>
            <p:cNvPr id="332" name="Овал 45"/>
            <p:cNvSpPr/>
            <p:nvPr/>
          </p:nvSpPr>
          <p:spPr>
            <a:xfrm>
              <a:off x="7115069" y="2514584"/>
              <a:ext cx="50110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99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58" name="TextBox 27"/>
          <p:cNvSpPr txBox="1">
            <a:spLocks noChangeArrowheads="1"/>
          </p:cNvSpPr>
          <p:nvPr/>
        </p:nvSpPr>
        <p:spPr bwMode="auto">
          <a:xfrm>
            <a:off x="892175" y="7289800"/>
            <a:ext cx="28194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автодорогой</a:t>
            </a:r>
          </a:p>
        </p:txBody>
      </p:sp>
      <p:grpSp>
        <p:nvGrpSpPr>
          <p:cNvPr id="5159" name="Группа 40"/>
          <p:cNvGrpSpPr>
            <a:grpSpLocks/>
          </p:cNvGrpSpPr>
          <p:nvPr/>
        </p:nvGrpSpPr>
        <p:grpSpPr bwMode="auto">
          <a:xfrm>
            <a:off x="266700" y="7716838"/>
            <a:ext cx="576263" cy="357187"/>
            <a:chOff x="6966857" y="2514584"/>
            <a:chExt cx="856343" cy="500066"/>
          </a:xfrm>
        </p:grpSpPr>
        <p:sp>
          <p:nvSpPr>
            <p:cNvPr id="336" name="Овал 335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0" name="TextBox 337"/>
          <p:cNvSpPr txBox="1">
            <a:spLocks noChangeArrowheads="1"/>
          </p:cNvSpPr>
          <p:nvPr/>
        </p:nvSpPr>
        <p:spPr bwMode="auto">
          <a:xfrm>
            <a:off x="900113" y="7672388"/>
            <a:ext cx="1890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с речными преградами</a:t>
            </a:r>
          </a:p>
        </p:txBody>
      </p:sp>
      <p:grpSp>
        <p:nvGrpSpPr>
          <p:cNvPr id="5161" name="Группа 45"/>
          <p:cNvGrpSpPr>
            <a:grpSpLocks/>
          </p:cNvGrpSpPr>
          <p:nvPr/>
        </p:nvGrpSpPr>
        <p:grpSpPr bwMode="auto">
          <a:xfrm>
            <a:off x="266700" y="8196263"/>
            <a:ext cx="576263" cy="357187"/>
            <a:chOff x="6966857" y="2514584"/>
            <a:chExt cx="856343" cy="500066"/>
          </a:xfrm>
        </p:grpSpPr>
        <p:sp>
          <p:nvSpPr>
            <p:cNvPr id="340" name="Овал 339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1" name="Полилиния 4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2" name="TextBox 341"/>
          <p:cNvSpPr txBox="1">
            <a:spLocks noChangeArrowheads="1"/>
          </p:cNvSpPr>
          <p:nvPr/>
        </p:nvSpPr>
        <p:spPr bwMode="auto">
          <a:xfrm>
            <a:off x="906463" y="8269288"/>
            <a:ext cx="2260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ЖД</a:t>
            </a:r>
          </a:p>
        </p:txBody>
      </p:sp>
      <p:grpSp>
        <p:nvGrpSpPr>
          <p:cNvPr id="5163" name="Группа 49"/>
          <p:cNvGrpSpPr>
            <a:grpSpLocks/>
          </p:cNvGrpSpPr>
          <p:nvPr/>
        </p:nvGrpSpPr>
        <p:grpSpPr bwMode="auto">
          <a:xfrm>
            <a:off x="288925" y="8680450"/>
            <a:ext cx="576263" cy="357188"/>
            <a:chOff x="6966857" y="2514584"/>
            <a:chExt cx="856343" cy="500066"/>
          </a:xfrm>
        </p:grpSpPr>
        <p:sp>
          <p:nvSpPr>
            <p:cNvPr id="344" name="Овал 343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5" name="Полилиния 344"/>
            <p:cNvSpPr/>
            <p:nvPr/>
          </p:nvSpPr>
          <p:spPr>
            <a:xfrm>
              <a:off x="6966857" y="2772395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4" name="TextBox 345"/>
          <p:cNvSpPr txBox="1">
            <a:spLocks noChangeArrowheads="1"/>
          </p:cNvSpPr>
          <p:nvPr/>
        </p:nvSpPr>
        <p:spPr bwMode="auto">
          <a:xfrm>
            <a:off x="900113" y="8659813"/>
            <a:ext cx="198755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с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переходами и оврагами</a:t>
            </a:r>
          </a:p>
        </p:txBody>
      </p:sp>
      <p:grpSp>
        <p:nvGrpSpPr>
          <p:cNvPr id="5165" name="Группа 56"/>
          <p:cNvGrpSpPr>
            <a:grpSpLocks/>
          </p:cNvGrpSpPr>
          <p:nvPr/>
        </p:nvGrpSpPr>
        <p:grpSpPr bwMode="auto">
          <a:xfrm rot="2193924">
            <a:off x="209550" y="6807200"/>
            <a:ext cx="612775" cy="503238"/>
            <a:chOff x="6686552" y="4225700"/>
            <a:chExt cx="613914" cy="503462"/>
          </a:xfrm>
        </p:grpSpPr>
        <p:sp>
          <p:nvSpPr>
            <p:cNvPr id="348" name="Овал 347"/>
            <p:cNvSpPr/>
            <p:nvPr/>
          </p:nvSpPr>
          <p:spPr>
            <a:xfrm>
              <a:off x="6686552" y="4514848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9" name="Полилиния 348"/>
            <p:cNvSpPr/>
            <p:nvPr/>
          </p:nvSpPr>
          <p:spPr>
            <a:xfrm flipH="1">
              <a:off x="6978971" y="4252904"/>
              <a:ext cx="45719" cy="381016"/>
            </a:xfrm>
            <a:custGeom>
              <a:avLst/>
              <a:gdLst>
                <a:gd name="connsiteX0" fmla="*/ 4762 w 4762"/>
                <a:gd name="connsiteY0" fmla="*/ 0 h 400050"/>
                <a:gd name="connsiteX1" fmla="*/ 0 w 4762"/>
                <a:gd name="connsiteY1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400050">
                  <a:moveTo>
                    <a:pt x="4762" y="0"/>
                  </a:moveTo>
                  <a:cubicBezTo>
                    <a:pt x="3175" y="133350"/>
                    <a:pt x="1587" y="266700"/>
                    <a:pt x="0" y="400050"/>
                  </a:cubicBezTo>
                </a:path>
              </a:pathLst>
            </a:custGeom>
            <a:ln w="47625">
              <a:solidFill>
                <a:schemeClr val="tx1"/>
              </a:solidFill>
            </a:ln>
            <a:scene3d>
              <a:camera prst="orthographicFront">
                <a:rot lat="0" lon="0" rev="7200000"/>
              </a:camera>
              <a:lightRig rig="threePt" dir="t"/>
            </a:scene3d>
            <a:sp3d>
              <a:bevelT w="127000" h="127000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7086152" y="4225700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6" name="TextBox 517"/>
          <p:cNvSpPr txBox="1">
            <a:spLocks noChangeArrowheads="1"/>
          </p:cNvSpPr>
          <p:nvPr/>
        </p:nvSpPr>
        <p:spPr bwMode="auto">
          <a:xfrm>
            <a:off x="881063" y="6875463"/>
            <a:ext cx="1117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Нефтепровод</a:t>
            </a:r>
          </a:p>
        </p:txBody>
      </p:sp>
      <p:sp>
        <p:nvSpPr>
          <p:cNvPr id="5167" name="Rectangle 426"/>
          <p:cNvSpPr>
            <a:spLocks noChangeArrowheads="1"/>
          </p:cNvSpPr>
          <p:nvPr/>
        </p:nvSpPr>
        <p:spPr bwMode="auto">
          <a:xfrm>
            <a:off x="4849813" y="1433513"/>
            <a:ext cx="9144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Морской порт</a:t>
            </a:r>
          </a:p>
        </p:txBody>
      </p:sp>
      <p:pic>
        <p:nvPicPr>
          <p:cNvPr id="5168" name="Picture 2" descr="C:\Documents and Settings\Виктор\Мои документы\Мои рисунки\metro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241800" y="1728788"/>
            <a:ext cx="390525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69" name="Rectangle 426"/>
          <p:cNvSpPr>
            <a:spLocks noChangeArrowheads="1"/>
          </p:cNvSpPr>
          <p:nvPr/>
        </p:nvSpPr>
        <p:spPr bwMode="auto">
          <a:xfrm>
            <a:off x="4833938" y="1819275"/>
            <a:ext cx="93980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Метрополитен</a:t>
            </a:r>
          </a:p>
        </p:txBody>
      </p:sp>
      <p:grpSp>
        <p:nvGrpSpPr>
          <p:cNvPr id="5170" name="Группа 156"/>
          <p:cNvGrpSpPr>
            <a:grpSpLocks/>
          </p:cNvGrpSpPr>
          <p:nvPr/>
        </p:nvGrpSpPr>
        <p:grpSpPr bwMode="auto">
          <a:xfrm>
            <a:off x="414338" y="9142413"/>
            <a:ext cx="330200" cy="261937"/>
            <a:chOff x="6517485" y="1659733"/>
            <a:chExt cx="190500" cy="161234"/>
          </a:xfrm>
        </p:grpSpPr>
        <p:sp>
          <p:nvSpPr>
            <p:cNvPr id="356" name="Прямоугольник 355"/>
            <p:cNvSpPr/>
            <p:nvPr/>
          </p:nvSpPr>
          <p:spPr>
            <a:xfrm>
              <a:off x="6529896" y="1668567"/>
              <a:ext cx="152401" cy="152400"/>
            </a:xfrm>
            <a:prstGeom prst="rect">
              <a:avLst/>
            </a:prstGeom>
            <a:solidFill>
              <a:srgbClr val="FFFF00"/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87" name="TextBox 155"/>
            <p:cNvSpPr txBox="1">
              <a:spLocks noChangeArrowheads="1"/>
            </p:cNvSpPr>
            <p:nvPr/>
          </p:nvSpPr>
          <p:spPr bwMode="auto">
            <a:xfrm>
              <a:off x="6517485" y="1659733"/>
              <a:ext cx="190500" cy="155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000"/>
                <a:t>9</a:t>
              </a:r>
            </a:p>
          </p:txBody>
        </p:sp>
      </p:grpSp>
      <p:sp>
        <p:nvSpPr>
          <p:cNvPr id="5171" name="Text Box 47"/>
          <p:cNvSpPr txBox="1">
            <a:spLocks noChangeArrowheads="1"/>
          </p:cNvSpPr>
          <p:nvPr/>
        </p:nvSpPr>
        <p:spPr bwMode="auto">
          <a:xfrm>
            <a:off x="895350" y="9144000"/>
            <a:ext cx="103346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Пляжи;</a:t>
            </a:r>
          </a:p>
        </p:txBody>
      </p:sp>
      <p:grpSp>
        <p:nvGrpSpPr>
          <p:cNvPr id="5172" name="Группа 358"/>
          <p:cNvGrpSpPr>
            <a:grpSpLocks/>
          </p:cNvGrpSpPr>
          <p:nvPr/>
        </p:nvGrpSpPr>
        <p:grpSpPr bwMode="auto">
          <a:xfrm>
            <a:off x="4322763" y="2532063"/>
            <a:ext cx="268287" cy="252412"/>
            <a:chOff x="834987" y="8515376"/>
            <a:chExt cx="217488" cy="215900"/>
          </a:xfrm>
        </p:grpSpPr>
        <p:sp>
          <p:nvSpPr>
            <p:cNvPr id="360" name="Овал 359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61" name="Овал 360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5173" name="Text Box 47"/>
          <p:cNvSpPr txBox="1">
            <a:spLocks noChangeArrowheads="1"/>
          </p:cNvSpPr>
          <p:nvPr/>
        </p:nvSpPr>
        <p:spPr bwMode="auto">
          <a:xfrm>
            <a:off x="4727575" y="2484438"/>
            <a:ext cx="1866900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Водозаборные станции;</a:t>
            </a:r>
          </a:p>
        </p:txBody>
      </p:sp>
      <p:grpSp>
        <p:nvGrpSpPr>
          <p:cNvPr id="5174" name="Group 465"/>
          <p:cNvGrpSpPr>
            <a:grpSpLocks/>
          </p:cNvGrpSpPr>
          <p:nvPr/>
        </p:nvGrpSpPr>
        <p:grpSpPr bwMode="auto">
          <a:xfrm>
            <a:off x="4237038" y="3244850"/>
            <a:ext cx="377825" cy="347663"/>
            <a:chOff x="7363" y="4473"/>
            <a:chExt cx="191" cy="188"/>
          </a:xfrm>
        </p:grpSpPr>
        <p:sp>
          <p:nvSpPr>
            <p:cNvPr id="364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365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75" name="Text Box 47"/>
          <p:cNvSpPr txBox="1">
            <a:spLocks noChangeArrowheads="1"/>
          </p:cNvSpPr>
          <p:nvPr/>
        </p:nvSpPr>
        <p:spPr bwMode="auto">
          <a:xfrm>
            <a:off x="4727575" y="32750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5176" name="Group 128"/>
          <p:cNvGrpSpPr>
            <a:grpSpLocks/>
          </p:cNvGrpSpPr>
          <p:nvPr/>
        </p:nvGrpSpPr>
        <p:grpSpPr bwMode="auto">
          <a:xfrm flipH="1">
            <a:off x="4333875" y="5038725"/>
            <a:ext cx="201613" cy="376238"/>
            <a:chOff x="3767" y="2115"/>
            <a:chExt cx="159" cy="368"/>
          </a:xfrm>
        </p:grpSpPr>
        <p:grpSp>
          <p:nvGrpSpPr>
            <p:cNvPr id="5563" name="Group 129"/>
            <p:cNvGrpSpPr>
              <a:grpSpLocks/>
            </p:cNvGrpSpPr>
            <p:nvPr/>
          </p:nvGrpSpPr>
          <p:grpSpPr bwMode="auto">
            <a:xfrm>
              <a:off x="3767" y="2217"/>
              <a:ext cx="159" cy="266"/>
              <a:chOff x="3767" y="2217"/>
              <a:chExt cx="159" cy="266"/>
            </a:xfrm>
          </p:grpSpPr>
          <p:sp>
            <p:nvSpPr>
              <p:cNvPr id="5570" name="Freeform 130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1" name="Freeform 131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4" name="Group 132"/>
            <p:cNvGrpSpPr>
              <a:grpSpLocks/>
            </p:cNvGrpSpPr>
            <p:nvPr/>
          </p:nvGrpSpPr>
          <p:grpSpPr bwMode="auto">
            <a:xfrm>
              <a:off x="3807" y="2115"/>
              <a:ext cx="79" cy="77"/>
              <a:chOff x="3807" y="2115"/>
              <a:chExt cx="79" cy="77"/>
            </a:xfrm>
          </p:grpSpPr>
          <p:sp>
            <p:nvSpPr>
              <p:cNvPr id="5568" name="Freeform 133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9" name="Freeform 134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5" name="Group 135"/>
            <p:cNvGrpSpPr>
              <a:grpSpLocks/>
            </p:cNvGrpSpPr>
            <p:nvPr/>
          </p:nvGrpSpPr>
          <p:grpSpPr bwMode="auto">
            <a:xfrm>
              <a:off x="3767" y="2217"/>
              <a:ext cx="79" cy="266"/>
              <a:chOff x="3767" y="2217"/>
              <a:chExt cx="79" cy="266"/>
            </a:xfrm>
          </p:grpSpPr>
          <p:sp>
            <p:nvSpPr>
              <p:cNvPr id="5566" name="Freeform 136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7" name="Freeform 137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77" name="Text Box 47"/>
          <p:cNvSpPr txBox="1">
            <a:spLocks noChangeArrowheads="1"/>
          </p:cNvSpPr>
          <p:nvPr/>
        </p:nvSpPr>
        <p:spPr bwMode="auto">
          <a:xfrm>
            <a:off x="4740275" y="5076825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месторождение;</a:t>
            </a:r>
          </a:p>
        </p:txBody>
      </p:sp>
      <p:grpSp>
        <p:nvGrpSpPr>
          <p:cNvPr id="5178" name="Группа 377"/>
          <p:cNvGrpSpPr>
            <a:grpSpLocks/>
          </p:cNvGrpSpPr>
          <p:nvPr/>
        </p:nvGrpSpPr>
        <p:grpSpPr bwMode="auto">
          <a:xfrm>
            <a:off x="4086225" y="5445125"/>
            <a:ext cx="825500" cy="465138"/>
            <a:chOff x="4523592" y="5717578"/>
            <a:chExt cx="765501" cy="460947"/>
          </a:xfrm>
        </p:grpSpPr>
        <p:grpSp>
          <p:nvGrpSpPr>
            <p:cNvPr id="5553" name="Group 118"/>
            <p:cNvGrpSpPr>
              <a:grpSpLocks/>
            </p:cNvGrpSpPr>
            <p:nvPr/>
          </p:nvGrpSpPr>
          <p:grpSpPr bwMode="auto">
            <a:xfrm>
              <a:off x="4523592" y="5787726"/>
              <a:ext cx="264373" cy="266347"/>
              <a:chOff x="315" y="951"/>
              <a:chExt cx="144" cy="147"/>
            </a:xfrm>
          </p:grpSpPr>
          <p:grpSp>
            <p:nvGrpSpPr>
              <p:cNvPr id="5558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5561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62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559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0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54" name="Группа 218"/>
            <p:cNvGrpSpPr>
              <a:grpSpLocks/>
            </p:cNvGrpSpPr>
            <p:nvPr/>
          </p:nvGrpSpPr>
          <p:grpSpPr bwMode="auto">
            <a:xfrm>
              <a:off x="4684812" y="5717578"/>
              <a:ext cx="604281" cy="460947"/>
              <a:chOff x="4684812" y="5717578"/>
              <a:chExt cx="604281" cy="460947"/>
            </a:xfrm>
          </p:grpSpPr>
          <p:sp>
            <p:nvSpPr>
              <p:cNvPr id="5555" name="Line 124"/>
              <p:cNvSpPr>
                <a:spLocks noChangeShapeType="1"/>
              </p:cNvSpPr>
              <p:nvPr/>
            </p:nvSpPr>
            <p:spPr bwMode="auto">
              <a:xfrm>
                <a:off x="4820012" y="5940875"/>
                <a:ext cx="216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6" name="Text Box 125"/>
              <p:cNvSpPr txBox="1">
                <a:spLocks noChangeArrowheads="1"/>
              </p:cNvSpPr>
              <p:nvPr/>
            </p:nvSpPr>
            <p:spPr bwMode="auto">
              <a:xfrm>
                <a:off x="4684812" y="5717578"/>
                <a:ext cx="60428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ГАЗ</a:t>
                </a:r>
              </a:p>
            </p:txBody>
          </p:sp>
          <p:sp>
            <p:nvSpPr>
              <p:cNvPr id="5557" name="Text Box 126"/>
              <p:cNvSpPr txBox="1">
                <a:spLocks noChangeArrowheads="1"/>
              </p:cNvSpPr>
              <p:nvPr/>
            </p:nvSpPr>
            <p:spPr bwMode="auto">
              <a:xfrm>
                <a:off x="4756211" y="5868548"/>
                <a:ext cx="30214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2</a:t>
                </a:r>
              </a:p>
            </p:txBody>
          </p:sp>
        </p:grpSp>
      </p:grpSp>
      <p:sp>
        <p:nvSpPr>
          <p:cNvPr id="5179" name="Text Box 47"/>
          <p:cNvSpPr txBox="1">
            <a:spLocks noChangeArrowheads="1"/>
          </p:cNvSpPr>
          <p:nvPr/>
        </p:nvSpPr>
        <p:spPr bwMode="auto">
          <a:xfrm>
            <a:off x="4722813" y="5476875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хранилище;</a:t>
            </a:r>
          </a:p>
        </p:txBody>
      </p:sp>
      <p:grpSp>
        <p:nvGrpSpPr>
          <p:cNvPr id="5180" name="Group 105"/>
          <p:cNvGrpSpPr>
            <a:grpSpLocks/>
          </p:cNvGrpSpPr>
          <p:nvPr/>
        </p:nvGrpSpPr>
        <p:grpSpPr bwMode="auto">
          <a:xfrm>
            <a:off x="4275138" y="5851525"/>
            <a:ext cx="312737" cy="293688"/>
            <a:chOff x="3061" y="3475"/>
            <a:chExt cx="182" cy="182"/>
          </a:xfrm>
        </p:grpSpPr>
        <p:grpSp>
          <p:nvGrpSpPr>
            <p:cNvPr id="5542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5544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554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5551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2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54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5549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0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545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6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543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81" name="Text Box 47"/>
          <p:cNvSpPr txBox="1">
            <a:spLocks noChangeArrowheads="1"/>
          </p:cNvSpPr>
          <p:nvPr/>
        </p:nvSpPr>
        <p:spPr bwMode="auto">
          <a:xfrm>
            <a:off x="4746625" y="5834063"/>
            <a:ext cx="1865313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Компрессорная станция;</a:t>
            </a:r>
          </a:p>
        </p:txBody>
      </p:sp>
      <p:grpSp>
        <p:nvGrpSpPr>
          <p:cNvPr id="5182" name="Группа 38"/>
          <p:cNvGrpSpPr>
            <a:grpSpLocks/>
          </p:cNvGrpSpPr>
          <p:nvPr/>
        </p:nvGrpSpPr>
        <p:grpSpPr bwMode="auto">
          <a:xfrm>
            <a:off x="4208463" y="6242050"/>
            <a:ext cx="368300" cy="374650"/>
            <a:chOff x="381000" y="1981200"/>
            <a:chExt cx="304800" cy="304800"/>
          </a:xfrm>
        </p:grpSpPr>
        <p:sp>
          <p:nvSpPr>
            <p:cNvPr id="404" name="Прямоугольник 403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5124" name="Object 53"/>
            <p:cNvGraphicFramePr>
              <a:graphicFrameLocks noChangeAspect="1"/>
            </p:cNvGraphicFramePr>
            <p:nvPr/>
          </p:nvGraphicFramePr>
          <p:xfrm>
            <a:off x="431800" y="2032000"/>
            <a:ext cx="191559" cy="228600"/>
          </p:xfrm>
          <a:graphic>
            <a:graphicData uri="http://schemas.openxmlformats.org/presentationml/2006/ole">
              <p:oleObj spid="_x0000_s5971" name="Clip" r:id="rId7" imgW="527995" imgH="703385" progId="">
                <p:embed/>
              </p:oleObj>
            </a:graphicData>
          </a:graphic>
        </p:graphicFrame>
      </p:grpSp>
      <p:sp>
        <p:nvSpPr>
          <p:cNvPr id="5183" name="Rectangle 13"/>
          <p:cNvSpPr>
            <a:spLocks noChangeArrowheads="1"/>
          </p:cNvSpPr>
          <p:nvPr/>
        </p:nvSpPr>
        <p:spPr bwMode="auto">
          <a:xfrm>
            <a:off x="4881563" y="6359525"/>
            <a:ext cx="20304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2162175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Речной (морской) порт (вокзал)</a:t>
            </a:r>
            <a:endParaRPr lang="ru-RU" sz="1100">
              <a:cs typeface="Times New Roman" pitchFamily="18" charset="0"/>
            </a:endParaRPr>
          </a:p>
        </p:txBody>
      </p:sp>
      <p:sp>
        <p:nvSpPr>
          <p:cNvPr id="5184" name="TextBox 13"/>
          <p:cNvSpPr txBox="1">
            <a:spLocks noChangeArrowheads="1"/>
          </p:cNvSpPr>
          <p:nvPr/>
        </p:nvSpPr>
        <p:spPr bwMode="auto">
          <a:xfrm>
            <a:off x="4768850" y="6773863"/>
            <a:ext cx="3100388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Военизированный горноспасательный взвод</a:t>
            </a:r>
            <a:endParaRPr lang="ru-RU" sz="1300">
              <a:cs typeface="Times New Roman" pitchFamily="18" charset="0"/>
            </a:endParaRPr>
          </a:p>
        </p:txBody>
      </p:sp>
      <p:sp>
        <p:nvSpPr>
          <p:cNvPr id="5185" name="TextBox 15"/>
          <p:cNvSpPr txBox="1">
            <a:spLocks noChangeArrowheads="1"/>
          </p:cNvSpPr>
          <p:nvPr/>
        </p:nvSpPr>
        <p:spPr bwMode="auto">
          <a:xfrm>
            <a:off x="4764088" y="7075488"/>
            <a:ext cx="277018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Место погрузки угля на ж/д транспорт  </a:t>
            </a:r>
          </a:p>
        </p:txBody>
      </p:sp>
      <p:sp>
        <p:nvSpPr>
          <p:cNvPr id="410" name="Прямоугольник 409"/>
          <p:cNvSpPr/>
          <p:nvPr/>
        </p:nvSpPr>
        <p:spPr bwMode="auto">
          <a:xfrm>
            <a:off x="4013200" y="7180263"/>
            <a:ext cx="354013" cy="16668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bg2"/>
              </a:gs>
              <a:gs pos="100000">
                <a:schemeClr val="tx1">
                  <a:lumMod val="50000"/>
                  <a:lumOff val="50000"/>
                </a:schemeClr>
              </a:gs>
            </a:gsLst>
            <a:path path="rect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3" tIns="55236" rIns="110473" bIns="55236" anchor="ctr"/>
          <a:lstStyle/>
          <a:p>
            <a:pPr algn="ctr"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187" name="Group 82"/>
          <p:cNvGrpSpPr>
            <a:grpSpLocks/>
          </p:cNvGrpSpPr>
          <p:nvPr/>
        </p:nvGrpSpPr>
        <p:grpSpPr bwMode="auto">
          <a:xfrm>
            <a:off x="4013200" y="6762750"/>
            <a:ext cx="619125" cy="331788"/>
            <a:chOff x="4207" y="2129"/>
            <a:chExt cx="499" cy="456"/>
          </a:xfrm>
        </p:grpSpPr>
        <p:sp>
          <p:nvSpPr>
            <p:cNvPr id="5536" name="AutoShape 83"/>
            <p:cNvSpPr>
              <a:spLocks noChangeArrowheads="1"/>
            </p:cNvSpPr>
            <p:nvPr/>
          </p:nvSpPr>
          <p:spPr bwMode="auto">
            <a:xfrm rot="5400000">
              <a:off x="4288" y="2048"/>
              <a:ext cx="337" cy="499"/>
            </a:xfrm>
            <a:prstGeom prst="flowChartExtract">
              <a:avLst/>
            </a:prstGeom>
            <a:solidFill>
              <a:srgbClr val="6600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cs typeface="Times New Roman" pitchFamily="18" charset="0"/>
              </a:endParaRPr>
            </a:p>
          </p:txBody>
        </p:sp>
        <p:sp>
          <p:nvSpPr>
            <p:cNvPr id="5537" name="Line 84"/>
            <p:cNvSpPr>
              <a:spLocks noChangeShapeType="1"/>
            </p:cNvSpPr>
            <p:nvPr/>
          </p:nvSpPr>
          <p:spPr bwMode="auto">
            <a:xfrm>
              <a:off x="4207" y="2449"/>
              <a:ext cx="0" cy="136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8" name="Text Box 85"/>
            <p:cNvSpPr txBox="1">
              <a:spLocks noChangeArrowheads="1"/>
            </p:cNvSpPr>
            <p:nvPr/>
          </p:nvSpPr>
          <p:spPr bwMode="auto">
            <a:xfrm>
              <a:off x="4223" y="2189"/>
              <a:ext cx="40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100">
                  <a:solidFill>
                    <a:srgbClr val="FFFF00"/>
                  </a:solidFill>
                  <a:cs typeface="Times New Roman" pitchFamily="18" charset="0"/>
                </a:rPr>
                <a:t>ВГСВ</a:t>
              </a:r>
            </a:p>
          </p:txBody>
        </p:sp>
      </p:grpSp>
      <p:grpSp>
        <p:nvGrpSpPr>
          <p:cNvPr id="5188" name="Группа 49"/>
          <p:cNvGrpSpPr>
            <a:grpSpLocks/>
          </p:cNvGrpSpPr>
          <p:nvPr/>
        </p:nvGrpSpPr>
        <p:grpSpPr bwMode="auto">
          <a:xfrm>
            <a:off x="4013200" y="7478713"/>
            <a:ext cx="300038" cy="352425"/>
            <a:chOff x="214282" y="1325391"/>
            <a:chExt cx="214314" cy="252573"/>
          </a:xfrm>
        </p:grpSpPr>
        <p:sp>
          <p:nvSpPr>
            <p:cNvPr id="435" name="Равнобедренный треугольник 183"/>
            <p:cNvSpPr/>
            <p:nvPr/>
          </p:nvSpPr>
          <p:spPr>
            <a:xfrm>
              <a:off x="214282" y="1325391"/>
              <a:ext cx="214314" cy="21389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35" name="TextBox 48"/>
            <p:cNvSpPr txBox="1">
              <a:spLocks noChangeArrowheads="1"/>
            </p:cNvSpPr>
            <p:nvPr/>
          </p:nvSpPr>
          <p:spPr bwMode="auto">
            <a:xfrm>
              <a:off x="214282" y="1357298"/>
              <a:ext cx="214314" cy="220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400">
                <a:solidFill>
                  <a:schemeClr val="bg1"/>
                </a:solidFill>
                <a:cs typeface="Times New Roman" pitchFamily="18" charset="0"/>
              </a:endParaRPr>
            </a:p>
          </p:txBody>
        </p:sp>
      </p:grpSp>
      <p:sp>
        <p:nvSpPr>
          <p:cNvPr id="5189" name="TextBox 15"/>
          <p:cNvSpPr txBox="1">
            <a:spLocks noChangeArrowheads="1"/>
          </p:cNvSpPr>
          <p:nvPr/>
        </p:nvSpPr>
        <p:spPr bwMode="auto">
          <a:xfrm>
            <a:off x="4779963" y="7478713"/>
            <a:ext cx="6604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Шахта</a:t>
            </a:r>
          </a:p>
        </p:txBody>
      </p:sp>
      <p:graphicFrame>
        <p:nvGraphicFramePr>
          <p:cNvPr id="5122" name="Object 100"/>
          <p:cNvGraphicFramePr>
            <a:graphicFrameLocks noChangeAspect="1"/>
          </p:cNvGraphicFramePr>
          <p:nvPr/>
        </p:nvGraphicFramePr>
        <p:xfrm>
          <a:off x="3902075" y="7807325"/>
          <a:ext cx="609600" cy="409575"/>
        </p:xfrm>
        <a:graphic>
          <a:graphicData uri="http://schemas.openxmlformats.org/presentationml/2006/ole">
            <p:oleObj spid="_x0000_s5972" name="Clip" r:id="rId8" imgW="5807075" imgH="3009900" progId="">
              <p:embed/>
            </p:oleObj>
          </a:graphicData>
        </a:graphic>
      </p:graphicFrame>
      <p:sp>
        <p:nvSpPr>
          <p:cNvPr id="5190" name="TextBox 15"/>
          <p:cNvSpPr txBox="1">
            <a:spLocks noChangeArrowheads="1"/>
          </p:cNvSpPr>
          <p:nvPr/>
        </p:nvSpPr>
        <p:spPr bwMode="auto">
          <a:xfrm>
            <a:off x="4779963" y="7869238"/>
            <a:ext cx="27559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Обогатительная фабрика, (комбинаты)</a:t>
            </a:r>
          </a:p>
        </p:txBody>
      </p:sp>
      <p:grpSp>
        <p:nvGrpSpPr>
          <p:cNvPr id="5191" name="Group 360"/>
          <p:cNvGrpSpPr>
            <a:grpSpLocks/>
          </p:cNvGrpSpPr>
          <p:nvPr/>
        </p:nvGrpSpPr>
        <p:grpSpPr bwMode="auto">
          <a:xfrm>
            <a:off x="3897313" y="8370888"/>
            <a:ext cx="647700" cy="338137"/>
            <a:chOff x="6432" y="3569"/>
            <a:chExt cx="810" cy="602"/>
          </a:xfrm>
        </p:grpSpPr>
        <p:sp>
          <p:nvSpPr>
            <p:cNvPr id="5390" name="Freeform 361"/>
            <p:cNvSpPr>
              <a:spLocks/>
            </p:cNvSpPr>
            <p:nvPr/>
          </p:nvSpPr>
          <p:spPr bwMode="auto">
            <a:xfrm>
              <a:off x="6432" y="3569"/>
              <a:ext cx="810" cy="602"/>
            </a:xfrm>
            <a:custGeom>
              <a:avLst/>
              <a:gdLst>
                <a:gd name="T0" fmla="*/ 0 w 3240"/>
                <a:gd name="T1" fmla="*/ 0 h 2404"/>
                <a:gd name="T2" fmla="*/ 0 w 3240"/>
                <a:gd name="T3" fmla="*/ 0 h 2404"/>
                <a:gd name="T4" fmla="*/ 0 w 3240"/>
                <a:gd name="T5" fmla="*/ 0 h 2404"/>
                <a:gd name="T6" fmla="*/ 0 w 3240"/>
                <a:gd name="T7" fmla="*/ 0 h 2404"/>
                <a:gd name="T8" fmla="*/ 0 w 3240"/>
                <a:gd name="T9" fmla="*/ 0 h 2404"/>
                <a:gd name="T10" fmla="*/ 0 w 3240"/>
                <a:gd name="T11" fmla="*/ 0 h 2404"/>
                <a:gd name="T12" fmla="*/ 0 w 3240"/>
                <a:gd name="T13" fmla="*/ 0 h 2404"/>
                <a:gd name="T14" fmla="*/ 0 w 3240"/>
                <a:gd name="T15" fmla="*/ 0 h 2404"/>
                <a:gd name="T16" fmla="*/ 0 w 3240"/>
                <a:gd name="T17" fmla="*/ 0 h 2404"/>
                <a:gd name="T18" fmla="*/ 0 w 3240"/>
                <a:gd name="T19" fmla="*/ 0 h 2404"/>
                <a:gd name="T20" fmla="*/ 0 w 3240"/>
                <a:gd name="T21" fmla="*/ 0 h 2404"/>
                <a:gd name="T22" fmla="*/ 0 w 3240"/>
                <a:gd name="T23" fmla="*/ 0 h 2404"/>
                <a:gd name="T24" fmla="*/ 0 w 3240"/>
                <a:gd name="T25" fmla="*/ 0 h 2404"/>
                <a:gd name="T26" fmla="*/ 0 w 3240"/>
                <a:gd name="T27" fmla="*/ 0 h 2404"/>
                <a:gd name="T28" fmla="*/ 0 w 3240"/>
                <a:gd name="T29" fmla="*/ 0 h 2404"/>
                <a:gd name="T30" fmla="*/ 0 w 3240"/>
                <a:gd name="T31" fmla="*/ 0 h 2404"/>
                <a:gd name="T32" fmla="*/ 0 w 3240"/>
                <a:gd name="T33" fmla="*/ 0 h 2404"/>
                <a:gd name="T34" fmla="*/ 0 w 3240"/>
                <a:gd name="T35" fmla="*/ 0 h 2404"/>
                <a:gd name="T36" fmla="*/ 0 w 3240"/>
                <a:gd name="T37" fmla="*/ 0 h 2404"/>
                <a:gd name="T38" fmla="*/ 0 w 3240"/>
                <a:gd name="T39" fmla="*/ 0 h 2404"/>
                <a:gd name="T40" fmla="*/ 0 w 3240"/>
                <a:gd name="T41" fmla="*/ 0 h 2404"/>
                <a:gd name="T42" fmla="*/ 0 w 3240"/>
                <a:gd name="T43" fmla="*/ 0 h 2404"/>
                <a:gd name="T44" fmla="*/ 0 w 3240"/>
                <a:gd name="T45" fmla="*/ 0 h 2404"/>
                <a:gd name="T46" fmla="*/ 0 w 3240"/>
                <a:gd name="T47" fmla="*/ 0 h 2404"/>
                <a:gd name="T48" fmla="*/ 0 w 3240"/>
                <a:gd name="T49" fmla="*/ 0 h 2404"/>
                <a:gd name="T50" fmla="*/ 0 w 3240"/>
                <a:gd name="T51" fmla="*/ 0 h 2404"/>
                <a:gd name="T52" fmla="*/ 0 w 3240"/>
                <a:gd name="T53" fmla="*/ 0 h 2404"/>
                <a:gd name="T54" fmla="*/ 0 w 3240"/>
                <a:gd name="T55" fmla="*/ 0 h 2404"/>
                <a:gd name="T56" fmla="*/ 0 w 3240"/>
                <a:gd name="T57" fmla="*/ 0 h 2404"/>
                <a:gd name="T58" fmla="*/ 0 w 3240"/>
                <a:gd name="T59" fmla="*/ 0 h 2404"/>
                <a:gd name="T60" fmla="*/ 0 w 3240"/>
                <a:gd name="T61" fmla="*/ 0 h 2404"/>
                <a:gd name="T62" fmla="*/ 0 w 3240"/>
                <a:gd name="T63" fmla="*/ 0 h 2404"/>
                <a:gd name="T64" fmla="*/ 0 w 3240"/>
                <a:gd name="T65" fmla="*/ 0 h 2404"/>
                <a:gd name="T66" fmla="*/ 0 w 3240"/>
                <a:gd name="T67" fmla="*/ 0 h 2404"/>
                <a:gd name="T68" fmla="*/ 0 w 3240"/>
                <a:gd name="T69" fmla="*/ 0 h 2404"/>
                <a:gd name="T70" fmla="*/ 0 w 3240"/>
                <a:gd name="T71" fmla="*/ 0 h 2404"/>
                <a:gd name="T72" fmla="*/ 0 w 3240"/>
                <a:gd name="T73" fmla="*/ 0 h 2404"/>
                <a:gd name="T74" fmla="*/ 0 w 3240"/>
                <a:gd name="T75" fmla="*/ 0 h 2404"/>
                <a:gd name="T76" fmla="*/ 0 w 3240"/>
                <a:gd name="T77" fmla="*/ 0 h 2404"/>
                <a:gd name="T78" fmla="*/ 0 w 3240"/>
                <a:gd name="T79" fmla="*/ 0 h 2404"/>
                <a:gd name="T80" fmla="*/ 0 w 3240"/>
                <a:gd name="T81" fmla="*/ 0 h 2404"/>
                <a:gd name="T82" fmla="*/ 0 w 3240"/>
                <a:gd name="T83" fmla="*/ 0 h 2404"/>
                <a:gd name="T84" fmla="*/ 0 w 3240"/>
                <a:gd name="T85" fmla="*/ 0 h 2404"/>
                <a:gd name="T86" fmla="*/ 0 w 3240"/>
                <a:gd name="T87" fmla="*/ 0 h 2404"/>
                <a:gd name="T88" fmla="*/ 0 w 3240"/>
                <a:gd name="T89" fmla="*/ 0 h 2404"/>
                <a:gd name="T90" fmla="*/ 0 w 3240"/>
                <a:gd name="T91" fmla="*/ 0 h 2404"/>
                <a:gd name="T92" fmla="*/ 0 w 3240"/>
                <a:gd name="T93" fmla="*/ 0 h 2404"/>
                <a:gd name="T94" fmla="*/ 0 w 3240"/>
                <a:gd name="T95" fmla="*/ 0 h 2404"/>
                <a:gd name="T96" fmla="*/ 0 w 3240"/>
                <a:gd name="T97" fmla="*/ 0 h 2404"/>
                <a:gd name="T98" fmla="*/ 0 w 3240"/>
                <a:gd name="T99" fmla="*/ 0 h 2404"/>
                <a:gd name="T100" fmla="*/ 0 w 3240"/>
                <a:gd name="T101" fmla="*/ 0 h 2404"/>
                <a:gd name="T102" fmla="*/ 0 w 3240"/>
                <a:gd name="T103" fmla="*/ 0 h 2404"/>
                <a:gd name="T104" fmla="*/ 0 w 3240"/>
                <a:gd name="T105" fmla="*/ 0 h 2404"/>
                <a:gd name="T106" fmla="*/ 0 w 3240"/>
                <a:gd name="T107" fmla="*/ 0 h 2404"/>
                <a:gd name="T108" fmla="*/ 0 w 3240"/>
                <a:gd name="T109" fmla="*/ 0 h 2404"/>
                <a:gd name="T110" fmla="*/ 0 w 3240"/>
                <a:gd name="T111" fmla="*/ 0 h 2404"/>
                <a:gd name="T112" fmla="*/ 0 w 3240"/>
                <a:gd name="T113" fmla="*/ 0 h 2404"/>
                <a:gd name="T114" fmla="*/ 0 w 3240"/>
                <a:gd name="T115" fmla="*/ 0 h 2404"/>
                <a:gd name="T116" fmla="*/ 0 w 3240"/>
                <a:gd name="T117" fmla="*/ 0 h 2404"/>
                <a:gd name="T118" fmla="*/ 0 w 3240"/>
                <a:gd name="T119" fmla="*/ 0 h 2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40"/>
                <a:gd name="T181" fmla="*/ 0 h 2404"/>
                <a:gd name="T182" fmla="*/ 3240 w 3240"/>
                <a:gd name="T183" fmla="*/ 2404 h 2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40" h="2404">
                  <a:moveTo>
                    <a:pt x="1866" y="3"/>
                  </a:moveTo>
                  <a:lnTo>
                    <a:pt x="1876" y="0"/>
                  </a:lnTo>
                  <a:lnTo>
                    <a:pt x="1887" y="1"/>
                  </a:lnTo>
                  <a:lnTo>
                    <a:pt x="1898" y="2"/>
                  </a:lnTo>
                  <a:lnTo>
                    <a:pt x="1909" y="5"/>
                  </a:lnTo>
                  <a:lnTo>
                    <a:pt x="1919" y="9"/>
                  </a:lnTo>
                  <a:lnTo>
                    <a:pt x="1929" y="15"/>
                  </a:lnTo>
                  <a:lnTo>
                    <a:pt x="1939" y="20"/>
                  </a:lnTo>
                  <a:lnTo>
                    <a:pt x="1950" y="26"/>
                  </a:lnTo>
                  <a:lnTo>
                    <a:pt x="1960" y="30"/>
                  </a:lnTo>
                  <a:lnTo>
                    <a:pt x="1970" y="34"/>
                  </a:lnTo>
                  <a:lnTo>
                    <a:pt x="1980" y="36"/>
                  </a:lnTo>
                  <a:lnTo>
                    <a:pt x="1990" y="37"/>
                  </a:lnTo>
                  <a:lnTo>
                    <a:pt x="1998" y="36"/>
                  </a:lnTo>
                  <a:lnTo>
                    <a:pt x="2008" y="34"/>
                  </a:lnTo>
                  <a:lnTo>
                    <a:pt x="2019" y="28"/>
                  </a:lnTo>
                  <a:lnTo>
                    <a:pt x="2028" y="20"/>
                  </a:lnTo>
                  <a:lnTo>
                    <a:pt x="2038" y="20"/>
                  </a:lnTo>
                  <a:lnTo>
                    <a:pt x="2050" y="22"/>
                  </a:lnTo>
                  <a:lnTo>
                    <a:pt x="2061" y="24"/>
                  </a:lnTo>
                  <a:lnTo>
                    <a:pt x="2073" y="28"/>
                  </a:lnTo>
                  <a:lnTo>
                    <a:pt x="2082" y="31"/>
                  </a:lnTo>
                  <a:lnTo>
                    <a:pt x="2092" y="36"/>
                  </a:lnTo>
                  <a:lnTo>
                    <a:pt x="2099" y="41"/>
                  </a:lnTo>
                  <a:lnTo>
                    <a:pt x="2108" y="47"/>
                  </a:lnTo>
                  <a:lnTo>
                    <a:pt x="2116" y="37"/>
                  </a:lnTo>
                  <a:lnTo>
                    <a:pt x="2126" y="32"/>
                  </a:lnTo>
                  <a:lnTo>
                    <a:pt x="2135" y="29"/>
                  </a:lnTo>
                  <a:lnTo>
                    <a:pt x="2146" y="29"/>
                  </a:lnTo>
                  <a:lnTo>
                    <a:pt x="2157" y="30"/>
                  </a:lnTo>
                  <a:lnTo>
                    <a:pt x="2167" y="34"/>
                  </a:lnTo>
                  <a:lnTo>
                    <a:pt x="2178" y="39"/>
                  </a:lnTo>
                  <a:lnTo>
                    <a:pt x="2190" y="45"/>
                  </a:lnTo>
                  <a:lnTo>
                    <a:pt x="2199" y="50"/>
                  </a:lnTo>
                  <a:lnTo>
                    <a:pt x="2211" y="57"/>
                  </a:lnTo>
                  <a:lnTo>
                    <a:pt x="2222" y="62"/>
                  </a:lnTo>
                  <a:lnTo>
                    <a:pt x="2234" y="68"/>
                  </a:lnTo>
                  <a:lnTo>
                    <a:pt x="2244" y="72"/>
                  </a:lnTo>
                  <a:lnTo>
                    <a:pt x="2256" y="75"/>
                  </a:lnTo>
                  <a:lnTo>
                    <a:pt x="2267" y="76"/>
                  </a:lnTo>
                  <a:lnTo>
                    <a:pt x="2279" y="76"/>
                  </a:lnTo>
                  <a:lnTo>
                    <a:pt x="2285" y="79"/>
                  </a:lnTo>
                  <a:lnTo>
                    <a:pt x="2292" y="82"/>
                  </a:lnTo>
                  <a:lnTo>
                    <a:pt x="2298" y="82"/>
                  </a:lnTo>
                  <a:lnTo>
                    <a:pt x="2305" y="83"/>
                  </a:lnTo>
                  <a:lnTo>
                    <a:pt x="2311" y="82"/>
                  </a:lnTo>
                  <a:lnTo>
                    <a:pt x="2319" y="81"/>
                  </a:lnTo>
                  <a:lnTo>
                    <a:pt x="2325" y="79"/>
                  </a:lnTo>
                  <a:lnTo>
                    <a:pt x="2332" y="79"/>
                  </a:lnTo>
                  <a:lnTo>
                    <a:pt x="2338" y="76"/>
                  </a:lnTo>
                  <a:lnTo>
                    <a:pt x="2344" y="75"/>
                  </a:lnTo>
                  <a:lnTo>
                    <a:pt x="2351" y="74"/>
                  </a:lnTo>
                  <a:lnTo>
                    <a:pt x="2357" y="74"/>
                  </a:lnTo>
                  <a:lnTo>
                    <a:pt x="2364" y="74"/>
                  </a:lnTo>
                  <a:lnTo>
                    <a:pt x="2372" y="79"/>
                  </a:lnTo>
                  <a:lnTo>
                    <a:pt x="2379" y="81"/>
                  </a:lnTo>
                  <a:lnTo>
                    <a:pt x="2387" y="88"/>
                  </a:lnTo>
                  <a:lnTo>
                    <a:pt x="2397" y="95"/>
                  </a:lnTo>
                  <a:lnTo>
                    <a:pt x="2408" y="103"/>
                  </a:lnTo>
                  <a:lnTo>
                    <a:pt x="2418" y="112"/>
                  </a:lnTo>
                  <a:lnTo>
                    <a:pt x="2429" y="121"/>
                  </a:lnTo>
                  <a:lnTo>
                    <a:pt x="2439" y="127"/>
                  </a:lnTo>
                  <a:lnTo>
                    <a:pt x="2451" y="133"/>
                  </a:lnTo>
                  <a:lnTo>
                    <a:pt x="2458" y="134"/>
                  </a:lnTo>
                  <a:lnTo>
                    <a:pt x="2464" y="136"/>
                  </a:lnTo>
                  <a:lnTo>
                    <a:pt x="2470" y="136"/>
                  </a:lnTo>
                  <a:lnTo>
                    <a:pt x="2480" y="137"/>
                  </a:lnTo>
                  <a:lnTo>
                    <a:pt x="2479" y="128"/>
                  </a:lnTo>
                  <a:lnTo>
                    <a:pt x="2480" y="121"/>
                  </a:lnTo>
                  <a:lnTo>
                    <a:pt x="2486" y="130"/>
                  </a:lnTo>
                  <a:lnTo>
                    <a:pt x="2493" y="140"/>
                  </a:lnTo>
                  <a:lnTo>
                    <a:pt x="2494" y="145"/>
                  </a:lnTo>
                  <a:lnTo>
                    <a:pt x="2498" y="150"/>
                  </a:lnTo>
                  <a:lnTo>
                    <a:pt x="2502" y="155"/>
                  </a:lnTo>
                  <a:lnTo>
                    <a:pt x="2505" y="162"/>
                  </a:lnTo>
                  <a:lnTo>
                    <a:pt x="2510" y="172"/>
                  </a:lnTo>
                  <a:lnTo>
                    <a:pt x="2517" y="182"/>
                  </a:lnTo>
                  <a:lnTo>
                    <a:pt x="2523" y="192"/>
                  </a:lnTo>
                  <a:lnTo>
                    <a:pt x="2529" y="203"/>
                  </a:lnTo>
                  <a:lnTo>
                    <a:pt x="2534" y="207"/>
                  </a:lnTo>
                  <a:lnTo>
                    <a:pt x="2540" y="214"/>
                  </a:lnTo>
                  <a:lnTo>
                    <a:pt x="2545" y="218"/>
                  </a:lnTo>
                  <a:lnTo>
                    <a:pt x="2552" y="223"/>
                  </a:lnTo>
                  <a:lnTo>
                    <a:pt x="2558" y="227"/>
                  </a:lnTo>
                  <a:lnTo>
                    <a:pt x="2564" y="231"/>
                  </a:lnTo>
                  <a:lnTo>
                    <a:pt x="2573" y="233"/>
                  </a:lnTo>
                  <a:lnTo>
                    <a:pt x="2582" y="236"/>
                  </a:lnTo>
                  <a:lnTo>
                    <a:pt x="2581" y="244"/>
                  </a:lnTo>
                  <a:lnTo>
                    <a:pt x="2582" y="252"/>
                  </a:lnTo>
                  <a:lnTo>
                    <a:pt x="2583" y="258"/>
                  </a:lnTo>
                  <a:lnTo>
                    <a:pt x="2587" y="265"/>
                  </a:lnTo>
                  <a:lnTo>
                    <a:pt x="2592" y="273"/>
                  </a:lnTo>
                  <a:lnTo>
                    <a:pt x="2602" y="281"/>
                  </a:lnTo>
                  <a:lnTo>
                    <a:pt x="2606" y="283"/>
                  </a:lnTo>
                  <a:lnTo>
                    <a:pt x="2611" y="285"/>
                  </a:lnTo>
                  <a:lnTo>
                    <a:pt x="2618" y="287"/>
                  </a:lnTo>
                  <a:lnTo>
                    <a:pt x="2624" y="290"/>
                  </a:lnTo>
                  <a:lnTo>
                    <a:pt x="2632" y="290"/>
                  </a:lnTo>
                  <a:lnTo>
                    <a:pt x="2639" y="293"/>
                  </a:lnTo>
                  <a:lnTo>
                    <a:pt x="2646" y="294"/>
                  </a:lnTo>
                  <a:lnTo>
                    <a:pt x="2656" y="297"/>
                  </a:lnTo>
                  <a:lnTo>
                    <a:pt x="2657" y="296"/>
                  </a:lnTo>
                  <a:lnTo>
                    <a:pt x="2659" y="295"/>
                  </a:lnTo>
                  <a:lnTo>
                    <a:pt x="2661" y="296"/>
                  </a:lnTo>
                  <a:lnTo>
                    <a:pt x="2662" y="297"/>
                  </a:lnTo>
                  <a:lnTo>
                    <a:pt x="2665" y="306"/>
                  </a:lnTo>
                  <a:lnTo>
                    <a:pt x="2671" y="314"/>
                  </a:lnTo>
                  <a:lnTo>
                    <a:pt x="2677" y="323"/>
                  </a:lnTo>
                  <a:lnTo>
                    <a:pt x="2683" y="333"/>
                  </a:lnTo>
                  <a:lnTo>
                    <a:pt x="2687" y="342"/>
                  </a:lnTo>
                  <a:lnTo>
                    <a:pt x="2692" y="353"/>
                  </a:lnTo>
                  <a:lnTo>
                    <a:pt x="2692" y="358"/>
                  </a:lnTo>
                  <a:lnTo>
                    <a:pt x="2692" y="363"/>
                  </a:lnTo>
                  <a:lnTo>
                    <a:pt x="2692" y="368"/>
                  </a:lnTo>
                  <a:lnTo>
                    <a:pt x="2692" y="374"/>
                  </a:lnTo>
                  <a:lnTo>
                    <a:pt x="2699" y="381"/>
                  </a:lnTo>
                  <a:lnTo>
                    <a:pt x="2709" y="389"/>
                  </a:lnTo>
                  <a:lnTo>
                    <a:pt x="2714" y="392"/>
                  </a:lnTo>
                  <a:lnTo>
                    <a:pt x="2720" y="396"/>
                  </a:lnTo>
                  <a:lnTo>
                    <a:pt x="2727" y="401"/>
                  </a:lnTo>
                  <a:lnTo>
                    <a:pt x="2733" y="406"/>
                  </a:lnTo>
                  <a:lnTo>
                    <a:pt x="2738" y="409"/>
                  </a:lnTo>
                  <a:lnTo>
                    <a:pt x="2744" y="415"/>
                  </a:lnTo>
                  <a:lnTo>
                    <a:pt x="2749" y="419"/>
                  </a:lnTo>
                  <a:lnTo>
                    <a:pt x="2755" y="426"/>
                  </a:lnTo>
                  <a:lnTo>
                    <a:pt x="2759" y="430"/>
                  </a:lnTo>
                  <a:lnTo>
                    <a:pt x="2763" y="438"/>
                  </a:lnTo>
                  <a:lnTo>
                    <a:pt x="2767" y="443"/>
                  </a:lnTo>
                  <a:lnTo>
                    <a:pt x="2770" y="452"/>
                  </a:lnTo>
                  <a:lnTo>
                    <a:pt x="2773" y="457"/>
                  </a:lnTo>
                  <a:lnTo>
                    <a:pt x="2775" y="462"/>
                  </a:lnTo>
                  <a:lnTo>
                    <a:pt x="2777" y="468"/>
                  </a:lnTo>
                  <a:lnTo>
                    <a:pt x="2779" y="473"/>
                  </a:lnTo>
                  <a:lnTo>
                    <a:pt x="2774" y="478"/>
                  </a:lnTo>
                  <a:lnTo>
                    <a:pt x="2776" y="484"/>
                  </a:lnTo>
                  <a:lnTo>
                    <a:pt x="2781" y="491"/>
                  </a:lnTo>
                  <a:lnTo>
                    <a:pt x="2788" y="500"/>
                  </a:lnTo>
                  <a:lnTo>
                    <a:pt x="2795" y="508"/>
                  </a:lnTo>
                  <a:lnTo>
                    <a:pt x="2804" y="518"/>
                  </a:lnTo>
                  <a:lnTo>
                    <a:pt x="2809" y="527"/>
                  </a:lnTo>
                  <a:lnTo>
                    <a:pt x="2811" y="538"/>
                  </a:lnTo>
                  <a:lnTo>
                    <a:pt x="2808" y="538"/>
                  </a:lnTo>
                  <a:lnTo>
                    <a:pt x="2805" y="540"/>
                  </a:lnTo>
                  <a:lnTo>
                    <a:pt x="2808" y="544"/>
                  </a:lnTo>
                  <a:lnTo>
                    <a:pt x="2812" y="550"/>
                  </a:lnTo>
                  <a:lnTo>
                    <a:pt x="2816" y="555"/>
                  </a:lnTo>
                  <a:lnTo>
                    <a:pt x="2818" y="563"/>
                  </a:lnTo>
                  <a:lnTo>
                    <a:pt x="2820" y="569"/>
                  </a:lnTo>
                  <a:lnTo>
                    <a:pt x="2822" y="577"/>
                  </a:lnTo>
                  <a:lnTo>
                    <a:pt x="2824" y="585"/>
                  </a:lnTo>
                  <a:lnTo>
                    <a:pt x="2827" y="592"/>
                  </a:lnTo>
                  <a:lnTo>
                    <a:pt x="2828" y="599"/>
                  </a:lnTo>
                  <a:lnTo>
                    <a:pt x="2830" y="606"/>
                  </a:lnTo>
                  <a:lnTo>
                    <a:pt x="2833" y="611"/>
                  </a:lnTo>
                  <a:lnTo>
                    <a:pt x="2836" y="617"/>
                  </a:lnTo>
                  <a:lnTo>
                    <a:pt x="2840" y="620"/>
                  </a:lnTo>
                  <a:lnTo>
                    <a:pt x="2845" y="625"/>
                  </a:lnTo>
                  <a:lnTo>
                    <a:pt x="2852" y="627"/>
                  </a:lnTo>
                  <a:lnTo>
                    <a:pt x="2859" y="627"/>
                  </a:lnTo>
                  <a:lnTo>
                    <a:pt x="2864" y="634"/>
                  </a:lnTo>
                  <a:lnTo>
                    <a:pt x="2865" y="643"/>
                  </a:lnTo>
                  <a:lnTo>
                    <a:pt x="2865" y="652"/>
                  </a:lnTo>
                  <a:lnTo>
                    <a:pt x="2867" y="660"/>
                  </a:lnTo>
                  <a:lnTo>
                    <a:pt x="2865" y="670"/>
                  </a:lnTo>
                  <a:lnTo>
                    <a:pt x="2865" y="679"/>
                  </a:lnTo>
                  <a:lnTo>
                    <a:pt x="2865" y="687"/>
                  </a:lnTo>
                  <a:lnTo>
                    <a:pt x="2868" y="697"/>
                  </a:lnTo>
                  <a:lnTo>
                    <a:pt x="2870" y="696"/>
                  </a:lnTo>
                  <a:lnTo>
                    <a:pt x="2873" y="695"/>
                  </a:lnTo>
                  <a:lnTo>
                    <a:pt x="2874" y="695"/>
                  </a:lnTo>
                  <a:lnTo>
                    <a:pt x="2875" y="697"/>
                  </a:lnTo>
                  <a:lnTo>
                    <a:pt x="2874" y="702"/>
                  </a:lnTo>
                  <a:lnTo>
                    <a:pt x="2875" y="709"/>
                  </a:lnTo>
                  <a:lnTo>
                    <a:pt x="2877" y="712"/>
                  </a:lnTo>
                  <a:lnTo>
                    <a:pt x="2881" y="718"/>
                  </a:lnTo>
                  <a:lnTo>
                    <a:pt x="2886" y="721"/>
                  </a:lnTo>
                  <a:lnTo>
                    <a:pt x="2893" y="723"/>
                  </a:lnTo>
                  <a:lnTo>
                    <a:pt x="2900" y="725"/>
                  </a:lnTo>
                  <a:lnTo>
                    <a:pt x="2909" y="728"/>
                  </a:lnTo>
                  <a:lnTo>
                    <a:pt x="2915" y="731"/>
                  </a:lnTo>
                  <a:lnTo>
                    <a:pt x="2923" y="733"/>
                  </a:lnTo>
                  <a:lnTo>
                    <a:pt x="2933" y="735"/>
                  </a:lnTo>
                  <a:lnTo>
                    <a:pt x="2941" y="738"/>
                  </a:lnTo>
                  <a:lnTo>
                    <a:pt x="2947" y="741"/>
                  </a:lnTo>
                  <a:lnTo>
                    <a:pt x="2956" y="747"/>
                  </a:lnTo>
                  <a:lnTo>
                    <a:pt x="2960" y="752"/>
                  </a:lnTo>
                  <a:lnTo>
                    <a:pt x="2968" y="760"/>
                  </a:lnTo>
                  <a:lnTo>
                    <a:pt x="2977" y="765"/>
                  </a:lnTo>
                  <a:lnTo>
                    <a:pt x="2985" y="775"/>
                  </a:lnTo>
                  <a:lnTo>
                    <a:pt x="2989" y="784"/>
                  </a:lnTo>
                  <a:lnTo>
                    <a:pt x="2993" y="795"/>
                  </a:lnTo>
                  <a:lnTo>
                    <a:pt x="2993" y="805"/>
                  </a:lnTo>
                  <a:lnTo>
                    <a:pt x="2992" y="817"/>
                  </a:lnTo>
                  <a:lnTo>
                    <a:pt x="2988" y="828"/>
                  </a:lnTo>
                  <a:lnTo>
                    <a:pt x="2986" y="842"/>
                  </a:lnTo>
                  <a:lnTo>
                    <a:pt x="2981" y="854"/>
                  </a:lnTo>
                  <a:lnTo>
                    <a:pt x="2976" y="868"/>
                  </a:lnTo>
                  <a:lnTo>
                    <a:pt x="2971" y="881"/>
                  </a:lnTo>
                  <a:lnTo>
                    <a:pt x="2969" y="895"/>
                  </a:lnTo>
                  <a:lnTo>
                    <a:pt x="2965" y="908"/>
                  </a:lnTo>
                  <a:lnTo>
                    <a:pt x="2963" y="922"/>
                  </a:lnTo>
                  <a:lnTo>
                    <a:pt x="2963" y="934"/>
                  </a:lnTo>
                  <a:lnTo>
                    <a:pt x="2965" y="948"/>
                  </a:lnTo>
                  <a:lnTo>
                    <a:pt x="2959" y="967"/>
                  </a:lnTo>
                  <a:lnTo>
                    <a:pt x="2958" y="987"/>
                  </a:lnTo>
                  <a:lnTo>
                    <a:pt x="2954" y="1007"/>
                  </a:lnTo>
                  <a:lnTo>
                    <a:pt x="2953" y="1029"/>
                  </a:lnTo>
                  <a:lnTo>
                    <a:pt x="2951" y="1050"/>
                  </a:lnTo>
                  <a:lnTo>
                    <a:pt x="2951" y="1070"/>
                  </a:lnTo>
                  <a:lnTo>
                    <a:pt x="2951" y="1092"/>
                  </a:lnTo>
                  <a:lnTo>
                    <a:pt x="2951" y="1113"/>
                  </a:lnTo>
                  <a:lnTo>
                    <a:pt x="2951" y="1134"/>
                  </a:lnTo>
                  <a:lnTo>
                    <a:pt x="2951" y="1156"/>
                  </a:lnTo>
                  <a:lnTo>
                    <a:pt x="2951" y="1176"/>
                  </a:lnTo>
                  <a:lnTo>
                    <a:pt x="2952" y="1198"/>
                  </a:lnTo>
                  <a:lnTo>
                    <a:pt x="2951" y="1218"/>
                  </a:lnTo>
                  <a:lnTo>
                    <a:pt x="2951" y="1239"/>
                  </a:lnTo>
                  <a:lnTo>
                    <a:pt x="2950" y="1259"/>
                  </a:lnTo>
                  <a:lnTo>
                    <a:pt x="2950" y="1280"/>
                  </a:lnTo>
                  <a:lnTo>
                    <a:pt x="2946" y="1298"/>
                  </a:lnTo>
                  <a:lnTo>
                    <a:pt x="2945" y="1317"/>
                  </a:lnTo>
                  <a:lnTo>
                    <a:pt x="2944" y="1335"/>
                  </a:lnTo>
                  <a:lnTo>
                    <a:pt x="2945" y="1352"/>
                  </a:lnTo>
                  <a:lnTo>
                    <a:pt x="2946" y="1367"/>
                  </a:lnTo>
                  <a:lnTo>
                    <a:pt x="2948" y="1385"/>
                  </a:lnTo>
                  <a:lnTo>
                    <a:pt x="2952" y="1400"/>
                  </a:lnTo>
                  <a:lnTo>
                    <a:pt x="2956" y="1416"/>
                  </a:lnTo>
                  <a:lnTo>
                    <a:pt x="2958" y="1430"/>
                  </a:lnTo>
                  <a:lnTo>
                    <a:pt x="2962" y="1446"/>
                  </a:lnTo>
                  <a:lnTo>
                    <a:pt x="2965" y="1462"/>
                  </a:lnTo>
                  <a:lnTo>
                    <a:pt x="2969" y="1479"/>
                  </a:lnTo>
                  <a:lnTo>
                    <a:pt x="2970" y="1495"/>
                  </a:lnTo>
                  <a:lnTo>
                    <a:pt x="2971" y="1514"/>
                  </a:lnTo>
                  <a:lnTo>
                    <a:pt x="2971" y="1533"/>
                  </a:lnTo>
                  <a:lnTo>
                    <a:pt x="2971" y="1554"/>
                  </a:lnTo>
                  <a:lnTo>
                    <a:pt x="2982" y="1552"/>
                  </a:lnTo>
                  <a:lnTo>
                    <a:pt x="2994" y="1551"/>
                  </a:lnTo>
                  <a:lnTo>
                    <a:pt x="3007" y="1550"/>
                  </a:lnTo>
                  <a:lnTo>
                    <a:pt x="3021" y="1549"/>
                  </a:lnTo>
                  <a:lnTo>
                    <a:pt x="3034" y="1547"/>
                  </a:lnTo>
                  <a:lnTo>
                    <a:pt x="3047" y="1546"/>
                  </a:lnTo>
                  <a:lnTo>
                    <a:pt x="3062" y="1544"/>
                  </a:lnTo>
                  <a:lnTo>
                    <a:pt x="3075" y="1544"/>
                  </a:lnTo>
                  <a:lnTo>
                    <a:pt x="3088" y="1542"/>
                  </a:lnTo>
                  <a:lnTo>
                    <a:pt x="3101" y="1540"/>
                  </a:lnTo>
                  <a:lnTo>
                    <a:pt x="3115" y="1540"/>
                  </a:lnTo>
                  <a:lnTo>
                    <a:pt x="3128" y="1542"/>
                  </a:lnTo>
                  <a:lnTo>
                    <a:pt x="3140" y="1543"/>
                  </a:lnTo>
                  <a:lnTo>
                    <a:pt x="3152" y="1546"/>
                  </a:lnTo>
                  <a:lnTo>
                    <a:pt x="3163" y="1547"/>
                  </a:lnTo>
                  <a:lnTo>
                    <a:pt x="3175" y="1552"/>
                  </a:lnTo>
                  <a:lnTo>
                    <a:pt x="3175" y="1556"/>
                  </a:lnTo>
                  <a:lnTo>
                    <a:pt x="3175" y="1558"/>
                  </a:lnTo>
                  <a:lnTo>
                    <a:pt x="3165" y="1561"/>
                  </a:lnTo>
                  <a:lnTo>
                    <a:pt x="3159" y="1564"/>
                  </a:lnTo>
                  <a:lnTo>
                    <a:pt x="3156" y="1565"/>
                  </a:lnTo>
                  <a:lnTo>
                    <a:pt x="3157" y="1567"/>
                  </a:lnTo>
                  <a:lnTo>
                    <a:pt x="3158" y="1567"/>
                  </a:lnTo>
                  <a:lnTo>
                    <a:pt x="3163" y="1567"/>
                  </a:lnTo>
                  <a:lnTo>
                    <a:pt x="3168" y="1569"/>
                  </a:lnTo>
                  <a:lnTo>
                    <a:pt x="3176" y="1570"/>
                  </a:lnTo>
                  <a:lnTo>
                    <a:pt x="3182" y="1570"/>
                  </a:lnTo>
                  <a:lnTo>
                    <a:pt x="3191" y="1570"/>
                  </a:lnTo>
                  <a:lnTo>
                    <a:pt x="3197" y="1571"/>
                  </a:lnTo>
                  <a:lnTo>
                    <a:pt x="3204" y="1573"/>
                  </a:lnTo>
                  <a:lnTo>
                    <a:pt x="3210" y="1574"/>
                  </a:lnTo>
                  <a:lnTo>
                    <a:pt x="3213" y="1577"/>
                  </a:lnTo>
                  <a:lnTo>
                    <a:pt x="3217" y="1580"/>
                  </a:lnTo>
                  <a:lnTo>
                    <a:pt x="3218" y="1587"/>
                  </a:lnTo>
                  <a:lnTo>
                    <a:pt x="3218" y="1596"/>
                  </a:lnTo>
                  <a:lnTo>
                    <a:pt x="3221" y="1605"/>
                  </a:lnTo>
                  <a:lnTo>
                    <a:pt x="3223" y="1615"/>
                  </a:lnTo>
                  <a:lnTo>
                    <a:pt x="3224" y="1625"/>
                  </a:lnTo>
                  <a:lnTo>
                    <a:pt x="3223" y="1633"/>
                  </a:lnTo>
                  <a:lnTo>
                    <a:pt x="3219" y="1642"/>
                  </a:lnTo>
                  <a:lnTo>
                    <a:pt x="3216" y="1646"/>
                  </a:lnTo>
                  <a:lnTo>
                    <a:pt x="3213" y="1651"/>
                  </a:lnTo>
                  <a:lnTo>
                    <a:pt x="3209" y="1653"/>
                  </a:lnTo>
                  <a:lnTo>
                    <a:pt x="3203" y="1657"/>
                  </a:lnTo>
                  <a:lnTo>
                    <a:pt x="3210" y="1666"/>
                  </a:lnTo>
                  <a:lnTo>
                    <a:pt x="3217" y="1676"/>
                  </a:lnTo>
                  <a:lnTo>
                    <a:pt x="3219" y="1681"/>
                  </a:lnTo>
                  <a:lnTo>
                    <a:pt x="3223" y="1686"/>
                  </a:lnTo>
                  <a:lnTo>
                    <a:pt x="3225" y="1693"/>
                  </a:lnTo>
                  <a:lnTo>
                    <a:pt x="3228" y="1698"/>
                  </a:lnTo>
                  <a:lnTo>
                    <a:pt x="3229" y="1704"/>
                  </a:lnTo>
                  <a:lnTo>
                    <a:pt x="3230" y="1710"/>
                  </a:lnTo>
                  <a:lnTo>
                    <a:pt x="3230" y="1716"/>
                  </a:lnTo>
                  <a:lnTo>
                    <a:pt x="3230" y="1724"/>
                  </a:lnTo>
                  <a:lnTo>
                    <a:pt x="3228" y="1730"/>
                  </a:lnTo>
                  <a:lnTo>
                    <a:pt x="3225" y="1737"/>
                  </a:lnTo>
                  <a:lnTo>
                    <a:pt x="3222" y="1745"/>
                  </a:lnTo>
                  <a:lnTo>
                    <a:pt x="3218" y="1752"/>
                  </a:lnTo>
                  <a:lnTo>
                    <a:pt x="3213" y="1760"/>
                  </a:lnTo>
                  <a:lnTo>
                    <a:pt x="3213" y="1768"/>
                  </a:lnTo>
                  <a:lnTo>
                    <a:pt x="3213" y="1774"/>
                  </a:lnTo>
                  <a:lnTo>
                    <a:pt x="3215" y="1780"/>
                  </a:lnTo>
                  <a:lnTo>
                    <a:pt x="3217" y="1786"/>
                  </a:lnTo>
                  <a:lnTo>
                    <a:pt x="3222" y="1790"/>
                  </a:lnTo>
                  <a:lnTo>
                    <a:pt x="3227" y="1797"/>
                  </a:lnTo>
                  <a:lnTo>
                    <a:pt x="3234" y="1803"/>
                  </a:lnTo>
                  <a:lnTo>
                    <a:pt x="3236" y="1802"/>
                  </a:lnTo>
                  <a:lnTo>
                    <a:pt x="3238" y="1804"/>
                  </a:lnTo>
                  <a:lnTo>
                    <a:pt x="3239" y="1809"/>
                  </a:lnTo>
                  <a:lnTo>
                    <a:pt x="3240" y="1815"/>
                  </a:lnTo>
                  <a:lnTo>
                    <a:pt x="3240" y="1822"/>
                  </a:lnTo>
                  <a:lnTo>
                    <a:pt x="3240" y="1830"/>
                  </a:lnTo>
                  <a:lnTo>
                    <a:pt x="3239" y="1840"/>
                  </a:lnTo>
                  <a:lnTo>
                    <a:pt x="3238" y="1852"/>
                  </a:lnTo>
                  <a:lnTo>
                    <a:pt x="3236" y="1862"/>
                  </a:lnTo>
                  <a:lnTo>
                    <a:pt x="3234" y="1873"/>
                  </a:lnTo>
                  <a:lnTo>
                    <a:pt x="3231" y="1883"/>
                  </a:lnTo>
                  <a:lnTo>
                    <a:pt x="3229" y="1894"/>
                  </a:lnTo>
                  <a:lnTo>
                    <a:pt x="3225" y="1904"/>
                  </a:lnTo>
                  <a:lnTo>
                    <a:pt x="3224" y="1913"/>
                  </a:lnTo>
                  <a:lnTo>
                    <a:pt x="3221" y="1922"/>
                  </a:lnTo>
                  <a:lnTo>
                    <a:pt x="3218" y="1930"/>
                  </a:lnTo>
                  <a:lnTo>
                    <a:pt x="3212" y="1937"/>
                  </a:lnTo>
                  <a:lnTo>
                    <a:pt x="3206" y="1947"/>
                  </a:lnTo>
                  <a:lnTo>
                    <a:pt x="3201" y="1957"/>
                  </a:lnTo>
                  <a:lnTo>
                    <a:pt x="3198" y="1968"/>
                  </a:lnTo>
                  <a:lnTo>
                    <a:pt x="3193" y="1977"/>
                  </a:lnTo>
                  <a:lnTo>
                    <a:pt x="3189" y="1988"/>
                  </a:lnTo>
                  <a:lnTo>
                    <a:pt x="3186" y="1998"/>
                  </a:lnTo>
                  <a:lnTo>
                    <a:pt x="3182" y="2009"/>
                  </a:lnTo>
                  <a:lnTo>
                    <a:pt x="3178" y="2017"/>
                  </a:lnTo>
                  <a:lnTo>
                    <a:pt x="3174" y="2027"/>
                  </a:lnTo>
                  <a:lnTo>
                    <a:pt x="3169" y="2036"/>
                  </a:lnTo>
                  <a:lnTo>
                    <a:pt x="3165" y="2044"/>
                  </a:lnTo>
                  <a:lnTo>
                    <a:pt x="3159" y="2053"/>
                  </a:lnTo>
                  <a:lnTo>
                    <a:pt x="3154" y="2059"/>
                  </a:lnTo>
                  <a:lnTo>
                    <a:pt x="3147" y="2065"/>
                  </a:lnTo>
                  <a:lnTo>
                    <a:pt x="3141" y="2072"/>
                  </a:lnTo>
                  <a:lnTo>
                    <a:pt x="3139" y="2080"/>
                  </a:lnTo>
                  <a:lnTo>
                    <a:pt x="3136" y="2088"/>
                  </a:lnTo>
                  <a:lnTo>
                    <a:pt x="3132" y="2094"/>
                  </a:lnTo>
                  <a:lnTo>
                    <a:pt x="3127" y="2102"/>
                  </a:lnTo>
                  <a:lnTo>
                    <a:pt x="3121" y="2107"/>
                  </a:lnTo>
                  <a:lnTo>
                    <a:pt x="3113" y="2114"/>
                  </a:lnTo>
                  <a:lnTo>
                    <a:pt x="3105" y="2118"/>
                  </a:lnTo>
                  <a:lnTo>
                    <a:pt x="3097" y="2123"/>
                  </a:lnTo>
                  <a:lnTo>
                    <a:pt x="3087" y="2126"/>
                  </a:lnTo>
                  <a:lnTo>
                    <a:pt x="3077" y="2131"/>
                  </a:lnTo>
                  <a:lnTo>
                    <a:pt x="3068" y="2134"/>
                  </a:lnTo>
                  <a:lnTo>
                    <a:pt x="3058" y="2137"/>
                  </a:lnTo>
                  <a:lnTo>
                    <a:pt x="3048" y="2141"/>
                  </a:lnTo>
                  <a:lnTo>
                    <a:pt x="3039" y="2145"/>
                  </a:lnTo>
                  <a:lnTo>
                    <a:pt x="3029" y="2147"/>
                  </a:lnTo>
                  <a:lnTo>
                    <a:pt x="3022" y="2151"/>
                  </a:lnTo>
                  <a:lnTo>
                    <a:pt x="2986" y="2162"/>
                  </a:lnTo>
                  <a:lnTo>
                    <a:pt x="2951" y="2174"/>
                  </a:lnTo>
                  <a:lnTo>
                    <a:pt x="2915" y="2184"/>
                  </a:lnTo>
                  <a:lnTo>
                    <a:pt x="2880" y="2195"/>
                  </a:lnTo>
                  <a:lnTo>
                    <a:pt x="2844" y="2203"/>
                  </a:lnTo>
                  <a:lnTo>
                    <a:pt x="2808" y="2213"/>
                  </a:lnTo>
                  <a:lnTo>
                    <a:pt x="2773" y="2223"/>
                  </a:lnTo>
                  <a:lnTo>
                    <a:pt x="2738" y="2232"/>
                  </a:lnTo>
                  <a:lnTo>
                    <a:pt x="2702" y="2242"/>
                  </a:lnTo>
                  <a:lnTo>
                    <a:pt x="2665" y="2251"/>
                  </a:lnTo>
                  <a:lnTo>
                    <a:pt x="2629" y="2261"/>
                  </a:lnTo>
                  <a:lnTo>
                    <a:pt x="2594" y="2271"/>
                  </a:lnTo>
                  <a:lnTo>
                    <a:pt x="2558" y="2282"/>
                  </a:lnTo>
                  <a:lnTo>
                    <a:pt x="2523" y="2294"/>
                  </a:lnTo>
                  <a:lnTo>
                    <a:pt x="2488" y="2306"/>
                  </a:lnTo>
                  <a:lnTo>
                    <a:pt x="2455" y="2321"/>
                  </a:lnTo>
                  <a:lnTo>
                    <a:pt x="2439" y="2324"/>
                  </a:lnTo>
                  <a:lnTo>
                    <a:pt x="2426" y="2328"/>
                  </a:lnTo>
                  <a:lnTo>
                    <a:pt x="2411" y="2332"/>
                  </a:lnTo>
                  <a:lnTo>
                    <a:pt x="2398" y="2337"/>
                  </a:lnTo>
                  <a:lnTo>
                    <a:pt x="2382" y="2341"/>
                  </a:lnTo>
                  <a:lnTo>
                    <a:pt x="2368" y="2346"/>
                  </a:lnTo>
                  <a:lnTo>
                    <a:pt x="2355" y="2350"/>
                  </a:lnTo>
                  <a:lnTo>
                    <a:pt x="2341" y="2356"/>
                  </a:lnTo>
                  <a:lnTo>
                    <a:pt x="2326" y="2359"/>
                  </a:lnTo>
                  <a:lnTo>
                    <a:pt x="2311" y="2363"/>
                  </a:lnTo>
                  <a:lnTo>
                    <a:pt x="2297" y="2368"/>
                  </a:lnTo>
                  <a:lnTo>
                    <a:pt x="2285" y="2371"/>
                  </a:lnTo>
                  <a:lnTo>
                    <a:pt x="2270" y="2374"/>
                  </a:lnTo>
                  <a:lnTo>
                    <a:pt x="2257" y="2377"/>
                  </a:lnTo>
                  <a:lnTo>
                    <a:pt x="2244" y="2380"/>
                  </a:lnTo>
                  <a:lnTo>
                    <a:pt x="2231" y="2381"/>
                  </a:lnTo>
                  <a:lnTo>
                    <a:pt x="2217" y="2371"/>
                  </a:lnTo>
                  <a:lnTo>
                    <a:pt x="2204" y="2363"/>
                  </a:lnTo>
                  <a:lnTo>
                    <a:pt x="2190" y="2357"/>
                  </a:lnTo>
                  <a:lnTo>
                    <a:pt x="2175" y="2351"/>
                  </a:lnTo>
                  <a:lnTo>
                    <a:pt x="2158" y="2347"/>
                  </a:lnTo>
                  <a:lnTo>
                    <a:pt x="2143" y="2344"/>
                  </a:lnTo>
                  <a:lnTo>
                    <a:pt x="2126" y="2343"/>
                  </a:lnTo>
                  <a:lnTo>
                    <a:pt x="2110" y="2343"/>
                  </a:lnTo>
                  <a:lnTo>
                    <a:pt x="2093" y="2343"/>
                  </a:lnTo>
                  <a:lnTo>
                    <a:pt x="2076" y="2345"/>
                  </a:lnTo>
                  <a:lnTo>
                    <a:pt x="2060" y="2347"/>
                  </a:lnTo>
                  <a:lnTo>
                    <a:pt x="2044" y="2351"/>
                  </a:lnTo>
                  <a:lnTo>
                    <a:pt x="2028" y="2356"/>
                  </a:lnTo>
                  <a:lnTo>
                    <a:pt x="2013" y="2361"/>
                  </a:lnTo>
                  <a:lnTo>
                    <a:pt x="1997" y="2368"/>
                  </a:lnTo>
                  <a:lnTo>
                    <a:pt x="1984" y="2375"/>
                  </a:lnTo>
                  <a:lnTo>
                    <a:pt x="1980" y="2365"/>
                  </a:lnTo>
                  <a:lnTo>
                    <a:pt x="1974" y="2359"/>
                  </a:lnTo>
                  <a:lnTo>
                    <a:pt x="1967" y="2354"/>
                  </a:lnTo>
                  <a:lnTo>
                    <a:pt x="1960" y="2350"/>
                  </a:lnTo>
                  <a:lnTo>
                    <a:pt x="1950" y="2348"/>
                  </a:lnTo>
                  <a:lnTo>
                    <a:pt x="1942" y="2347"/>
                  </a:lnTo>
                  <a:lnTo>
                    <a:pt x="1931" y="2346"/>
                  </a:lnTo>
                  <a:lnTo>
                    <a:pt x="1921" y="2346"/>
                  </a:lnTo>
                  <a:lnTo>
                    <a:pt x="1909" y="2346"/>
                  </a:lnTo>
                  <a:lnTo>
                    <a:pt x="1897" y="2347"/>
                  </a:lnTo>
                  <a:lnTo>
                    <a:pt x="1885" y="2347"/>
                  </a:lnTo>
                  <a:lnTo>
                    <a:pt x="1874" y="2348"/>
                  </a:lnTo>
                  <a:lnTo>
                    <a:pt x="1863" y="2349"/>
                  </a:lnTo>
                  <a:lnTo>
                    <a:pt x="1852" y="2350"/>
                  </a:lnTo>
                  <a:lnTo>
                    <a:pt x="1843" y="2349"/>
                  </a:lnTo>
                  <a:lnTo>
                    <a:pt x="1834" y="2349"/>
                  </a:lnTo>
                  <a:lnTo>
                    <a:pt x="1824" y="2352"/>
                  </a:lnTo>
                  <a:lnTo>
                    <a:pt x="1814" y="2357"/>
                  </a:lnTo>
                  <a:lnTo>
                    <a:pt x="1804" y="2358"/>
                  </a:lnTo>
                  <a:lnTo>
                    <a:pt x="1795" y="2358"/>
                  </a:lnTo>
                  <a:lnTo>
                    <a:pt x="1785" y="2358"/>
                  </a:lnTo>
                  <a:lnTo>
                    <a:pt x="1775" y="2357"/>
                  </a:lnTo>
                  <a:lnTo>
                    <a:pt x="1766" y="2355"/>
                  </a:lnTo>
                  <a:lnTo>
                    <a:pt x="1757" y="2354"/>
                  </a:lnTo>
                  <a:lnTo>
                    <a:pt x="1748" y="2350"/>
                  </a:lnTo>
                  <a:lnTo>
                    <a:pt x="1738" y="2348"/>
                  </a:lnTo>
                  <a:lnTo>
                    <a:pt x="1728" y="2348"/>
                  </a:lnTo>
                  <a:lnTo>
                    <a:pt x="1718" y="2348"/>
                  </a:lnTo>
                  <a:lnTo>
                    <a:pt x="1707" y="2347"/>
                  </a:lnTo>
                  <a:lnTo>
                    <a:pt x="1697" y="2348"/>
                  </a:lnTo>
                  <a:lnTo>
                    <a:pt x="1686" y="2350"/>
                  </a:lnTo>
                  <a:lnTo>
                    <a:pt x="1677" y="2356"/>
                  </a:lnTo>
                  <a:lnTo>
                    <a:pt x="1683" y="2357"/>
                  </a:lnTo>
                  <a:lnTo>
                    <a:pt x="1692" y="2358"/>
                  </a:lnTo>
                  <a:lnTo>
                    <a:pt x="1701" y="2361"/>
                  </a:lnTo>
                  <a:lnTo>
                    <a:pt x="1707" y="2368"/>
                  </a:lnTo>
                  <a:lnTo>
                    <a:pt x="1709" y="2371"/>
                  </a:lnTo>
                  <a:lnTo>
                    <a:pt x="1709" y="2380"/>
                  </a:lnTo>
                  <a:lnTo>
                    <a:pt x="1702" y="2381"/>
                  </a:lnTo>
                  <a:lnTo>
                    <a:pt x="1693" y="2384"/>
                  </a:lnTo>
                  <a:lnTo>
                    <a:pt x="1684" y="2386"/>
                  </a:lnTo>
                  <a:lnTo>
                    <a:pt x="1675" y="2389"/>
                  </a:lnTo>
                  <a:lnTo>
                    <a:pt x="1666" y="2389"/>
                  </a:lnTo>
                  <a:lnTo>
                    <a:pt x="1657" y="2391"/>
                  </a:lnTo>
                  <a:lnTo>
                    <a:pt x="1646" y="2391"/>
                  </a:lnTo>
                  <a:lnTo>
                    <a:pt x="1639" y="2392"/>
                  </a:lnTo>
                  <a:lnTo>
                    <a:pt x="1633" y="2390"/>
                  </a:lnTo>
                  <a:lnTo>
                    <a:pt x="1626" y="2389"/>
                  </a:lnTo>
                  <a:lnTo>
                    <a:pt x="1620" y="2387"/>
                  </a:lnTo>
                  <a:lnTo>
                    <a:pt x="1615" y="2384"/>
                  </a:lnTo>
                  <a:lnTo>
                    <a:pt x="1610" y="2380"/>
                  </a:lnTo>
                  <a:lnTo>
                    <a:pt x="1608" y="2374"/>
                  </a:lnTo>
                  <a:lnTo>
                    <a:pt x="1606" y="2369"/>
                  </a:lnTo>
                  <a:lnTo>
                    <a:pt x="1606" y="2361"/>
                  </a:lnTo>
                  <a:lnTo>
                    <a:pt x="1601" y="2355"/>
                  </a:lnTo>
                  <a:lnTo>
                    <a:pt x="1596" y="2349"/>
                  </a:lnTo>
                  <a:lnTo>
                    <a:pt x="1589" y="2347"/>
                  </a:lnTo>
                  <a:lnTo>
                    <a:pt x="1584" y="2346"/>
                  </a:lnTo>
                  <a:lnTo>
                    <a:pt x="1577" y="2345"/>
                  </a:lnTo>
                  <a:lnTo>
                    <a:pt x="1568" y="2347"/>
                  </a:lnTo>
                  <a:lnTo>
                    <a:pt x="1561" y="2348"/>
                  </a:lnTo>
                  <a:lnTo>
                    <a:pt x="1554" y="2351"/>
                  </a:lnTo>
                  <a:lnTo>
                    <a:pt x="1543" y="2355"/>
                  </a:lnTo>
                  <a:lnTo>
                    <a:pt x="1534" y="2358"/>
                  </a:lnTo>
                  <a:lnTo>
                    <a:pt x="1526" y="2361"/>
                  </a:lnTo>
                  <a:lnTo>
                    <a:pt x="1518" y="2365"/>
                  </a:lnTo>
                  <a:lnTo>
                    <a:pt x="1508" y="2369"/>
                  </a:lnTo>
                  <a:lnTo>
                    <a:pt x="1501" y="2371"/>
                  </a:lnTo>
                  <a:lnTo>
                    <a:pt x="1492" y="2373"/>
                  </a:lnTo>
                  <a:lnTo>
                    <a:pt x="1485" y="2375"/>
                  </a:lnTo>
                  <a:lnTo>
                    <a:pt x="1477" y="2375"/>
                  </a:lnTo>
                  <a:lnTo>
                    <a:pt x="1471" y="2376"/>
                  </a:lnTo>
                  <a:lnTo>
                    <a:pt x="1466" y="2376"/>
                  </a:lnTo>
                  <a:lnTo>
                    <a:pt x="1462" y="2377"/>
                  </a:lnTo>
                  <a:lnTo>
                    <a:pt x="1460" y="2377"/>
                  </a:lnTo>
                  <a:lnTo>
                    <a:pt x="1461" y="2378"/>
                  </a:lnTo>
                  <a:lnTo>
                    <a:pt x="1466" y="2378"/>
                  </a:lnTo>
                  <a:lnTo>
                    <a:pt x="1473" y="2380"/>
                  </a:lnTo>
                  <a:lnTo>
                    <a:pt x="1479" y="2380"/>
                  </a:lnTo>
                  <a:lnTo>
                    <a:pt x="1485" y="2380"/>
                  </a:lnTo>
                  <a:lnTo>
                    <a:pt x="1493" y="2381"/>
                  </a:lnTo>
                  <a:lnTo>
                    <a:pt x="1501" y="2383"/>
                  </a:lnTo>
                  <a:lnTo>
                    <a:pt x="1507" y="2384"/>
                  </a:lnTo>
                  <a:lnTo>
                    <a:pt x="1513" y="2386"/>
                  </a:lnTo>
                  <a:lnTo>
                    <a:pt x="1519" y="2389"/>
                  </a:lnTo>
                  <a:lnTo>
                    <a:pt x="1522" y="2392"/>
                  </a:lnTo>
                  <a:lnTo>
                    <a:pt x="1516" y="2392"/>
                  </a:lnTo>
                  <a:lnTo>
                    <a:pt x="1510" y="2392"/>
                  </a:lnTo>
                  <a:lnTo>
                    <a:pt x="1504" y="2394"/>
                  </a:lnTo>
                  <a:lnTo>
                    <a:pt x="1498" y="2396"/>
                  </a:lnTo>
                  <a:lnTo>
                    <a:pt x="1486" y="2398"/>
                  </a:lnTo>
                  <a:lnTo>
                    <a:pt x="1475" y="2401"/>
                  </a:lnTo>
                  <a:lnTo>
                    <a:pt x="1469" y="2401"/>
                  </a:lnTo>
                  <a:lnTo>
                    <a:pt x="1462" y="2402"/>
                  </a:lnTo>
                  <a:lnTo>
                    <a:pt x="1457" y="2403"/>
                  </a:lnTo>
                  <a:lnTo>
                    <a:pt x="1451" y="2404"/>
                  </a:lnTo>
                  <a:lnTo>
                    <a:pt x="1442" y="2403"/>
                  </a:lnTo>
                  <a:lnTo>
                    <a:pt x="1432" y="2402"/>
                  </a:lnTo>
                  <a:lnTo>
                    <a:pt x="1426" y="2399"/>
                  </a:lnTo>
                  <a:lnTo>
                    <a:pt x="1419" y="2395"/>
                  </a:lnTo>
                  <a:lnTo>
                    <a:pt x="1413" y="2389"/>
                  </a:lnTo>
                  <a:lnTo>
                    <a:pt x="1408" y="2383"/>
                  </a:lnTo>
                  <a:lnTo>
                    <a:pt x="1400" y="2383"/>
                  </a:lnTo>
                  <a:lnTo>
                    <a:pt x="1391" y="2384"/>
                  </a:lnTo>
                  <a:lnTo>
                    <a:pt x="1384" y="2385"/>
                  </a:lnTo>
                  <a:lnTo>
                    <a:pt x="1377" y="2388"/>
                  </a:lnTo>
                  <a:lnTo>
                    <a:pt x="1367" y="2389"/>
                  </a:lnTo>
                  <a:lnTo>
                    <a:pt x="1357" y="2391"/>
                  </a:lnTo>
                  <a:lnTo>
                    <a:pt x="1349" y="2394"/>
                  </a:lnTo>
                  <a:lnTo>
                    <a:pt x="1342" y="2396"/>
                  </a:lnTo>
                  <a:lnTo>
                    <a:pt x="1333" y="2396"/>
                  </a:lnTo>
                  <a:lnTo>
                    <a:pt x="1325" y="2397"/>
                  </a:lnTo>
                  <a:lnTo>
                    <a:pt x="1318" y="2396"/>
                  </a:lnTo>
                  <a:lnTo>
                    <a:pt x="1310" y="2396"/>
                  </a:lnTo>
                  <a:lnTo>
                    <a:pt x="1304" y="2392"/>
                  </a:lnTo>
                  <a:lnTo>
                    <a:pt x="1298" y="2389"/>
                  </a:lnTo>
                  <a:lnTo>
                    <a:pt x="1295" y="2385"/>
                  </a:lnTo>
                  <a:lnTo>
                    <a:pt x="1291" y="2380"/>
                  </a:lnTo>
                  <a:lnTo>
                    <a:pt x="1279" y="2376"/>
                  </a:lnTo>
                  <a:lnTo>
                    <a:pt x="1268" y="2375"/>
                  </a:lnTo>
                  <a:lnTo>
                    <a:pt x="1257" y="2374"/>
                  </a:lnTo>
                  <a:lnTo>
                    <a:pt x="1247" y="2374"/>
                  </a:lnTo>
                  <a:lnTo>
                    <a:pt x="1235" y="2374"/>
                  </a:lnTo>
                  <a:lnTo>
                    <a:pt x="1225" y="2375"/>
                  </a:lnTo>
                  <a:lnTo>
                    <a:pt x="1213" y="2376"/>
                  </a:lnTo>
                  <a:lnTo>
                    <a:pt x="1203" y="2378"/>
                  </a:lnTo>
                  <a:lnTo>
                    <a:pt x="1191" y="2378"/>
                  </a:lnTo>
                  <a:lnTo>
                    <a:pt x="1180" y="2380"/>
                  </a:lnTo>
                  <a:lnTo>
                    <a:pt x="1169" y="2381"/>
                  </a:lnTo>
                  <a:lnTo>
                    <a:pt x="1160" y="2383"/>
                  </a:lnTo>
                  <a:lnTo>
                    <a:pt x="1148" y="2384"/>
                  </a:lnTo>
                  <a:lnTo>
                    <a:pt x="1137" y="2386"/>
                  </a:lnTo>
                  <a:lnTo>
                    <a:pt x="1125" y="2387"/>
                  </a:lnTo>
                  <a:lnTo>
                    <a:pt x="1115" y="2389"/>
                  </a:lnTo>
                  <a:lnTo>
                    <a:pt x="1108" y="2389"/>
                  </a:lnTo>
                  <a:lnTo>
                    <a:pt x="1102" y="2391"/>
                  </a:lnTo>
                  <a:lnTo>
                    <a:pt x="1094" y="2392"/>
                  </a:lnTo>
                  <a:lnTo>
                    <a:pt x="1088" y="2395"/>
                  </a:lnTo>
                  <a:lnTo>
                    <a:pt x="1079" y="2396"/>
                  </a:lnTo>
                  <a:lnTo>
                    <a:pt x="1073" y="2397"/>
                  </a:lnTo>
                  <a:lnTo>
                    <a:pt x="1067" y="2398"/>
                  </a:lnTo>
                  <a:lnTo>
                    <a:pt x="1060" y="2399"/>
                  </a:lnTo>
                  <a:lnTo>
                    <a:pt x="1054" y="2398"/>
                  </a:lnTo>
                  <a:lnTo>
                    <a:pt x="1047" y="2398"/>
                  </a:lnTo>
                  <a:lnTo>
                    <a:pt x="1041" y="2397"/>
                  </a:lnTo>
                  <a:lnTo>
                    <a:pt x="1035" y="2396"/>
                  </a:lnTo>
                  <a:lnTo>
                    <a:pt x="1023" y="2390"/>
                  </a:lnTo>
                  <a:lnTo>
                    <a:pt x="1014" y="2383"/>
                  </a:lnTo>
                  <a:lnTo>
                    <a:pt x="1004" y="2380"/>
                  </a:lnTo>
                  <a:lnTo>
                    <a:pt x="995" y="2378"/>
                  </a:lnTo>
                  <a:lnTo>
                    <a:pt x="985" y="2377"/>
                  </a:lnTo>
                  <a:lnTo>
                    <a:pt x="976" y="2378"/>
                  </a:lnTo>
                  <a:lnTo>
                    <a:pt x="966" y="2378"/>
                  </a:lnTo>
                  <a:lnTo>
                    <a:pt x="956" y="2380"/>
                  </a:lnTo>
                  <a:lnTo>
                    <a:pt x="947" y="2380"/>
                  </a:lnTo>
                  <a:lnTo>
                    <a:pt x="937" y="2382"/>
                  </a:lnTo>
                  <a:lnTo>
                    <a:pt x="927" y="2382"/>
                  </a:lnTo>
                  <a:lnTo>
                    <a:pt x="917" y="2383"/>
                  </a:lnTo>
                  <a:lnTo>
                    <a:pt x="907" y="2383"/>
                  </a:lnTo>
                  <a:lnTo>
                    <a:pt x="899" y="2383"/>
                  </a:lnTo>
                  <a:lnTo>
                    <a:pt x="890" y="2380"/>
                  </a:lnTo>
                  <a:lnTo>
                    <a:pt x="882" y="2378"/>
                  </a:lnTo>
                  <a:lnTo>
                    <a:pt x="873" y="2374"/>
                  </a:lnTo>
                  <a:lnTo>
                    <a:pt x="867" y="2369"/>
                  </a:lnTo>
                  <a:lnTo>
                    <a:pt x="859" y="2370"/>
                  </a:lnTo>
                  <a:lnTo>
                    <a:pt x="853" y="2372"/>
                  </a:lnTo>
                  <a:lnTo>
                    <a:pt x="847" y="2373"/>
                  </a:lnTo>
                  <a:lnTo>
                    <a:pt x="841" y="2375"/>
                  </a:lnTo>
                  <a:lnTo>
                    <a:pt x="830" y="2376"/>
                  </a:lnTo>
                  <a:lnTo>
                    <a:pt x="820" y="2376"/>
                  </a:lnTo>
                  <a:lnTo>
                    <a:pt x="811" y="2373"/>
                  </a:lnTo>
                  <a:lnTo>
                    <a:pt x="800" y="2370"/>
                  </a:lnTo>
                  <a:lnTo>
                    <a:pt x="790" y="2365"/>
                  </a:lnTo>
                  <a:lnTo>
                    <a:pt x="782" y="2359"/>
                  </a:lnTo>
                  <a:lnTo>
                    <a:pt x="773" y="2362"/>
                  </a:lnTo>
                  <a:lnTo>
                    <a:pt x="766" y="2367"/>
                  </a:lnTo>
                  <a:lnTo>
                    <a:pt x="760" y="2367"/>
                  </a:lnTo>
                  <a:lnTo>
                    <a:pt x="754" y="2368"/>
                  </a:lnTo>
                  <a:lnTo>
                    <a:pt x="742" y="2365"/>
                  </a:lnTo>
                  <a:lnTo>
                    <a:pt x="732" y="2361"/>
                  </a:lnTo>
                  <a:lnTo>
                    <a:pt x="726" y="2358"/>
                  </a:lnTo>
                  <a:lnTo>
                    <a:pt x="720" y="2357"/>
                  </a:lnTo>
                  <a:lnTo>
                    <a:pt x="715" y="2354"/>
                  </a:lnTo>
                  <a:lnTo>
                    <a:pt x="709" y="2352"/>
                  </a:lnTo>
                  <a:lnTo>
                    <a:pt x="703" y="2351"/>
                  </a:lnTo>
                  <a:lnTo>
                    <a:pt x="697" y="2351"/>
                  </a:lnTo>
                  <a:lnTo>
                    <a:pt x="691" y="2352"/>
                  </a:lnTo>
                  <a:lnTo>
                    <a:pt x="684" y="2356"/>
                  </a:lnTo>
                  <a:lnTo>
                    <a:pt x="674" y="2351"/>
                  </a:lnTo>
                  <a:lnTo>
                    <a:pt x="666" y="2351"/>
                  </a:lnTo>
                  <a:lnTo>
                    <a:pt x="656" y="2351"/>
                  </a:lnTo>
                  <a:lnTo>
                    <a:pt x="648" y="2354"/>
                  </a:lnTo>
                  <a:lnTo>
                    <a:pt x="637" y="2356"/>
                  </a:lnTo>
                  <a:lnTo>
                    <a:pt x="629" y="2358"/>
                  </a:lnTo>
                  <a:lnTo>
                    <a:pt x="619" y="2361"/>
                  </a:lnTo>
                  <a:lnTo>
                    <a:pt x="611" y="2365"/>
                  </a:lnTo>
                  <a:lnTo>
                    <a:pt x="601" y="2368"/>
                  </a:lnTo>
                  <a:lnTo>
                    <a:pt x="590" y="2369"/>
                  </a:lnTo>
                  <a:lnTo>
                    <a:pt x="582" y="2370"/>
                  </a:lnTo>
                  <a:lnTo>
                    <a:pt x="576" y="2371"/>
                  </a:lnTo>
                  <a:lnTo>
                    <a:pt x="568" y="2369"/>
                  </a:lnTo>
                  <a:lnTo>
                    <a:pt x="562" y="2368"/>
                  </a:lnTo>
                  <a:lnTo>
                    <a:pt x="556" y="2361"/>
                  </a:lnTo>
                  <a:lnTo>
                    <a:pt x="553" y="2356"/>
                  </a:lnTo>
                  <a:lnTo>
                    <a:pt x="544" y="2356"/>
                  </a:lnTo>
                  <a:lnTo>
                    <a:pt x="537" y="2358"/>
                  </a:lnTo>
                  <a:lnTo>
                    <a:pt x="531" y="2360"/>
                  </a:lnTo>
                  <a:lnTo>
                    <a:pt x="524" y="2362"/>
                  </a:lnTo>
                  <a:lnTo>
                    <a:pt x="518" y="2361"/>
                  </a:lnTo>
                  <a:lnTo>
                    <a:pt x="511" y="2361"/>
                  </a:lnTo>
                  <a:lnTo>
                    <a:pt x="505" y="2358"/>
                  </a:lnTo>
                  <a:lnTo>
                    <a:pt x="499" y="2351"/>
                  </a:lnTo>
                  <a:lnTo>
                    <a:pt x="487" y="2352"/>
                  </a:lnTo>
                  <a:lnTo>
                    <a:pt x="477" y="2355"/>
                  </a:lnTo>
                  <a:lnTo>
                    <a:pt x="467" y="2356"/>
                  </a:lnTo>
                  <a:lnTo>
                    <a:pt x="458" y="2356"/>
                  </a:lnTo>
                  <a:lnTo>
                    <a:pt x="461" y="2346"/>
                  </a:lnTo>
                  <a:lnTo>
                    <a:pt x="467" y="2338"/>
                  </a:lnTo>
                  <a:lnTo>
                    <a:pt x="476" y="2334"/>
                  </a:lnTo>
                  <a:lnTo>
                    <a:pt x="487" y="2336"/>
                  </a:lnTo>
                  <a:lnTo>
                    <a:pt x="487" y="2329"/>
                  </a:lnTo>
                  <a:lnTo>
                    <a:pt x="488" y="2323"/>
                  </a:lnTo>
                  <a:lnTo>
                    <a:pt x="489" y="2317"/>
                  </a:lnTo>
                  <a:lnTo>
                    <a:pt x="490" y="2314"/>
                  </a:lnTo>
                  <a:lnTo>
                    <a:pt x="482" y="2314"/>
                  </a:lnTo>
                  <a:lnTo>
                    <a:pt x="475" y="2315"/>
                  </a:lnTo>
                  <a:lnTo>
                    <a:pt x="465" y="2315"/>
                  </a:lnTo>
                  <a:lnTo>
                    <a:pt x="458" y="2315"/>
                  </a:lnTo>
                  <a:lnTo>
                    <a:pt x="449" y="2314"/>
                  </a:lnTo>
                  <a:lnTo>
                    <a:pt x="440" y="2314"/>
                  </a:lnTo>
                  <a:lnTo>
                    <a:pt x="431" y="2314"/>
                  </a:lnTo>
                  <a:lnTo>
                    <a:pt x="423" y="2314"/>
                  </a:lnTo>
                  <a:lnTo>
                    <a:pt x="413" y="2312"/>
                  </a:lnTo>
                  <a:lnTo>
                    <a:pt x="403" y="2311"/>
                  </a:lnTo>
                  <a:lnTo>
                    <a:pt x="394" y="2311"/>
                  </a:lnTo>
                  <a:lnTo>
                    <a:pt x="384" y="2311"/>
                  </a:lnTo>
                  <a:lnTo>
                    <a:pt x="375" y="2310"/>
                  </a:lnTo>
                  <a:lnTo>
                    <a:pt x="366" y="2310"/>
                  </a:lnTo>
                  <a:lnTo>
                    <a:pt x="358" y="2310"/>
                  </a:lnTo>
                  <a:lnTo>
                    <a:pt x="349" y="2311"/>
                  </a:lnTo>
                  <a:lnTo>
                    <a:pt x="341" y="2309"/>
                  </a:lnTo>
                  <a:lnTo>
                    <a:pt x="334" y="2309"/>
                  </a:lnTo>
                  <a:lnTo>
                    <a:pt x="324" y="2309"/>
                  </a:lnTo>
                  <a:lnTo>
                    <a:pt x="316" y="2309"/>
                  </a:lnTo>
                  <a:lnTo>
                    <a:pt x="306" y="2308"/>
                  </a:lnTo>
                  <a:lnTo>
                    <a:pt x="297" y="2308"/>
                  </a:lnTo>
                  <a:lnTo>
                    <a:pt x="289" y="2307"/>
                  </a:lnTo>
                  <a:lnTo>
                    <a:pt x="282" y="2306"/>
                  </a:lnTo>
                  <a:lnTo>
                    <a:pt x="282" y="2304"/>
                  </a:lnTo>
                  <a:lnTo>
                    <a:pt x="289" y="2296"/>
                  </a:lnTo>
                  <a:lnTo>
                    <a:pt x="291" y="2291"/>
                  </a:lnTo>
                  <a:lnTo>
                    <a:pt x="289" y="2284"/>
                  </a:lnTo>
                  <a:lnTo>
                    <a:pt x="288" y="2279"/>
                  </a:lnTo>
                  <a:lnTo>
                    <a:pt x="282" y="2274"/>
                  </a:lnTo>
                  <a:lnTo>
                    <a:pt x="278" y="2267"/>
                  </a:lnTo>
                  <a:lnTo>
                    <a:pt x="275" y="2262"/>
                  </a:lnTo>
                  <a:lnTo>
                    <a:pt x="276" y="2256"/>
                  </a:lnTo>
                  <a:lnTo>
                    <a:pt x="266" y="2250"/>
                  </a:lnTo>
                  <a:lnTo>
                    <a:pt x="257" y="2247"/>
                  </a:lnTo>
                  <a:lnTo>
                    <a:pt x="247" y="2243"/>
                  </a:lnTo>
                  <a:lnTo>
                    <a:pt x="237" y="2242"/>
                  </a:lnTo>
                  <a:lnTo>
                    <a:pt x="228" y="2240"/>
                  </a:lnTo>
                  <a:lnTo>
                    <a:pt x="218" y="2237"/>
                  </a:lnTo>
                  <a:lnTo>
                    <a:pt x="208" y="2231"/>
                  </a:lnTo>
                  <a:lnTo>
                    <a:pt x="202" y="2225"/>
                  </a:lnTo>
                  <a:lnTo>
                    <a:pt x="190" y="2223"/>
                  </a:lnTo>
                  <a:lnTo>
                    <a:pt x="181" y="2222"/>
                  </a:lnTo>
                  <a:lnTo>
                    <a:pt x="169" y="2219"/>
                  </a:lnTo>
                  <a:lnTo>
                    <a:pt x="159" y="2217"/>
                  </a:lnTo>
                  <a:lnTo>
                    <a:pt x="147" y="2213"/>
                  </a:lnTo>
                  <a:lnTo>
                    <a:pt x="137" y="2210"/>
                  </a:lnTo>
                  <a:lnTo>
                    <a:pt x="126" y="2205"/>
                  </a:lnTo>
                  <a:lnTo>
                    <a:pt x="119" y="2201"/>
                  </a:lnTo>
                  <a:lnTo>
                    <a:pt x="111" y="2196"/>
                  </a:lnTo>
                  <a:lnTo>
                    <a:pt x="104" y="2189"/>
                  </a:lnTo>
                  <a:lnTo>
                    <a:pt x="99" y="2183"/>
                  </a:lnTo>
                  <a:lnTo>
                    <a:pt x="96" y="2176"/>
                  </a:lnTo>
                  <a:lnTo>
                    <a:pt x="95" y="2168"/>
                  </a:lnTo>
                  <a:lnTo>
                    <a:pt x="96" y="2159"/>
                  </a:lnTo>
                  <a:lnTo>
                    <a:pt x="100" y="2149"/>
                  </a:lnTo>
                  <a:lnTo>
                    <a:pt x="106" y="2139"/>
                  </a:lnTo>
                  <a:lnTo>
                    <a:pt x="94" y="2141"/>
                  </a:lnTo>
                  <a:lnTo>
                    <a:pt x="83" y="2144"/>
                  </a:lnTo>
                  <a:lnTo>
                    <a:pt x="71" y="2147"/>
                  </a:lnTo>
                  <a:lnTo>
                    <a:pt x="61" y="2151"/>
                  </a:lnTo>
                  <a:lnTo>
                    <a:pt x="51" y="2154"/>
                  </a:lnTo>
                  <a:lnTo>
                    <a:pt x="40" y="2157"/>
                  </a:lnTo>
                  <a:lnTo>
                    <a:pt x="29" y="2157"/>
                  </a:lnTo>
                  <a:lnTo>
                    <a:pt x="18" y="2156"/>
                  </a:lnTo>
                  <a:lnTo>
                    <a:pt x="24" y="2148"/>
                  </a:lnTo>
                  <a:lnTo>
                    <a:pt x="34" y="2144"/>
                  </a:lnTo>
                  <a:lnTo>
                    <a:pt x="39" y="2141"/>
                  </a:lnTo>
                  <a:lnTo>
                    <a:pt x="45" y="2138"/>
                  </a:lnTo>
                  <a:lnTo>
                    <a:pt x="51" y="2137"/>
                  </a:lnTo>
                  <a:lnTo>
                    <a:pt x="57" y="2135"/>
                  </a:lnTo>
                  <a:lnTo>
                    <a:pt x="64" y="2132"/>
                  </a:lnTo>
                  <a:lnTo>
                    <a:pt x="70" y="2130"/>
                  </a:lnTo>
                  <a:lnTo>
                    <a:pt x="77" y="2126"/>
                  </a:lnTo>
                  <a:lnTo>
                    <a:pt x="83" y="2125"/>
                  </a:lnTo>
                  <a:lnTo>
                    <a:pt x="89" y="2122"/>
                  </a:lnTo>
                  <a:lnTo>
                    <a:pt x="94" y="2119"/>
                  </a:lnTo>
                  <a:lnTo>
                    <a:pt x="100" y="2116"/>
                  </a:lnTo>
                  <a:lnTo>
                    <a:pt x="106" y="2115"/>
                  </a:lnTo>
                  <a:lnTo>
                    <a:pt x="100" y="2112"/>
                  </a:lnTo>
                  <a:lnTo>
                    <a:pt x="93" y="2112"/>
                  </a:lnTo>
                  <a:lnTo>
                    <a:pt x="87" y="2112"/>
                  </a:lnTo>
                  <a:lnTo>
                    <a:pt x="81" y="2115"/>
                  </a:lnTo>
                  <a:lnTo>
                    <a:pt x="75" y="2115"/>
                  </a:lnTo>
                  <a:lnTo>
                    <a:pt x="69" y="2116"/>
                  </a:lnTo>
                  <a:lnTo>
                    <a:pt x="63" y="2117"/>
                  </a:lnTo>
                  <a:lnTo>
                    <a:pt x="57" y="2120"/>
                  </a:lnTo>
                  <a:lnTo>
                    <a:pt x="51" y="2121"/>
                  </a:lnTo>
                  <a:lnTo>
                    <a:pt x="45" y="2123"/>
                  </a:lnTo>
                  <a:lnTo>
                    <a:pt x="39" y="2125"/>
                  </a:lnTo>
                  <a:lnTo>
                    <a:pt x="34" y="2126"/>
                  </a:lnTo>
                  <a:lnTo>
                    <a:pt x="26" y="2128"/>
                  </a:lnTo>
                  <a:lnTo>
                    <a:pt x="20" y="2129"/>
                  </a:lnTo>
                  <a:lnTo>
                    <a:pt x="14" y="2130"/>
                  </a:lnTo>
                  <a:lnTo>
                    <a:pt x="10" y="2132"/>
                  </a:lnTo>
                  <a:lnTo>
                    <a:pt x="10" y="2124"/>
                  </a:lnTo>
                  <a:lnTo>
                    <a:pt x="13" y="2119"/>
                  </a:lnTo>
                  <a:lnTo>
                    <a:pt x="19" y="2114"/>
                  </a:lnTo>
                  <a:lnTo>
                    <a:pt x="25" y="2110"/>
                  </a:lnTo>
                  <a:lnTo>
                    <a:pt x="33" y="2106"/>
                  </a:lnTo>
                  <a:lnTo>
                    <a:pt x="40" y="2104"/>
                  </a:lnTo>
                  <a:lnTo>
                    <a:pt x="47" y="2102"/>
                  </a:lnTo>
                  <a:lnTo>
                    <a:pt x="57" y="2099"/>
                  </a:lnTo>
                  <a:lnTo>
                    <a:pt x="63" y="2096"/>
                  </a:lnTo>
                  <a:lnTo>
                    <a:pt x="69" y="2094"/>
                  </a:lnTo>
                  <a:lnTo>
                    <a:pt x="75" y="2091"/>
                  </a:lnTo>
                  <a:lnTo>
                    <a:pt x="79" y="2088"/>
                  </a:lnTo>
                  <a:lnTo>
                    <a:pt x="82" y="2083"/>
                  </a:lnTo>
                  <a:lnTo>
                    <a:pt x="83" y="2079"/>
                  </a:lnTo>
                  <a:lnTo>
                    <a:pt x="81" y="2074"/>
                  </a:lnTo>
                  <a:lnTo>
                    <a:pt x="78" y="2068"/>
                  </a:lnTo>
                  <a:lnTo>
                    <a:pt x="71" y="2068"/>
                  </a:lnTo>
                  <a:lnTo>
                    <a:pt x="65" y="2070"/>
                  </a:lnTo>
                  <a:lnTo>
                    <a:pt x="59" y="2071"/>
                  </a:lnTo>
                  <a:lnTo>
                    <a:pt x="54" y="2074"/>
                  </a:lnTo>
                  <a:lnTo>
                    <a:pt x="42" y="2076"/>
                  </a:lnTo>
                  <a:lnTo>
                    <a:pt x="31" y="2080"/>
                  </a:lnTo>
                  <a:lnTo>
                    <a:pt x="19" y="2083"/>
                  </a:lnTo>
                  <a:lnTo>
                    <a:pt x="8" y="2086"/>
                  </a:lnTo>
                  <a:lnTo>
                    <a:pt x="0" y="2090"/>
                  </a:lnTo>
                  <a:lnTo>
                    <a:pt x="0" y="2094"/>
                  </a:lnTo>
                  <a:lnTo>
                    <a:pt x="0" y="2086"/>
                  </a:lnTo>
                  <a:lnTo>
                    <a:pt x="0" y="2081"/>
                  </a:lnTo>
                  <a:lnTo>
                    <a:pt x="0" y="2075"/>
                  </a:lnTo>
                  <a:lnTo>
                    <a:pt x="0" y="2071"/>
                  </a:lnTo>
                  <a:lnTo>
                    <a:pt x="0" y="2064"/>
                  </a:lnTo>
                  <a:lnTo>
                    <a:pt x="10" y="2062"/>
                  </a:lnTo>
                  <a:lnTo>
                    <a:pt x="16" y="2059"/>
                  </a:lnTo>
                  <a:lnTo>
                    <a:pt x="22" y="2058"/>
                  </a:lnTo>
                  <a:lnTo>
                    <a:pt x="29" y="2057"/>
                  </a:lnTo>
                  <a:lnTo>
                    <a:pt x="35" y="2057"/>
                  </a:lnTo>
                  <a:lnTo>
                    <a:pt x="41" y="2056"/>
                  </a:lnTo>
                  <a:lnTo>
                    <a:pt x="47" y="2055"/>
                  </a:lnTo>
                  <a:lnTo>
                    <a:pt x="53" y="2054"/>
                  </a:lnTo>
                  <a:lnTo>
                    <a:pt x="59" y="2054"/>
                  </a:lnTo>
                  <a:lnTo>
                    <a:pt x="57" y="2049"/>
                  </a:lnTo>
                  <a:lnTo>
                    <a:pt x="53" y="2045"/>
                  </a:lnTo>
                  <a:lnTo>
                    <a:pt x="46" y="2044"/>
                  </a:lnTo>
                  <a:lnTo>
                    <a:pt x="41" y="2044"/>
                  </a:lnTo>
                  <a:lnTo>
                    <a:pt x="33" y="2044"/>
                  </a:lnTo>
                  <a:lnTo>
                    <a:pt x="25" y="2046"/>
                  </a:lnTo>
                  <a:lnTo>
                    <a:pt x="19" y="2046"/>
                  </a:lnTo>
                  <a:lnTo>
                    <a:pt x="13" y="2046"/>
                  </a:lnTo>
                  <a:lnTo>
                    <a:pt x="14" y="2040"/>
                  </a:lnTo>
                  <a:lnTo>
                    <a:pt x="17" y="2033"/>
                  </a:lnTo>
                  <a:lnTo>
                    <a:pt x="18" y="2028"/>
                  </a:lnTo>
                  <a:lnTo>
                    <a:pt x="22" y="2022"/>
                  </a:lnTo>
                  <a:lnTo>
                    <a:pt x="22" y="2016"/>
                  </a:lnTo>
                  <a:lnTo>
                    <a:pt x="24" y="2010"/>
                  </a:lnTo>
                  <a:lnTo>
                    <a:pt x="26" y="2005"/>
                  </a:lnTo>
                  <a:lnTo>
                    <a:pt x="30" y="2000"/>
                  </a:lnTo>
                  <a:lnTo>
                    <a:pt x="34" y="1989"/>
                  </a:lnTo>
                  <a:lnTo>
                    <a:pt x="36" y="1981"/>
                  </a:lnTo>
                  <a:lnTo>
                    <a:pt x="39" y="1972"/>
                  </a:lnTo>
                  <a:lnTo>
                    <a:pt x="40" y="1966"/>
                  </a:lnTo>
                  <a:lnTo>
                    <a:pt x="49" y="1958"/>
                  </a:lnTo>
                  <a:lnTo>
                    <a:pt x="60" y="1949"/>
                  </a:lnTo>
                  <a:lnTo>
                    <a:pt x="71" y="1943"/>
                  </a:lnTo>
                  <a:lnTo>
                    <a:pt x="83" y="1936"/>
                  </a:lnTo>
                  <a:lnTo>
                    <a:pt x="94" y="1931"/>
                  </a:lnTo>
                  <a:lnTo>
                    <a:pt x="106" y="1925"/>
                  </a:lnTo>
                  <a:lnTo>
                    <a:pt x="117" y="1921"/>
                  </a:lnTo>
                  <a:lnTo>
                    <a:pt x="129" y="1917"/>
                  </a:lnTo>
                  <a:lnTo>
                    <a:pt x="140" y="1912"/>
                  </a:lnTo>
                  <a:lnTo>
                    <a:pt x="152" y="1908"/>
                  </a:lnTo>
                  <a:lnTo>
                    <a:pt x="164" y="1905"/>
                  </a:lnTo>
                  <a:lnTo>
                    <a:pt x="176" y="1903"/>
                  </a:lnTo>
                  <a:lnTo>
                    <a:pt x="188" y="1899"/>
                  </a:lnTo>
                  <a:lnTo>
                    <a:pt x="200" y="1896"/>
                  </a:lnTo>
                  <a:lnTo>
                    <a:pt x="212" y="1894"/>
                  </a:lnTo>
                  <a:lnTo>
                    <a:pt x="225" y="1891"/>
                  </a:lnTo>
                  <a:lnTo>
                    <a:pt x="225" y="1890"/>
                  </a:lnTo>
                  <a:lnTo>
                    <a:pt x="225" y="1889"/>
                  </a:lnTo>
                  <a:lnTo>
                    <a:pt x="218" y="1883"/>
                  </a:lnTo>
                  <a:lnTo>
                    <a:pt x="214" y="1880"/>
                  </a:lnTo>
                  <a:lnTo>
                    <a:pt x="212" y="1876"/>
                  </a:lnTo>
                  <a:lnTo>
                    <a:pt x="213" y="1873"/>
                  </a:lnTo>
                  <a:lnTo>
                    <a:pt x="218" y="1865"/>
                  </a:lnTo>
                  <a:lnTo>
                    <a:pt x="229" y="1859"/>
                  </a:lnTo>
                  <a:lnTo>
                    <a:pt x="232" y="1856"/>
                  </a:lnTo>
                  <a:lnTo>
                    <a:pt x="240" y="1853"/>
                  </a:lnTo>
                  <a:lnTo>
                    <a:pt x="244" y="1851"/>
                  </a:lnTo>
                  <a:lnTo>
                    <a:pt x="252" y="1848"/>
                  </a:lnTo>
                  <a:lnTo>
                    <a:pt x="257" y="1844"/>
                  </a:lnTo>
                  <a:lnTo>
                    <a:pt x="263" y="1842"/>
                  </a:lnTo>
                  <a:lnTo>
                    <a:pt x="266" y="1841"/>
                  </a:lnTo>
                  <a:lnTo>
                    <a:pt x="269" y="1840"/>
                  </a:lnTo>
                  <a:lnTo>
                    <a:pt x="269" y="1823"/>
                  </a:lnTo>
                  <a:lnTo>
                    <a:pt x="270" y="1808"/>
                  </a:lnTo>
                  <a:lnTo>
                    <a:pt x="270" y="1790"/>
                  </a:lnTo>
                  <a:lnTo>
                    <a:pt x="270" y="1774"/>
                  </a:lnTo>
                  <a:lnTo>
                    <a:pt x="267" y="1757"/>
                  </a:lnTo>
                  <a:lnTo>
                    <a:pt x="266" y="1738"/>
                  </a:lnTo>
                  <a:lnTo>
                    <a:pt x="266" y="1721"/>
                  </a:lnTo>
                  <a:lnTo>
                    <a:pt x="265" y="1704"/>
                  </a:lnTo>
                  <a:lnTo>
                    <a:pt x="263" y="1686"/>
                  </a:lnTo>
                  <a:lnTo>
                    <a:pt x="260" y="1669"/>
                  </a:lnTo>
                  <a:lnTo>
                    <a:pt x="258" y="1651"/>
                  </a:lnTo>
                  <a:lnTo>
                    <a:pt x="257" y="1633"/>
                  </a:lnTo>
                  <a:lnTo>
                    <a:pt x="254" y="1616"/>
                  </a:lnTo>
                  <a:lnTo>
                    <a:pt x="254" y="1600"/>
                  </a:lnTo>
                  <a:lnTo>
                    <a:pt x="254" y="1585"/>
                  </a:lnTo>
                  <a:lnTo>
                    <a:pt x="254" y="1570"/>
                  </a:lnTo>
                  <a:lnTo>
                    <a:pt x="260" y="1564"/>
                  </a:lnTo>
                  <a:lnTo>
                    <a:pt x="265" y="1558"/>
                  </a:lnTo>
                  <a:lnTo>
                    <a:pt x="266" y="1552"/>
                  </a:lnTo>
                  <a:lnTo>
                    <a:pt x="265" y="1547"/>
                  </a:lnTo>
                  <a:lnTo>
                    <a:pt x="260" y="1540"/>
                  </a:lnTo>
                  <a:lnTo>
                    <a:pt x="254" y="1535"/>
                  </a:lnTo>
                  <a:lnTo>
                    <a:pt x="248" y="1527"/>
                  </a:lnTo>
                  <a:lnTo>
                    <a:pt x="243" y="1521"/>
                  </a:lnTo>
                  <a:lnTo>
                    <a:pt x="236" y="1511"/>
                  </a:lnTo>
                  <a:lnTo>
                    <a:pt x="231" y="1502"/>
                  </a:lnTo>
                  <a:lnTo>
                    <a:pt x="230" y="1495"/>
                  </a:lnTo>
                  <a:lnTo>
                    <a:pt x="231" y="1491"/>
                  </a:lnTo>
                  <a:lnTo>
                    <a:pt x="231" y="1484"/>
                  </a:lnTo>
                  <a:lnTo>
                    <a:pt x="236" y="1480"/>
                  </a:lnTo>
                  <a:lnTo>
                    <a:pt x="234" y="1455"/>
                  </a:lnTo>
                  <a:lnTo>
                    <a:pt x="235" y="1431"/>
                  </a:lnTo>
                  <a:lnTo>
                    <a:pt x="238" y="1410"/>
                  </a:lnTo>
                  <a:lnTo>
                    <a:pt x="244" y="1389"/>
                  </a:lnTo>
                  <a:lnTo>
                    <a:pt x="252" y="1369"/>
                  </a:lnTo>
                  <a:lnTo>
                    <a:pt x="261" y="1349"/>
                  </a:lnTo>
                  <a:lnTo>
                    <a:pt x="271" y="1330"/>
                  </a:lnTo>
                  <a:lnTo>
                    <a:pt x="284" y="1312"/>
                  </a:lnTo>
                  <a:lnTo>
                    <a:pt x="295" y="1293"/>
                  </a:lnTo>
                  <a:lnTo>
                    <a:pt x="308" y="1274"/>
                  </a:lnTo>
                  <a:lnTo>
                    <a:pt x="322" y="1257"/>
                  </a:lnTo>
                  <a:lnTo>
                    <a:pt x="335" y="1240"/>
                  </a:lnTo>
                  <a:lnTo>
                    <a:pt x="348" y="1220"/>
                  </a:lnTo>
                  <a:lnTo>
                    <a:pt x="363" y="1202"/>
                  </a:lnTo>
                  <a:lnTo>
                    <a:pt x="375" y="1184"/>
                  </a:lnTo>
                  <a:lnTo>
                    <a:pt x="388" y="1165"/>
                  </a:lnTo>
                  <a:lnTo>
                    <a:pt x="407" y="1147"/>
                  </a:lnTo>
                  <a:lnTo>
                    <a:pt x="429" y="1132"/>
                  </a:lnTo>
                  <a:lnTo>
                    <a:pt x="449" y="1117"/>
                  </a:lnTo>
                  <a:lnTo>
                    <a:pt x="472" y="1101"/>
                  </a:lnTo>
                  <a:lnTo>
                    <a:pt x="493" y="1087"/>
                  </a:lnTo>
                  <a:lnTo>
                    <a:pt x="514" y="1075"/>
                  </a:lnTo>
                  <a:lnTo>
                    <a:pt x="537" y="1063"/>
                  </a:lnTo>
                  <a:lnTo>
                    <a:pt x="560" y="1052"/>
                  </a:lnTo>
                  <a:lnTo>
                    <a:pt x="582" y="1040"/>
                  </a:lnTo>
                  <a:lnTo>
                    <a:pt x="603" y="1029"/>
                  </a:lnTo>
                  <a:lnTo>
                    <a:pt x="626" y="1019"/>
                  </a:lnTo>
                  <a:lnTo>
                    <a:pt x="650" y="1011"/>
                  </a:lnTo>
                  <a:lnTo>
                    <a:pt x="673" y="1002"/>
                  </a:lnTo>
                  <a:lnTo>
                    <a:pt x="696" y="993"/>
                  </a:lnTo>
                  <a:lnTo>
                    <a:pt x="720" y="986"/>
                  </a:lnTo>
                  <a:lnTo>
                    <a:pt x="746" y="979"/>
                  </a:lnTo>
                  <a:lnTo>
                    <a:pt x="752" y="955"/>
                  </a:lnTo>
                  <a:lnTo>
                    <a:pt x="758" y="933"/>
                  </a:lnTo>
                  <a:lnTo>
                    <a:pt x="765" y="910"/>
                  </a:lnTo>
                  <a:lnTo>
                    <a:pt x="771" y="887"/>
                  </a:lnTo>
                  <a:lnTo>
                    <a:pt x="777" y="864"/>
                  </a:lnTo>
                  <a:lnTo>
                    <a:pt x="788" y="841"/>
                  </a:lnTo>
                  <a:lnTo>
                    <a:pt x="796" y="819"/>
                  </a:lnTo>
                  <a:lnTo>
                    <a:pt x="807" y="799"/>
                  </a:lnTo>
                  <a:lnTo>
                    <a:pt x="817" y="777"/>
                  </a:lnTo>
                  <a:lnTo>
                    <a:pt x="831" y="758"/>
                  </a:lnTo>
                  <a:lnTo>
                    <a:pt x="844" y="740"/>
                  </a:lnTo>
                  <a:lnTo>
                    <a:pt x="861" y="723"/>
                  </a:lnTo>
                  <a:lnTo>
                    <a:pt x="879" y="708"/>
                  </a:lnTo>
                  <a:lnTo>
                    <a:pt x="899" y="694"/>
                  </a:lnTo>
                  <a:lnTo>
                    <a:pt x="920" y="681"/>
                  </a:lnTo>
                  <a:lnTo>
                    <a:pt x="947" y="672"/>
                  </a:lnTo>
                  <a:lnTo>
                    <a:pt x="955" y="667"/>
                  </a:lnTo>
                  <a:lnTo>
                    <a:pt x="955" y="652"/>
                  </a:lnTo>
                  <a:lnTo>
                    <a:pt x="958" y="638"/>
                  </a:lnTo>
                  <a:lnTo>
                    <a:pt x="960" y="626"/>
                  </a:lnTo>
                  <a:lnTo>
                    <a:pt x="965" y="615"/>
                  </a:lnTo>
                  <a:lnTo>
                    <a:pt x="970" y="603"/>
                  </a:lnTo>
                  <a:lnTo>
                    <a:pt x="976" y="593"/>
                  </a:lnTo>
                  <a:lnTo>
                    <a:pt x="983" y="584"/>
                  </a:lnTo>
                  <a:lnTo>
                    <a:pt x="991" y="575"/>
                  </a:lnTo>
                  <a:lnTo>
                    <a:pt x="998" y="565"/>
                  </a:lnTo>
                  <a:lnTo>
                    <a:pt x="1008" y="558"/>
                  </a:lnTo>
                  <a:lnTo>
                    <a:pt x="1018" y="550"/>
                  </a:lnTo>
                  <a:lnTo>
                    <a:pt x="1029" y="544"/>
                  </a:lnTo>
                  <a:lnTo>
                    <a:pt x="1039" y="537"/>
                  </a:lnTo>
                  <a:lnTo>
                    <a:pt x="1051" y="532"/>
                  </a:lnTo>
                  <a:lnTo>
                    <a:pt x="1064" y="525"/>
                  </a:lnTo>
                  <a:lnTo>
                    <a:pt x="1077" y="521"/>
                  </a:lnTo>
                  <a:lnTo>
                    <a:pt x="1078" y="512"/>
                  </a:lnTo>
                  <a:lnTo>
                    <a:pt x="1080" y="505"/>
                  </a:lnTo>
                  <a:lnTo>
                    <a:pt x="1084" y="497"/>
                  </a:lnTo>
                  <a:lnTo>
                    <a:pt x="1088" y="489"/>
                  </a:lnTo>
                  <a:lnTo>
                    <a:pt x="1090" y="480"/>
                  </a:lnTo>
                  <a:lnTo>
                    <a:pt x="1096" y="473"/>
                  </a:lnTo>
                  <a:lnTo>
                    <a:pt x="1101" y="466"/>
                  </a:lnTo>
                  <a:lnTo>
                    <a:pt x="1106" y="458"/>
                  </a:lnTo>
                  <a:lnTo>
                    <a:pt x="1110" y="449"/>
                  </a:lnTo>
                  <a:lnTo>
                    <a:pt x="1115" y="443"/>
                  </a:lnTo>
                  <a:lnTo>
                    <a:pt x="1121" y="435"/>
                  </a:lnTo>
                  <a:lnTo>
                    <a:pt x="1126" y="429"/>
                  </a:lnTo>
                  <a:lnTo>
                    <a:pt x="1132" y="422"/>
                  </a:lnTo>
                  <a:lnTo>
                    <a:pt x="1137" y="416"/>
                  </a:lnTo>
                  <a:lnTo>
                    <a:pt x="1143" y="411"/>
                  </a:lnTo>
                  <a:lnTo>
                    <a:pt x="1148" y="406"/>
                  </a:lnTo>
                  <a:lnTo>
                    <a:pt x="1143" y="398"/>
                  </a:lnTo>
                  <a:lnTo>
                    <a:pt x="1139" y="391"/>
                  </a:lnTo>
                  <a:lnTo>
                    <a:pt x="1137" y="385"/>
                  </a:lnTo>
                  <a:lnTo>
                    <a:pt x="1138" y="378"/>
                  </a:lnTo>
                  <a:lnTo>
                    <a:pt x="1138" y="373"/>
                  </a:lnTo>
                  <a:lnTo>
                    <a:pt x="1141" y="366"/>
                  </a:lnTo>
                  <a:lnTo>
                    <a:pt x="1144" y="362"/>
                  </a:lnTo>
                  <a:lnTo>
                    <a:pt x="1148" y="356"/>
                  </a:lnTo>
                  <a:lnTo>
                    <a:pt x="1157" y="347"/>
                  </a:lnTo>
                  <a:lnTo>
                    <a:pt x="1169" y="338"/>
                  </a:lnTo>
                  <a:lnTo>
                    <a:pt x="1176" y="333"/>
                  </a:lnTo>
                  <a:lnTo>
                    <a:pt x="1182" y="329"/>
                  </a:lnTo>
                  <a:lnTo>
                    <a:pt x="1189" y="324"/>
                  </a:lnTo>
                  <a:lnTo>
                    <a:pt x="1195" y="321"/>
                  </a:lnTo>
                  <a:lnTo>
                    <a:pt x="1207" y="310"/>
                  </a:lnTo>
                  <a:lnTo>
                    <a:pt x="1216" y="299"/>
                  </a:lnTo>
                  <a:lnTo>
                    <a:pt x="1218" y="293"/>
                  </a:lnTo>
                  <a:lnTo>
                    <a:pt x="1221" y="287"/>
                  </a:lnTo>
                  <a:lnTo>
                    <a:pt x="1222" y="281"/>
                  </a:lnTo>
                  <a:lnTo>
                    <a:pt x="1224" y="275"/>
                  </a:lnTo>
                  <a:lnTo>
                    <a:pt x="1233" y="269"/>
                  </a:lnTo>
                  <a:lnTo>
                    <a:pt x="1242" y="262"/>
                  </a:lnTo>
                  <a:lnTo>
                    <a:pt x="1249" y="254"/>
                  </a:lnTo>
                  <a:lnTo>
                    <a:pt x="1255" y="246"/>
                  </a:lnTo>
                  <a:lnTo>
                    <a:pt x="1260" y="236"/>
                  </a:lnTo>
                  <a:lnTo>
                    <a:pt x="1263" y="227"/>
                  </a:lnTo>
                  <a:lnTo>
                    <a:pt x="1268" y="218"/>
                  </a:lnTo>
                  <a:lnTo>
                    <a:pt x="1274" y="210"/>
                  </a:lnTo>
                  <a:lnTo>
                    <a:pt x="1277" y="205"/>
                  </a:lnTo>
                  <a:lnTo>
                    <a:pt x="1280" y="199"/>
                  </a:lnTo>
                  <a:lnTo>
                    <a:pt x="1285" y="194"/>
                  </a:lnTo>
                  <a:lnTo>
                    <a:pt x="1291" y="190"/>
                  </a:lnTo>
                  <a:lnTo>
                    <a:pt x="1297" y="186"/>
                  </a:lnTo>
                  <a:lnTo>
                    <a:pt x="1304" y="183"/>
                  </a:lnTo>
                  <a:lnTo>
                    <a:pt x="1312" y="180"/>
                  </a:lnTo>
                  <a:lnTo>
                    <a:pt x="1321" y="180"/>
                  </a:lnTo>
                  <a:lnTo>
                    <a:pt x="1330" y="177"/>
                  </a:lnTo>
                  <a:lnTo>
                    <a:pt x="1338" y="175"/>
                  </a:lnTo>
                  <a:lnTo>
                    <a:pt x="1345" y="173"/>
                  </a:lnTo>
                  <a:lnTo>
                    <a:pt x="1354" y="169"/>
                  </a:lnTo>
                  <a:lnTo>
                    <a:pt x="1360" y="164"/>
                  </a:lnTo>
                  <a:lnTo>
                    <a:pt x="1367" y="161"/>
                  </a:lnTo>
                  <a:lnTo>
                    <a:pt x="1373" y="155"/>
                  </a:lnTo>
                  <a:lnTo>
                    <a:pt x="1380" y="152"/>
                  </a:lnTo>
                  <a:lnTo>
                    <a:pt x="1385" y="146"/>
                  </a:lnTo>
                  <a:lnTo>
                    <a:pt x="1391" y="141"/>
                  </a:lnTo>
                  <a:lnTo>
                    <a:pt x="1397" y="136"/>
                  </a:lnTo>
                  <a:lnTo>
                    <a:pt x="1403" y="132"/>
                  </a:lnTo>
                  <a:lnTo>
                    <a:pt x="1410" y="128"/>
                  </a:lnTo>
                  <a:lnTo>
                    <a:pt x="1416" y="124"/>
                  </a:lnTo>
                  <a:lnTo>
                    <a:pt x="1424" y="121"/>
                  </a:lnTo>
                  <a:lnTo>
                    <a:pt x="1432" y="120"/>
                  </a:lnTo>
                  <a:lnTo>
                    <a:pt x="1438" y="112"/>
                  </a:lnTo>
                  <a:lnTo>
                    <a:pt x="1447" y="106"/>
                  </a:lnTo>
                  <a:lnTo>
                    <a:pt x="1453" y="99"/>
                  </a:lnTo>
                  <a:lnTo>
                    <a:pt x="1461" y="92"/>
                  </a:lnTo>
                  <a:lnTo>
                    <a:pt x="1466" y="84"/>
                  </a:lnTo>
                  <a:lnTo>
                    <a:pt x="1473" y="79"/>
                  </a:lnTo>
                  <a:lnTo>
                    <a:pt x="1479" y="71"/>
                  </a:lnTo>
                  <a:lnTo>
                    <a:pt x="1485" y="67"/>
                  </a:lnTo>
                  <a:lnTo>
                    <a:pt x="1492" y="60"/>
                  </a:lnTo>
                  <a:lnTo>
                    <a:pt x="1498" y="57"/>
                  </a:lnTo>
                  <a:lnTo>
                    <a:pt x="1506" y="55"/>
                  </a:lnTo>
                  <a:lnTo>
                    <a:pt x="1514" y="54"/>
                  </a:lnTo>
                  <a:lnTo>
                    <a:pt x="1521" y="53"/>
                  </a:lnTo>
                  <a:lnTo>
                    <a:pt x="1531" y="55"/>
                  </a:lnTo>
                  <a:lnTo>
                    <a:pt x="1542" y="57"/>
                  </a:lnTo>
                  <a:lnTo>
                    <a:pt x="1554" y="65"/>
                  </a:lnTo>
                  <a:lnTo>
                    <a:pt x="1565" y="68"/>
                  </a:lnTo>
                  <a:lnTo>
                    <a:pt x="1577" y="70"/>
                  </a:lnTo>
                  <a:lnTo>
                    <a:pt x="1581" y="69"/>
                  </a:lnTo>
                  <a:lnTo>
                    <a:pt x="1587" y="68"/>
                  </a:lnTo>
                  <a:lnTo>
                    <a:pt x="1593" y="68"/>
                  </a:lnTo>
                  <a:lnTo>
                    <a:pt x="1601" y="67"/>
                  </a:lnTo>
                  <a:lnTo>
                    <a:pt x="1606" y="63"/>
                  </a:lnTo>
                  <a:lnTo>
                    <a:pt x="1612" y="61"/>
                  </a:lnTo>
                  <a:lnTo>
                    <a:pt x="1619" y="59"/>
                  </a:lnTo>
                  <a:lnTo>
                    <a:pt x="1625" y="57"/>
                  </a:lnTo>
                  <a:lnTo>
                    <a:pt x="1632" y="55"/>
                  </a:lnTo>
                  <a:lnTo>
                    <a:pt x="1638" y="54"/>
                  </a:lnTo>
                  <a:lnTo>
                    <a:pt x="1645" y="52"/>
                  </a:lnTo>
                  <a:lnTo>
                    <a:pt x="1652" y="52"/>
                  </a:lnTo>
                  <a:lnTo>
                    <a:pt x="1658" y="46"/>
                  </a:lnTo>
                  <a:lnTo>
                    <a:pt x="1663" y="43"/>
                  </a:lnTo>
                  <a:lnTo>
                    <a:pt x="1668" y="41"/>
                  </a:lnTo>
                  <a:lnTo>
                    <a:pt x="1673" y="41"/>
                  </a:lnTo>
                  <a:lnTo>
                    <a:pt x="1680" y="43"/>
                  </a:lnTo>
                  <a:lnTo>
                    <a:pt x="1687" y="48"/>
                  </a:lnTo>
                  <a:lnTo>
                    <a:pt x="1693" y="53"/>
                  </a:lnTo>
                  <a:lnTo>
                    <a:pt x="1701" y="55"/>
                  </a:lnTo>
                  <a:lnTo>
                    <a:pt x="1704" y="53"/>
                  </a:lnTo>
                  <a:lnTo>
                    <a:pt x="1709" y="49"/>
                  </a:lnTo>
                  <a:lnTo>
                    <a:pt x="1714" y="46"/>
                  </a:lnTo>
                  <a:lnTo>
                    <a:pt x="1720" y="40"/>
                  </a:lnTo>
                  <a:lnTo>
                    <a:pt x="1727" y="32"/>
                  </a:lnTo>
                  <a:lnTo>
                    <a:pt x="1736" y="26"/>
                  </a:lnTo>
                  <a:lnTo>
                    <a:pt x="1743" y="21"/>
                  </a:lnTo>
                  <a:lnTo>
                    <a:pt x="1752" y="18"/>
                  </a:lnTo>
                  <a:lnTo>
                    <a:pt x="1762" y="15"/>
                  </a:lnTo>
                  <a:lnTo>
                    <a:pt x="1771" y="15"/>
                  </a:lnTo>
                  <a:lnTo>
                    <a:pt x="1779" y="15"/>
                  </a:lnTo>
                  <a:lnTo>
                    <a:pt x="1789" y="15"/>
                  </a:lnTo>
                  <a:lnTo>
                    <a:pt x="1798" y="15"/>
                  </a:lnTo>
                  <a:lnTo>
                    <a:pt x="1807" y="17"/>
                  </a:lnTo>
                  <a:lnTo>
                    <a:pt x="1815" y="17"/>
                  </a:lnTo>
                  <a:lnTo>
                    <a:pt x="1825" y="19"/>
                  </a:lnTo>
                  <a:lnTo>
                    <a:pt x="1832" y="19"/>
                  </a:lnTo>
                  <a:lnTo>
                    <a:pt x="1842" y="20"/>
                  </a:lnTo>
                  <a:lnTo>
                    <a:pt x="1850" y="20"/>
                  </a:lnTo>
                  <a:lnTo>
                    <a:pt x="1858" y="20"/>
                  </a:lnTo>
                  <a:lnTo>
                    <a:pt x="1858" y="12"/>
                  </a:lnTo>
                  <a:lnTo>
                    <a:pt x="18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1" name="Freeform 362"/>
            <p:cNvSpPr>
              <a:spLocks/>
            </p:cNvSpPr>
            <p:nvPr/>
          </p:nvSpPr>
          <p:spPr bwMode="auto">
            <a:xfrm>
              <a:off x="6863" y="3581"/>
              <a:ext cx="27" cy="15"/>
            </a:xfrm>
            <a:custGeom>
              <a:avLst/>
              <a:gdLst>
                <a:gd name="T0" fmla="*/ 0 w 111"/>
                <a:gd name="T1" fmla="*/ 0 h 59"/>
                <a:gd name="T2" fmla="*/ 0 w 111"/>
                <a:gd name="T3" fmla="*/ 0 h 59"/>
                <a:gd name="T4" fmla="*/ 0 w 111"/>
                <a:gd name="T5" fmla="*/ 0 h 59"/>
                <a:gd name="T6" fmla="*/ 0 w 111"/>
                <a:gd name="T7" fmla="*/ 0 h 59"/>
                <a:gd name="T8" fmla="*/ 0 w 111"/>
                <a:gd name="T9" fmla="*/ 0 h 59"/>
                <a:gd name="T10" fmla="*/ 0 w 111"/>
                <a:gd name="T11" fmla="*/ 0 h 59"/>
                <a:gd name="T12" fmla="*/ 0 w 111"/>
                <a:gd name="T13" fmla="*/ 0 h 59"/>
                <a:gd name="T14" fmla="*/ 0 w 111"/>
                <a:gd name="T15" fmla="*/ 0 h 59"/>
                <a:gd name="T16" fmla="*/ 0 w 111"/>
                <a:gd name="T17" fmla="*/ 0 h 59"/>
                <a:gd name="T18" fmla="*/ 0 w 111"/>
                <a:gd name="T19" fmla="*/ 0 h 59"/>
                <a:gd name="T20" fmla="*/ 0 w 111"/>
                <a:gd name="T21" fmla="*/ 0 h 59"/>
                <a:gd name="T22" fmla="*/ 0 w 111"/>
                <a:gd name="T23" fmla="*/ 0 h 59"/>
                <a:gd name="T24" fmla="*/ 0 w 111"/>
                <a:gd name="T25" fmla="*/ 0 h 59"/>
                <a:gd name="T26" fmla="*/ 0 w 111"/>
                <a:gd name="T27" fmla="*/ 0 h 59"/>
                <a:gd name="T28" fmla="*/ 0 w 111"/>
                <a:gd name="T29" fmla="*/ 0 h 59"/>
                <a:gd name="T30" fmla="*/ 0 w 111"/>
                <a:gd name="T31" fmla="*/ 0 h 59"/>
                <a:gd name="T32" fmla="*/ 0 w 111"/>
                <a:gd name="T33" fmla="*/ 0 h 59"/>
                <a:gd name="T34" fmla="*/ 0 w 111"/>
                <a:gd name="T35" fmla="*/ 0 h 59"/>
                <a:gd name="T36" fmla="*/ 0 w 111"/>
                <a:gd name="T37" fmla="*/ 0 h 59"/>
                <a:gd name="T38" fmla="*/ 0 w 111"/>
                <a:gd name="T39" fmla="*/ 0 h 59"/>
                <a:gd name="T40" fmla="*/ 0 w 111"/>
                <a:gd name="T41" fmla="*/ 0 h 59"/>
                <a:gd name="T42" fmla="*/ 0 w 111"/>
                <a:gd name="T43" fmla="*/ 0 h 59"/>
                <a:gd name="T44" fmla="*/ 0 w 111"/>
                <a:gd name="T45" fmla="*/ 0 h 59"/>
                <a:gd name="T46" fmla="*/ 0 w 111"/>
                <a:gd name="T47" fmla="*/ 0 h 59"/>
                <a:gd name="T48" fmla="*/ 0 w 111"/>
                <a:gd name="T49" fmla="*/ 0 h 59"/>
                <a:gd name="T50" fmla="*/ 0 w 111"/>
                <a:gd name="T51" fmla="*/ 0 h 59"/>
                <a:gd name="T52" fmla="*/ 0 w 111"/>
                <a:gd name="T53" fmla="*/ 0 h 59"/>
                <a:gd name="T54" fmla="*/ 0 w 111"/>
                <a:gd name="T55" fmla="*/ 0 h 59"/>
                <a:gd name="T56" fmla="*/ 0 w 111"/>
                <a:gd name="T57" fmla="*/ 0 h 59"/>
                <a:gd name="T58" fmla="*/ 0 w 111"/>
                <a:gd name="T59" fmla="*/ 0 h 59"/>
                <a:gd name="T60" fmla="*/ 0 w 111"/>
                <a:gd name="T61" fmla="*/ 0 h 59"/>
                <a:gd name="T62" fmla="*/ 0 w 111"/>
                <a:gd name="T63" fmla="*/ 0 h 59"/>
                <a:gd name="T64" fmla="*/ 0 w 111"/>
                <a:gd name="T65" fmla="*/ 0 h 59"/>
                <a:gd name="T66" fmla="*/ 0 w 111"/>
                <a:gd name="T67" fmla="*/ 0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59"/>
                <a:gd name="T104" fmla="*/ 111 w 111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59">
                  <a:moveTo>
                    <a:pt x="98" y="0"/>
                  </a:moveTo>
                  <a:lnTo>
                    <a:pt x="104" y="8"/>
                  </a:lnTo>
                  <a:lnTo>
                    <a:pt x="110" y="15"/>
                  </a:lnTo>
                  <a:lnTo>
                    <a:pt x="111" y="19"/>
                  </a:lnTo>
                  <a:lnTo>
                    <a:pt x="111" y="21"/>
                  </a:lnTo>
                  <a:lnTo>
                    <a:pt x="109" y="23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98" y="26"/>
                  </a:lnTo>
                  <a:lnTo>
                    <a:pt x="92" y="27"/>
                  </a:lnTo>
                  <a:lnTo>
                    <a:pt x="87" y="30"/>
                  </a:lnTo>
                  <a:lnTo>
                    <a:pt x="77" y="33"/>
                  </a:lnTo>
                  <a:lnTo>
                    <a:pt x="69" y="36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1" y="43"/>
                  </a:lnTo>
                  <a:lnTo>
                    <a:pt x="30" y="47"/>
                  </a:lnTo>
                  <a:lnTo>
                    <a:pt x="21" y="50"/>
                  </a:lnTo>
                  <a:lnTo>
                    <a:pt x="15" y="52"/>
                  </a:lnTo>
                  <a:lnTo>
                    <a:pt x="8" y="53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4" y="45"/>
                  </a:lnTo>
                  <a:lnTo>
                    <a:pt x="20" y="39"/>
                  </a:lnTo>
                  <a:lnTo>
                    <a:pt x="27" y="33"/>
                  </a:lnTo>
                  <a:lnTo>
                    <a:pt x="34" y="27"/>
                  </a:lnTo>
                  <a:lnTo>
                    <a:pt x="42" y="22"/>
                  </a:lnTo>
                  <a:lnTo>
                    <a:pt x="52" y="18"/>
                  </a:lnTo>
                  <a:lnTo>
                    <a:pt x="62" y="13"/>
                  </a:lnTo>
                  <a:lnTo>
                    <a:pt x="70" y="10"/>
                  </a:lnTo>
                  <a:lnTo>
                    <a:pt x="79" y="7"/>
                  </a:lnTo>
                  <a:lnTo>
                    <a:pt x="88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2" name="Freeform 363"/>
            <p:cNvSpPr>
              <a:spLocks/>
            </p:cNvSpPr>
            <p:nvPr/>
          </p:nvSpPr>
          <p:spPr bwMode="auto">
            <a:xfrm>
              <a:off x="6890" y="3584"/>
              <a:ext cx="27" cy="17"/>
            </a:xfrm>
            <a:custGeom>
              <a:avLst/>
              <a:gdLst>
                <a:gd name="T0" fmla="*/ 0 w 109"/>
                <a:gd name="T1" fmla="*/ 0 h 68"/>
                <a:gd name="T2" fmla="*/ 0 w 109"/>
                <a:gd name="T3" fmla="*/ 0 h 68"/>
                <a:gd name="T4" fmla="*/ 0 w 109"/>
                <a:gd name="T5" fmla="*/ 0 h 68"/>
                <a:gd name="T6" fmla="*/ 0 w 109"/>
                <a:gd name="T7" fmla="*/ 0 h 68"/>
                <a:gd name="T8" fmla="*/ 0 w 109"/>
                <a:gd name="T9" fmla="*/ 0 h 68"/>
                <a:gd name="T10" fmla="*/ 0 w 109"/>
                <a:gd name="T11" fmla="*/ 0 h 68"/>
                <a:gd name="T12" fmla="*/ 0 w 109"/>
                <a:gd name="T13" fmla="*/ 0 h 68"/>
                <a:gd name="T14" fmla="*/ 0 w 109"/>
                <a:gd name="T15" fmla="*/ 0 h 68"/>
                <a:gd name="T16" fmla="*/ 0 w 109"/>
                <a:gd name="T17" fmla="*/ 0 h 68"/>
                <a:gd name="T18" fmla="*/ 0 w 109"/>
                <a:gd name="T19" fmla="*/ 0 h 68"/>
                <a:gd name="T20" fmla="*/ 0 w 109"/>
                <a:gd name="T21" fmla="*/ 0 h 68"/>
                <a:gd name="T22" fmla="*/ 0 w 109"/>
                <a:gd name="T23" fmla="*/ 0 h 68"/>
                <a:gd name="T24" fmla="*/ 0 w 109"/>
                <a:gd name="T25" fmla="*/ 0 h 68"/>
                <a:gd name="T26" fmla="*/ 0 w 109"/>
                <a:gd name="T27" fmla="*/ 0 h 68"/>
                <a:gd name="T28" fmla="*/ 0 w 109"/>
                <a:gd name="T29" fmla="*/ 0 h 68"/>
                <a:gd name="T30" fmla="*/ 0 w 109"/>
                <a:gd name="T31" fmla="*/ 0 h 68"/>
                <a:gd name="T32" fmla="*/ 0 w 109"/>
                <a:gd name="T33" fmla="*/ 0 h 68"/>
                <a:gd name="T34" fmla="*/ 0 w 109"/>
                <a:gd name="T35" fmla="*/ 0 h 68"/>
                <a:gd name="T36" fmla="*/ 0 w 109"/>
                <a:gd name="T37" fmla="*/ 0 h 68"/>
                <a:gd name="T38" fmla="*/ 0 w 109"/>
                <a:gd name="T39" fmla="*/ 0 h 68"/>
                <a:gd name="T40" fmla="*/ 0 w 109"/>
                <a:gd name="T41" fmla="*/ 0 h 68"/>
                <a:gd name="T42" fmla="*/ 0 w 109"/>
                <a:gd name="T43" fmla="*/ 0 h 68"/>
                <a:gd name="T44" fmla="*/ 0 w 109"/>
                <a:gd name="T45" fmla="*/ 0 h 68"/>
                <a:gd name="T46" fmla="*/ 0 w 109"/>
                <a:gd name="T47" fmla="*/ 0 h 68"/>
                <a:gd name="T48" fmla="*/ 0 w 109"/>
                <a:gd name="T49" fmla="*/ 0 h 68"/>
                <a:gd name="T50" fmla="*/ 0 w 109"/>
                <a:gd name="T51" fmla="*/ 0 h 68"/>
                <a:gd name="T52" fmla="*/ 0 w 109"/>
                <a:gd name="T53" fmla="*/ 0 h 68"/>
                <a:gd name="T54" fmla="*/ 0 w 109"/>
                <a:gd name="T55" fmla="*/ 0 h 68"/>
                <a:gd name="T56" fmla="*/ 0 w 109"/>
                <a:gd name="T57" fmla="*/ 0 h 68"/>
                <a:gd name="T58" fmla="*/ 0 w 109"/>
                <a:gd name="T59" fmla="*/ 0 h 68"/>
                <a:gd name="T60" fmla="*/ 0 w 109"/>
                <a:gd name="T61" fmla="*/ 0 h 68"/>
                <a:gd name="T62" fmla="*/ 0 w 109"/>
                <a:gd name="T63" fmla="*/ 0 h 68"/>
                <a:gd name="T64" fmla="*/ 0 w 109"/>
                <a:gd name="T65" fmla="*/ 0 h 68"/>
                <a:gd name="T66" fmla="*/ 0 w 109"/>
                <a:gd name="T67" fmla="*/ 0 h 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9"/>
                <a:gd name="T103" fmla="*/ 0 h 68"/>
                <a:gd name="T104" fmla="*/ 109 w 109"/>
                <a:gd name="T105" fmla="*/ 68 h 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9" h="68">
                  <a:moveTo>
                    <a:pt x="79" y="0"/>
                  </a:moveTo>
                  <a:lnTo>
                    <a:pt x="89" y="3"/>
                  </a:lnTo>
                  <a:lnTo>
                    <a:pt x="98" y="11"/>
                  </a:lnTo>
                  <a:lnTo>
                    <a:pt x="102" y="16"/>
                  </a:lnTo>
                  <a:lnTo>
                    <a:pt x="106" y="22"/>
                  </a:lnTo>
                  <a:lnTo>
                    <a:pt x="107" y="27"/>
                  </a:lnTo>
                  <a:lnTo>
                    <a:pt x="109" y="32"/>
                  </a:lnTo>
                  <a:lnTo>
                    <a:pt x="101" y="29"/>
                  </a:lnTo>
                  <a:lnTo>
                    <a:pt x="94" y="27"/>
                  </a:lnTo>
                  <a:lnTo>
                    <a:pt x="86" y="25"/>
                  </a:lnTo>
                  <a:lnTo>
                    <a:pt x="80" y="25"/>
                  </a:lnTo>
                  <a:lnTo>
                    <a:pt x="68" y="26"/>
                  </a:lnTo>
                  <a:lnTo>
                    <a:pt x="59" y="31"/>
                  </a:lnTo>
                  <a:lnTo>
                    <a:pt x="48" y="36"/>
                  </a:lnTo>
                  <a:lnTo>
                    <a:pt x="37" y="44"/>
                  </a:lnTo>
                  <a:lnTo>
                    <a:pt x="32" y="50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17" y="68"/>
                  </a:lnTo>
                  <a:lnTo>
                    <a:pt x="12" y="67"/>
                  </a:lnTo>
                  <a:lnTo>
                    <a:pt x="8" y="66"/>
                  </a:lnTo>
                  <a:lnTo>
                    <a:pt x="3" y="63"/>
                  </a:lnTo>
                  <a:lnTo>
                    <a:pt x="0" y="64"/>
                  </a:lnTo>
                  <a:lnTo>
                    <a:pt x="6" y="54"/>
                  </a:lnTo>
                  <a:lnTo>
                    <a:pt x="13" y="43"/>
                  </a:lnTo>
                  <a:lnTo>
                    <a:pt x="23" y="33"/>
                  </a:lnTo>
                  <a:lnTo>
                    <a:pt x="32" y="25"/>
                  </a:lnTo>
                  <a:lnTo>
                    <a:pt x="42" y="16"/>
                  </a:lnTo>
                  <a:lnTo>
                    <a:pt x="54" y="10"/>
                  </a:lnTo>
                  <a:lnTo>
                    <a:pt x="59" y="6"/>
                  </a:lnTo>
                  <a:lnTo>
                    <a:pt x="66" y="3"/>
                  </a:lnTo>
                  <a:lnTo>
                    <a:pt x="72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3" name="Freeform 364"/>
            <p:cNvSpPr>
              <a:spLocks/>
            </p:cNvSpPr>
            <p:nvPr/>
          </p:nvSpPr>
          <p:spPr bwMode="auto">
            <a:xfrm>
              <a:off x="6928" y="3584"/>
              <a:ext cx="15" cy="20"/>
            </a:xfrm>
            <a:custGeom>
              <a:avLst/>
              <a:gdLst>
                <a:gd name="T0" fmla="*/ 0 w 60"/>
                <a:gd name="T1" fmla="*/ 0 h 80"/>
                <a:gd name="T2" fmla="*/ 0 w 60"/>
                <a:gd name="T3" fmla="*/ 0 h 80"/>
                <a:gd name="T4" fmla="*/ 0 w 60"/>
                <a:gd name="T5" fmla="*/ 0 h 80"/>
                <a:gd name="T6" fmla="*/ 0 w 60"/>
                <a:gd name="T7" fmla="*/ 0 h 80"/>
                <a:gd name="T8" fmla="*/ 0 w 60"/>
                <a:gd name="T9" fmla="*/ 0 h 80"/>
                <a:gd name="T10" fmla="*/ 0 w 60"/>
                <a:gd name="T11" fmla="*/ 0 h 80"/>
                <a:gd name="T12" fmla="*/ 0 w 60"/>
                <a:gd name="T13" fmla="*/ 0 h 80"/>
                <a:gd name="T14" fmla="*/ 0 w 60"/>
                <a:gd name="T15" fmla="*/ 0 h 80"/>
                <a:gd name="T16" fmla="*/ 0 w 60"/>
                <a:gd name="T17" fmla="*/ 0 h 80"/>
                <a:gd name="T18" fmla="*/ 0 w 60"/>
                <a:gd name="T19" fmla="*/ 0 h 80"/>
                <a:gd name="T20" fmla="*/ 0 w 60"/>
                <a:gd name="T21" fmla="*/ 0 h 80"/>
                <a:gd name="T22" fmla="*/ 0 w 60"/>
                <a:gd name="T23" fmla="*/ 0 h 80"/>
                <a:gd name="T24" fmla="*/ 0 w 60"/>
                <a:gd name="T25" fmla="*/ 0 h 80"/>
                <a:gd name="T26" fmla="*/ 0 w 60"/>
                <a:gd name="T27" fmla="*/ 0 h 80"/>
                <a:gd name="T28" fmla="*/ 0 w 60"/>
                <a:gd name="T29" fmla="*/ 0 h 80"/>
                <a:gd name="T30" fmla="*/ 0 w 60"/>
                <a:gd name="T31" fmla="*/ 0 h 80"/>
                <a:gd name="T32" fmla="*/ 0 w 60"/>
                <a:gd name="T33" fmla="*/ 0 h 80"/>
                <a:gd name="T34" fmla="*/ 0 w 60"/>
                <a:gd name="T35" fmla="*/ 0 h 80"/>
                <a:gd name="T36" fmla="*/ 0 w 60"/>
                <a:gd name="T37" fmla="*/ 0 h 80"/>
                <a:gd name="T38" fmla="*/ 0 w 60"/>
                <a:gd name="T39" fmla="*/ 0 h 80"/>
                <a:gd name="T40" fmla="*/ 0 w 60"/>
                <a:gd name="T41" fmla="*/ 0 h 80"/>
                <a:gd name="T42" fmla="*/ 0 w 60"/>
                <a:gd name="T43" fmla="*/ 0 h 80"/>
                <a:gd name="T44" fmla="*/ 0 w 60"/>
                <a:gd name="T45" fmla="*/ 0 h 80"/>
                <a:gd name="T46" fmla="*/ 0 w 60"/>
                <a:gd name="T47" fmla="*/ 0 h 80"/>
                <a:gd name="T48" fmla="*/ 0 w 60"/>
                <a:gd name="T49" fmla="*/ 0 h 80"/>
                <a:gd name="T50" fmla="*/ 0 w 60"/>
                <a:gd name="T51" fmla="*/ 0 h 80"/>
                <a:gd name="T52" fmla="*/ 0 w 60"/>
                <a:gd name="T53" fmla="*/ 0 h 80"/>
                <a:gd name="T54" fmla="*/ 0 w 60"/>
                <a:gd name="T55" fmla="*/ 0 h 80"/>
                <a:gd name="T56" fmla="*/ 0 w 60"/>
                <a:gd name="T57" fmla="*/ 0 h 80"/>
                <a:gd name="T58" fmla="*/ 0 w 60"/>
                <a:gd name="T59" fmla="*/ 0 h 80"/>
                <a:gd name="T60" fmla="*/ 0 w 60"/>
                <a:gd name="T61" fmla="*/ 0 h 80"/>
                <a:gd name="T62" fmla="*/ 0 w 60"/>
                <a:gd name="T63" fmla="*/ 0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80"/>
                <a:gd name="T98" fmla="*/ 60 w 60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80">
                  <a:moveTo>
                    <a:pt x="44" y="0"/>
                  </a:moveTo>
                  <a:lnTo>
                    <a:pt x="49" y="2"/>
                  </a:lnTo>
                  <a:lnTo>
                    <a:pt x="55" y="5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0" y="22"/>
                  </a:lnTo>
                  <a:lnTo>
                    <a:pt x="58" y="29"/>
                  </a:lnTo>
                  <a:lnTo>
                    <a:pt x="51" y="35"/>
                  </a:lnTo>
                  <a:lnTo>
                    <a:pt x="45" y="42"/>
                  </a:lnTo>
                  <a:lnTo>
                    <a:pt x="41" y="48"/>
                  </a:lnTo>
                  <a:lnTo>
                    <a:pt x="35" y="54"/>
                  </a:lnTo>
                  <a:lnTo>
                    <a:pt x="30" y="60"/>
                  </a:lnTo>
                  <a:lnTo>
                    <a:pt x="25" y="67"/>
                  </a:lnTo>
                  <a:lnTo>
                    <a:pt x="23" y="73"/>
                  </a:lnTo>
                  <a:lnTo>
                    <a:pt x="20" y="80"/>
                  </a:lnTo>
                  <a:lnTo>
                    <a:pt x="15" y="76"/>
                  </a:lnTo>
                  <a:lnTo>
                    <a:pt x="14" y="71"/>
                  </a:lnTo>
                  <a:lnTo>
                    <a:pt x="13" y="66"/>
                  </a:lnTo>
                  <a:lnTo>
                    <a:pt x="14" y="62"/>
                  </a:lnTo>
                  <a:lnTo>
                    <a:pt x="13" y="55"/>
                  </a:lnTo>
                  <a:lnTo>
                    <a:pt x="12" y="52"/>
                  </a:lnTo>
                  <a:lnTo>
                    <a:pt x="8" y="49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11" y="37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4" y="17"/>
                  </a:lnTo>
                  <a:lnTo>
                    <a:pt x="30" y="11"/>
                  </a:lnTo>
                  <a:lnTo>
                    <a:pt x="36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4" name="Freeform 365"/>
            <p:cNvSpPr>
              <a:spLocks/>
            </p:cNvSpPr>
            <p:nvPr/>
          </p:nvSpPr>
          <p:spPr bwMode="auto">
            <a:xfrm>
              <a:off x="6966" y="3586"/>
              <a:ext cx="16" cy="22"/>
            </a:xfrm>
            <a:custGeom>
              <a:avLst/>
              <a:gdLst>
                <a:gd name="T0" fmla="*/ 0 w 64"/>
                <a:gd name="T1" fmla="*/ 0 h 84"/>
                <a:gd name="T2" fmla="*/ 0 w 64"/>
                <a:gd name="T3" fmla="*/ 0 h 84"/>
                <a:gd name="T4" fmla="*/ 0 w 64"/>
                <a:gd name="T5" fmla="*/ 0 h 84"/>
                <a:gd name="T6" fmla="*/ 0 w 64"/>
                <a:gd name="T7" fmla="*/ 0 h 84"/>
                <a:gd name="T8" fmla="*/ 0 w 64"/>
                <a:gd name="T9" fmla="*/ 0 h 84"/>
                <a:gd name="T10" fmla="*/ 0 w 64"/>
                <a:gd name="T11" fmla="*/ 0 h 84"/>
                <a:gd name="T12" fmla="*/ 0 w 64"/>
                <a:gd name="T13" fmla="*/ 0 h 84"/>
                <a:gd name="T14" fmla="*/ 0 w 64"/>
                <a:gd name="T15" fmla="*/ 0 h 84"/>
                <a:gd name="T16" fmla="*/ 0 w 64"/>
                <a:gd name="T17" fmla="*/ 0 h 84"/>
                <a:gd name="T18" fmla="*/ 0 w 64"/>
                <a:gd name="T19" fmla="*/ 0 h 84"/>
                <a:gd name="T20" fmla="*/ 0 w 64"/>
                <a:gd name="T21" fmla="*/ 0 h 84"/>
                <a:gd name="T22" fmla="*/ 0 w 64"/>
                <a:gd name="T23" fmla="*/ 0 h 84"/>
                <a:gd name="T24" fmla="*/ 0 w 64"/>
                <a:gd name="T25" fmla="*/ 0 h 84"/>
                <a:gd name="T26" fmla="*/ 0 w 64"/>
                <a:gd name="T27" fmla="*/ 0 h 84"/>
                <a:gd name="T28" fmla="*/ 0 w 64"/>
                <a:gd name="T29" fmla="*/ 0 h 84"/>
                <a:gd name="T30" fmla="*/ 0 w 64"/>
                <a:gd name="T31" fmla="*/ 0 h 84"/>
                <a:gd name="T32" fmla="*/ 0 w 64"/>
                <a:gd name="T33" fmla="*/ 0 h 84"/>
                <a:gd name="T34" fmla="*/ 0 w 64"/>
                <a:gd name="T35" fmla="*/ 0 h 84"/>
                <a:gd name="T36" fmla="*/ 0 w 64"/>
                <a:gd name="T37" fmla="*/ 0 h 84"/>
                <a:gd name="T38" fmla="*/ 0 w 64"/>
                <a:gd name="T39" fmla="*/ 0 h 84"/>
                <a:gd name="T40" fmla="*/ 0 w 64"/>
                <a:gd name="T41" fmla="*/ 0 h 84"/>
                <a:gd name="T42" fmla="*/ 0 w 64"/>
                <a:gd name="T43" fmla="*/ 0 h 84"/>
                <a:gd name="T44" fmla="*/ 0 w 64"/>
                <a:gd name="T45" fmla="*/ 0 h 84"/>
                <a:gd name="T46" fmla="*/ 0 w 64"/>
                <a:gd name="T47" fmla="*/ 0 h 84"/>
                <a:gd name="T48" fmla="*/ 0 w 64"/>
                <a:gd name="T49" fmla="*/ 0 h 84"/>
                <a:gd name="T50" fmla="*/ 0 w 64"/>
                <a:gd name="T51" fmla="*/ 0 h 84"/>
                <a:gd name="T52" fmla="*/ 0 w 64"/>
                <a:gd name="T53" fmla="*/ 0 h 84"/>
                <a:gd name="T54" fmla="*/ 0 w 64"/>
                <a:gd name="T55" fmla="*/ 0 h 84"/>
                <a:gd name="T56" fmla="*/ 0 w 64"/>
                <a:gd name="T57" fmla="*/ 0 h 84"/>
                <a:gd name="T58" fmla="*/ 0 w 64"/>
                <a:gd name="T59" fmla="*/ 0 h 84"/>
                <a:gd name="T60" fmla="*/ 0 w 64"/>
                <a:gd name="T61" fmla="*/ 0 h 84"/>
                <a:gd name="T62" fmla="*/ 0 w 64"/>
                <a:gd name="T63" fmla="*/ 0 h 84"/>
                <a:gd name="T64" fmla="*/ 0 w 64"/>
                <a:gd name="T65" fmla="*/ 0 h 84"/>
                <a:gd name="T66" fmla="*/ 0 w 64"/>
                <a:gd name="T67" fmla="*/ 0 h 84"/>
                <a:gd name="T68" fmla="*/ 0 w 64"/>
                <a:gd name="T69" fmla="*/ 0 h 84"/>
                <a:gd name="T70" fmla="*/ 0 w 64"/>
                <a:gd name="T71" fmla="*/ 0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84"/>
                <a:gd name="T110" fmla="*/ 64 w 64"/>
                <a:gd name="T111" fmla="*/ 84 h 8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84">
                  <a:moveTo>
                    <a:pt x="22" y="0"/>
                  </a:moveTo>
                  <a:lnTo>
                    <a:pt x="28" y="2"/>
                  </a:lnTo>
                  <a:lnTo>
                    <a:pt x="35" y="5"/>
                  </a:lnTo>
                  <a:lnTo>
                    <a:pt x="42" y="9"/>
                  </a:lnTo>
                  <a:lnTo>
                    <a:pt x="48" y="14"/>
                  </a:lnTo>
                  <a:lnTo>
                    <a:pt x="58" y="22"/>
                  </a:lnTo>
                  <a:lnTo>
                    <a:pt x="64" y="33"/>
                  </a:lnTo>
                  <a:lnTo>
                    <a:pt x="63" y="41"/>
                  </a:lnTo>
                  <a:lnTo>
                    <a:pt x="58" y="48"/>
                  </a:lnTo>
                  <a:lnTo>
                    <a:pt x="53" y="52"/>
                  </a:lnTo>
                  <a:lnTo>
                    <a:pt x="47" y="55"/>
                  </a:lnTo>
                  <a:lnTo>
                    <a:pt x="41" y="58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64"/>
                  </a:lnTo>
                  <a:lnTo>
                    <a:pt x="21" y="68"/>
                  </a:lnTo>
                  <a:lnTo>
                    <a:pt x="17" y="73"/>
                  </a:lnTo>
                  <a:lnTo>
                    <a:pt x="13" y="77"/>
                  </a:lnTo>
                  <a:lnTo>
                    <a:pt x="11" y="82"/>
                  </a:lnTo>
                  <a:lnTo>
                    <a:pt x="5" y="84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7"/>
                  </a:lnTo>
                  <a:lnTo>
                    <a:pt x="3" y="62"/>
                  </a:lnTo>
                  <a:lnTo>
                    <a:pt x="3" y="56"/>
                  </a:lnTo>
                  <a:lnTo>
                    <a:pt x="4" y="51"/>
                  </a:lnTo>
                  <a:lnTo>
                    <a:pt x="5" y="44"/>
                  </a:lnTo>
                  <a:lnTo>
                    <a:pt x="6" y="40"/>
                  </a:lnTo>
                  <a:lnTo>
                    <a:pt x="6" y="33"/>
                  </a:lnTo>
                  <a:lnTo>
                    <a:pt x="7" y="28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5" name="Freeform 366"/>
            <p:cNvSpPr>
              <a:spLocks/>
            </p:cNvSpPr>
            <p:nvPr/>
          </p:nvSpPr>
          <p:spPr bwMode="auto">
            <a:xfrm>
              <a:off x="6835" y="3589"/>
              <a:ext cx="14" cy="10"/>
            </a:xfrm>
            <a:custGeom>
              <a:avLst/>
              <a:gdLst>
                <a:gd name="T0" fmla="*/ 0 w 56"/>
                <a:gd name="T1" fmla="*/ 0 h 41"/>
                <a:gd name="T2" fmla="*/ 0 w 56"/>
                <a:gd name="T3" fmla="*/ 0 h 41"/>
                <a:gd name="T4" fmla="*/ 0 w 56"/>
                <a:gd name="T5" fmla="*/ 0 h 41"/>
                <a:gd name="T6" fmla="*/ 0 w 56"/>
                <a:gd name="T7" fmla="*/ 0 h 41"/>
                <a:gd name="T8" fmla="*/ 0 w 56"/>
                <a:gd name="T9" fmla="*/ 0 h 41"/>
                <a:gd name="T10" fmla="*/ 0 w 56"/>
                <a:gd name="T11" fmla="*/ 0 h 41"/>
                <a:gd name="T12" fmla="*/ 0 w 56"/>
                <a:gd name="T13" fmla="*/ 0 h 41"/>
                <a:gd name="T14" fmla="*/ 0 w 56"/>
                <a:gd name="T15" fmla="*/ 0 h 41"/>
                <a:gd name="T16" fmla="*/ 0 w 56"/>
                <a:gd name="T17" fmla="*/ 0 h 41"/>
                <a:gd name="T18" fmla="*/ 0 w 56"/>
                <a:gd name="T19" fmla="*/ 0 h 41"/>
                <a:gd name="T20" fmla="*/ 0 w 56"/>
                <a:gd name="T21" fmla="*/ 0 h 41"/>
                <a:gd name="T22" fmla="*/ 0 w 56"/>
                <a:gd name="T23" fmla="*/ 0 h 41"/>
                <a:gd name="T24" fmla="*/ 0 w 56"/>
                <a:gd name="T25" fmla="*/ 0 h 41"/>
                <a:gd name="T26" fmla="*/ 0 w 56"/>
                <a:gd name="T27" fmla="*/ 0 h 41"/>
                <a:gd name="T28" fmla="*/ 0 w 56"/>
                <a:gd name="T29" fmla="*/ 0 h 41"/>
                <a:gd name="T30" fmla="*/ 0 w 56"/>
                <a:gd name="T31" fmla="*/ 0 h 41"/>
                <a:gd name="T32" fmla="*/ 0 w 56"/>
                <a:gd name="T33" fmla="*/ 0 h 41"/>
                <a:gd name="T34" fmla="*/ 0 w 56"/>
                <a:gd name="T35" fmla="*/ 0 h 41"/>
                <a:gd name="T36" fmla="*/ 0 w 56"/>
                <a:gd name="T37" fmla="*/ 0 h 41"/>
                <a:gd name="T38" fmla="*/ 0 w 56"/>
                <a:gd name="T39" fmla="*/ 0 h 41"/>
                <a:gd name="T40" fmla="*/ 0 w 56"/>
                <a:gd name="T41" fmla="*/ 0 h 41"/>
                <a:gd name="T42" fmla="*/ 0 w 56"/>
                <a:gd name="T43" fmla="*/ 0 h 41"/>
                <a:gd name="T44" fmla="*/ 0 w 56"/>
                <a:gd name="T45" fmla="*/ 0 h 41"/>
                <a:gd name="T46" fmla="*/ 0 w 56"/>
                <a:gd name="T47" fmla="*/ 0 h 41"/>
                <a:gd name="T48" fmla="*/ 0 w 56"/>
                <a:gd name="T49" fmla="*/ 0 h 41"/>
                <a:gd name="T50" fmla="*/ 0 w 56"/>
                <a:gd name="T51" fmla="*/ 0 h 41"/>
                <a:gd name="T52" fmla="*/ 0 w 56"/>
                <a:gd name="T53" fmla="*/ 0 h 41"/>
                <a:gd name="T54" fmla="*/ 0 w 56"/>
                <a:gd name="T55" fmla="*/ 0 h 41"/>
                <a:gd name="T56" fmla="*/ 0 w 56"/>
                <a:gd name="T57" fmla="*/ 0 h 41"/>
                <a:gd name="T58" fmla="*/ 0 w 56"/>
                <a:gd name="T59" fmla="*/ 0 h 41"/>
                <a:gd name="T60" fmla="*/ 0 w 56"/>
                <a:gd name="T61" fmla="*/ 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"/>
                <a:gd name="T94" fmla="*/ 0 h 41"/>
                <a:gd name="T95" fmla="*/ 56 w 56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" h="41">
                  <a:moveTo>
                    <a:pt x="23" y="0"/>
                  </a:moveTo>
                  <a:lnTo>
                    <a:pt x="26" y="4"/>
                  </a:lnTo>
                  <a:lnTo>
                    <a:pt x="31" y="8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9" y="3"/>
                  </a:lnTo>
                  <a:lnTo>
                    <a:pt x="45" y="7"/>
                  </a:lnTo>
                  <a:lnTo>
                    <a:pt x="55" y="10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3" y="27"/>
                  </a:lnTo>
                  <a:lnTo>
                    <a:pt x="48" y="34"/>
                  </a:lnTo>
                  <a:lnTo>
                    <a:pt x="43" y="27"/>
                  </a:lnTo>
                  <a:lnTo>
                    <a:pt x="42" y="22"/>
                  </a:lnTo>
                  <a:lnTo>
                    <a:pt x="39" y="22"/>
                  </a:lnTo>
                  <a:lnTo>
                    <a:pt x="33" y="27"/>
                  </a:lnTo>
                  <a:lnTo>
                    <a:pt x="27" y="31"/>
                  </a:lnTo>
                  <a:lnTo>
                    <a:pt x="19" y="31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41"/>
                  </a:lnTo>
                  <a:lnTo>
                    <a:pt x="5" y="38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6" name="Freeform 367"/>
            <p:cNvSpPr>
              <a:spLocks/>
            </p:cNvSpPr>
            <p:nvPr/>
          </p:nvSpPr>
          <p:spPr bwMode="auto">
            <a:xfrm>
              <a:off x="7009" y="3594"/>
              <a:ext cx="10" cy="10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0 h 39"/>
                <a:gd name="T6" fmla="*/ 0 w 38"/>
                <a:gd name="T7" fmla="*/ 0 h 39"/>
                <a:gd name="T8" fmla="*/ 0 w 38"/>
                <a:gd name="T9" fmla="*/ 0 h 39"/>
                <a:gd name="T10" fmla="*/ 0 w 38"/>
                <a:gd name="T11" fmla="*/ 0 h 39"/>
                <a:gd name="T12" fmla="*/ 0 w 38"/>
                <a:gd name="T13" fmla="*/ 0 h 39"/>
                <a:gd name="T14" fmla="*/ 0 w 38"/>
                <a:gd name="T15" fmla="*/ 0 h 39"/>
                <a:gd name="T16" fmla="*/ 0 w 38"/>
                <a:gd name="T17" fmla="*/ 0 h 39"/>
                <a:gd name="T18" fmla="*/ 0 w 38"/>
                <a:gd name="T19" fmla="*/ 0 h 39"/>
                <a:gd name="T20" fmla="*/ 0 w 38"/>
                <a:gd name="T21" fmla="*/ 0 h 39"/>
                <a:gd name="T22" fmla="*/ 0 w 38"/>
                <a:gd name="T23" fmla="*/ 0 h 39"/>
                <a:gd name="T24" fmla="*/ 0 w 38"/>
                <a:gd name="T25" fmla="*/ 0 h 39"/>
                <a:gd name="T26" fmla="*/ 0 w 38"/>
                <a:gd name="T27" fmla="*/ 0 h 39"/>
                <a:gd name="T28" fmla="*/ 0 w 38"/>
                <a:gd name="T29" fmla="*/ 0 h 39"/>
                <a:gd name="T30" fmla="*/ 0 w 38"/>
                <a:gd name="T31" fmla="*/ 0 h 39"/>
                <a:gd name="T32" fmla="*/ 0 w 38"/>
                <a:gd name="T33" fmla="*/ 0 h 39"/>
                <a:gd name="T34" fmla="*/ 0 w 38"/>
                <a:gd name="T35" fmla="*/ 0 h 39"/>
                <a:gd name="T36" fmla="*/ 0 w 38"/>
                <a:gd name="T37" fmla="*/ 0 h 39"/>
                <a:gd name="T38" fmla="*/ 0 w 3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"/>
                <a:gd name="T61" fmla="*/ 0 h 39"/>
                <a:gd name="T62" fmla="*/ 38 w 3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" h="39">
                  <a:moveTo>
                    <a:pt x="36" y="0"/>
                  </a:moveTo>
                  <a:lnTo>
                    <a:pt x="38" y="4"/>
                  </a:lnTo>
                  <a:lnTo>
                    <a:pt x="38" y="11"/>
                  </a:lnTo>
                  <a:lnTo>
                    <a:pt x="35" y="16"/>
                  </a:lnTo>
                  <a:lnTo>
                    <a:pt x="30" y="23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1" y="36"/>
                  </a:lnTo>
                  <a:lnTo>
                    <a:pt x="7" y="39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0" y="7"/>
                  </a:lnTo>
                  <a:lnTo>
                    <a:pt x="18" y="3"/>
                  </a:lnTo>
                  <a:lnTo>
                    <a:pt x="28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7" name="Freeform 368"/>
            <p:cNvSpPr>
              <a:spLocks/>
            </p:cNvSpPr>
            <p:nvPr/>
          </p:nvSpPr>
          <p:spPr bwMode="auto">
            <a:xfrm>
              <a:off x="6792" y="3596"/>
              <a:ext cx="33" cy="16"/>
            </a:xfrm>
            <a:custGeom>
              <a:avLst/>
              <a:gdLst>
                <a:gd name="T0" fmla="*/ 0 w 133"/>
                <a:gd name="T1" fmla="*/ 0 h 65"/>
                <a:gd name="T2" fmla="*/ 0 w 133"/>
                <a:gd name="T3" fmla="*/ 0 h 65"/>
                <a:gd name="T4" fmla="*/ 0 w 133"/>
                <a:gd name="T5" fmla="*/ 0 h 65"/>
                <a:gd name="T6" fmla="*/ 0 w 133"/>
                <a:gd name="T7" fmla="*/ 0 h 65"/>
                <a:gd name="T8" fmla="*/ 0 w 133"/>
                <a:gd name="T9" fmla="*/ 0 h 65"/>
                <a:gd name="T10" fmla="*/ 0 w 133"/>
                <a:gd name="T11" fmla="*/ 0 h 65"/>
                <a:gd name="T12" fmla="*/ 0 w 133"/>
                <a:gd name="T13" fmla="*/ 0 h 65"/>
                <a:gd name="T14" fmla="*/ 0 w 133"/>
                <a:gd name="T15" fmla="*/ 0 h 65"/>
                <a:gd name="T16" fmla="*/ 0 w 133"/>
                <a:gd name="T17" fmla="*/ 0 h 65"/>
                <a:gd name="T18" fmla="*/ 0 w 133"/>
                <a:gd name="T19" fmla="*/ 0 h 65"/>
                <a:gd name="T20" fmla="*/ 0 w 133"/>
                <a:gd name="T21" fmla="*/ 0 h 65"/>
                <a:gd name="T22" fmla="*/ 0 w 133"/>
                <a:gd name="T23" fmla="*/ 0 h 65"/>
                <a:gd name="T24" fmla="*/ 0 w 133"/>
                <a:gd name="T25" fmla="*/ 0 h 65"/>
                <a:gd name="T26" fmla="*/ 0 w 133"/>
                <a:gd name="T27" fmla="*/ 0 h 65"/>
                <a:gd name="T28" fmla="*/ 0 w 133"/>
                <a:gd name="T29" fmla="*/ 0 h 65"/>
                <a:gd name="T30" fmla="*/ 0 w 133"/>
                <a:gd name="T31" fmla="*/ 0 h 65"/>
                <a:gd name="T32" fmla="*/ 0 w 133"/>
                <a:gd name="T33" fmla="*/ 0 h 65"/>
                <a:gd name="T34" fmla="*/ 0 w 133"/>
                <a:gd name="T35" fmla="*/ 0 h 65"/>
                <a:gd name="T36" fmla="*/ 0 w 133"/>
                <a:gd name="T37" fmla="*/ 0 h 65"/>
                <a:gd name="T38" fmla="*/ 0 w 133"/>
                <a:gd name="T39" fmla="*/ 0 h 65"/>
                <a:gd name="T40" fmla="*/ 0 w 133"/>
                <a:gd name="T41" fmla="*/ 0 h 65"/>
                <a:gd name="T42" fmla="*/ 0 w 133"/>
                <a:gd name="T43" fmla="*/ 0 h 65"/>
                <a:gd name="T44" fmla="*/ 0 w 133"/>
                <a:gd name="T45" fmla="*/ 0 h 65"/>
                <a:gd name="T46" fmla="*/ 0 w 133"/>
                <a:gd name="T47" fmla="*/ 0 h 65"/>
                <a:gd name="T48" fmla="*/ 0 w 133"/>
                <a:gd name="T49" fmla="*/ 0 h 65"/>
                <a:gd name="T50" fmla="*/ 0 w 133"/>
                <a:gd name="T51" fmla="*/ 0 h 65"/>
                <a:gd name="T52" fmla="*/ 0 w 133"/>
                <a:gd name="T53" fmla="*/ 0 h 65"/>
                <a:gd name="T54" fmla="*/ 0 w 133"/>
                <a:gd name="T55" fmla="*/ 0 h 65"/>
                <a:gd name="T56" fmla="*/ 0 w 133"/>
                <a:gd name="T57" fmla="*/ 0 h 65"/>
                <a:gd name="T58" fmla="*/ 0 w 133"/>
                <a:gd name="T59" fmla="*/ 0 h 65"/>
                <a:gd name="T60" fmla="*/ 0 w 133"/>
                <a:gd name="T61" fmla="*/ 0 h 65"/>
                <a:gd name="T62" fmla="*/ 0 w 133"/>
                <a:gd name="T63" fmla="*/ 0 h 65"/>
                <a:gd name="T64" fmla="*/ 0 w 133"/>
                <a:gd name="T65" fmla="*/ 0 h 65"/>
                <a:gd name="T66" fmla="*/ 0 w 133"/>
                <a:gd name="T67" fmla="*/ 0 h 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3"/>
                <a:gd name="T103" fmla="*/ 0 h 65"/>
                <a:gd name="T104" fmla="*/ 133 w 133"/>
                <a:gd name="T105" fmla="*/ 65 h 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3" h="65">
                  <a:moveTo>
                    <a:pt x="109" y="1"/>
                  </a:moveTo>
                  <a:lnTo>
                    <a:pt x="115" y="0"/>
                  </a:lnTo>
                  <a:lnTo>
                    <a:pt x="122" y="1"/>
                  </a:lnTo>
                  <a:lnTo>
                    <a:pt x="127" y="3"/>
                  </a:lnTo>
                  <a:lnTo>
                    <a:pt x="133" y="6"/>
                  </a:lnTo>
                  <a:lnTo>
                    <a:pt x="133" y="11"/>
                  </a:lnTo>
                  <a:lnTo>
                    <a:pt x="133" y="16"/>
                  </a:lnTo>
                  <a:lnTo>
                    <a:pt x="122" y="20"/>
                  </a:lnTo>
                  <a:lnTo>
                    <a:pt x="111" y="24"/>
                  </a:lnTo>
                  <a:lnTo>
                    <a:pt x="100" y="27"/>
                  </a:lnTo>
                  <a:lnTo>
                    <a:pt x="91" y="31"/>
                  </a:lnTo>
                  <a:lnTo>
                    <a:pt x="79" y="34"/>
                  </a:lnTo>
                  <a:lnTo>
                    <a:pt x="69" y="37"/>
                  </a:lnTo>
                  <a:lnTo>
                    <a:pt x="60" y="42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3" y="55"/>
                  </a:lnTo>
                  <a:lnTo>
                    <a:pt x="11" y="59"/>
                  </a:lnTo>
                  <a:lnTo>
                    <a:pt x="0" y="65"/>
                  </a:lnTo>
                  <a:lnTo>
                    <a:pt x="7" y="55"/>
                  </a:lnTo>
                  <a:lnTo>
                    <a:pt x="13" y="46"/>
                  </a:lnTo>
                  <a:lnTo>
                    <a:pt x="21" y="37"/>
                  </a:lnTo>
                  <a:lnTo>
                    <a:pt x="29" y="32"/>
                  </a:lnTo>
                  <a:lnTo>
                    <a:pt x="38" y="25"/>
                  </a:lnTo>
                  <a:lnTo>
                    <a:pt x="47" y="20"/>
                  </a:lnTo>
                  <a:lnTo>
                    <a:pt x="57" y="15"/>
                  </a:lnTo>
                  <a:lnTo>
                    <a:pt x="68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8" name="Freeform 369"/>
            <p:cNvSpPr>
              <a:spLocks/>
            </p:cNvSpPr>
            <p:nvPr/>
          </p:nvSpPr>
          <p:spPr bwMode="auto">
            <a:xfrm>
              <a:off x="6943" y="3596"/>
              <a:ext cx="11" cy="14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57"/>
                <a:gd name="T56" fmla="*/ 44 w 44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57">
                  <a:moveTo>
                    <a:pt x="40" y="0"/>
                  </a:moveTo>
                  <a:lnTo>
                    <a:pt x="44" y="5"/>
                  </a:lnTo>
                  <a:lnTo>
                    <a:pt x="44" y="14"/>
                  </a:lnTo>
                  <a:lnTo>
                    <a:pt x="43" y="23"/>
                  </a:lnTo>
                  <a:lnTo>
                    <a:pt x="37" y="33"/>
                  </a:lnTo>
                  <a:lnTo>
                    <a:pt x="31" y="41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11" y="57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7" y="27"/>
                  </a:lnTo>
                  <a:lnTo>
                    <a:pt x="13" y="18"/>
                  </a:lnTo>
                  <a:lnTo>
                    <a:pt x="23" y="10"/>
                  </a:lnTo>
                  <a:lnTo>
                    <a:pt x="31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9" name="Freeform 370"/>
            <p:cNvSpPr>
              <a:spLocks/>
            </p:cNvSpPr>
            <p:nvPr/>
          </p:nvSpPr>
          <p:spPr bwMode="auto">
            <a:xfrm>
              <a:off x="6975" y="3600"/>
              <a:ext cx="19" cy="21"/>
            </a:xfrm>
            <a:custGeom>
              <a:avLst/>
              <a:gdLst>
                <a:gd name="T0" fmla="*/ 0 w 76"/>
                <a:gd name="T1" fmla="*/ 0 h 85"/>
                <a:gd name="T2" fmla="*/ 0 w 76"/>
                <a:gd name="T3" fmla="*/ 0 h 85"/>
                <a:gd name="T4" fmla="*/ 0 w 76"/>
                <a:gd name="T5" fmla="*/ 0 h 85"/>
                <a:gd name="T6" fmla="*/ 0 w 76"/>
                <a:gd name="T7" fmla="*/ 0 h 85"/>
                <a:gd name="T8" fmla="*/ 0 w 76"/>
                <a:gd name="T9" fmla="*/ 0 h 85"/>
                <a:gd name="T10" fmla="*/ 0 w 76"/>
                <a:gd name="T11" fmla="*/ 0 h 85"/>
                <a:gd name="T12" fmla="*/ 0 w 76"/>
                <a:gd name="T13" fmla="*/ 0 h 85"/>
                <a:gd name="T14" fmla="*/ 0 w 76"/>
                <a:gd name="T15" fmla="*/ 0 h 85"/>
                <a:gd name="T16" fmla="*/ 0 w 76"/>
                <a:gd name="T17" fmla="*/ 0 h 85"/>
                <a:gd name="T18" fmla="*/ 0 w 76"/>
                <a:gd name="T19" fmla="*/ 0 h 85"/>
                <a:gd name="T20" fmla="*/ 0 w 76"/>
                <a:gd name="T21" fmla="*/ 0 h 85"/>
                <a:gd name="T22" fmla="*/ 0 w 76"/>
                <a:gd name="T23" fmla="*/ 0 h 85"/>
                <a:gd name="T24" fmla="*/ 0 w 76"/>
                <a:gd name="T25" fmla="*/ 0 h 85"/>
                <a:gd name="T26" fmla="*/ 0 w 76"/>
                <a:gd name="T27" fmla="*/ 0 h 85"/>
                <a:gd name="T28" fmla="*/ 0 w 76"/>
                <a:gd name="T29" fmla="*/ 0 h 85"/>
                <a:gd name="T30" fmla="*/ 0 w 76"/>
                <a:gd name="T31" fmla="*/ 0 h 85"/>
                <a:gd name="T32" fmla="*/ 0 w 76"/>
                <a:gd name="T33" fmla="*/ 0 h 85"/>
                <a:gd name="T34" fmla="*/ 0 w 76"/>
                <a:gd name="T35" fmla="*/ 0 h 85"/>
                <a:gd name="T36" fmla="*/ 0 w 76"/>
                <a:gd name="T37" fmla="*/ 0 h 85"/>
                <a:gd name="T38" fmla="*/ 0 w 76"/>
                <a:gd name="T39" fmla="*/ 0 h 85"/>
                <a:gd name="T40" fmla="*/ 0 w 76"/>
                <a:gd name="T41" fmla="*/ 0 h 85"/>
                <a:gd name="T42" fmla="*/ 0 w 76"/>
                <a:gd name="T43" fmla="*/ 0 h 85"/>
                <a:gd name="T44" fmla="*/ 0 w 76"/>
                <a:gd name="T45" fmla="*/ 0 h 85"/>
                <a:gd name="T46" fmla="*/ 0 w 76"/>
                <a:gd name="T47" fmla="*/ 0 h 85"/>
                <a:gd name="T48" fmla="*/ 0 w 76"/>
                <a:gd name="T49" fmla="*/ 0 h 85"/>
                <a:gd name="T50" fmla="*/ 0 w 76"/>
                <a:gd name="T51" fmla="*/ 0 h 85"/>
                <a:gd name="T52" fmla="*/ 0 w 76"/>
                <a:gd name="T53" fmla="*/ 0 h 85"/>
                <a:gd name="T54" fmla="*/ 0 w 76"/>
                <a:gd name="T55" fmla="*/ 0 h 85"/>
                <a:gd name="T56" fmla="*/ 0 w 76"/>
                <a:gd name="T57" fmla="*/ 0 h 85"/>
                <a:gd name="T58" fmla="*/ 0 w 76"/>
                <a:gd name="T59" fmla="*/ 0 h 85"/>
                <a:gd name="T60" fmla="*/ 0 w 76"/>
                <a:gd name="T61" fmla="*/ 0 h 85"/>
                <a:gd name="T62" fmla="*/ 0 w 76"/>
                <a:gd name="T63" fmla="*/ 0 h 85"/>
                <a:gd name="T64" fmla="*/ 0 w 76"/>
                <a:gd name="T65" fmla="*/ 0 h 85"/>
                <a:gd name="T66" fmla="*/ 0 w 76"/>
                <a:gd name="T67" fmla="*/ 0 h 85"/>
                <a:gd name="T68" fmla="*/ 0 w 76"/>
                <a:gd name="T69" fmla="*/ 0 h 85"/>
                <a:gd name="T70" fmla="*/ 0 w 76"/>
                <a:gd name="T71" fmla="*/ 0 h 85"/>
                <a:gd name="T72" fmla="*/ 0 w 76"/>
                <a:gd name="T73" fmla="*/ 0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85"/>
                <a:gd name="T113" fmla="*/ 76 w 76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85">
                  <a:moveTo>
                    <a:pt x="55" y="0"/>
                  </a:moveTo>
                  <a:lnTo>
                    <a:pt x="62" y="3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6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67" y="38"/>
                  </a:lnTo>
                  <a:lnTo>
                    <a:pt x="62" y="43"/>
                  </a:lnTo>
                  <a:lnTo>
                    <a:pt x="56" y="51"/>
                  </a:lnTo>
                  <a:lnTo>
                    <a:pt x="53" y="57"/>
                  </a:lnTo>
                  <a:lnTo>
                    <a:pt x="47" y="64"/>
                  </a:lnTo>
                  <a:lnTo>
                    <a:pt x="43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35" y="84"/>
                  </a:lnTo>
                  <a:lnTo>
                    <a:pt x="31" y="80"/>
                  </a:lnTo>
                  <a:lnTo>
                    <a:pt x="29" y="73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67"/>
                  </a:lnTo>
                  <a:lnTo>
                    <a:pt x="12" y="70"/>
                  </a:lnTo>
                  <a:lnTo>
                    <a:pt x="7" y="70"/>
                  </a:lnTo>
                  <a:lnTo>
                    <a:pt x="8" y="64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6" y="48"/>
                  </a:lnTo>
                  <a:lnTo>
                    <a:pt x="14" y="41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2" y="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0" name="Freeform 371"/>
            <p:cNvSpPr>
              <a:spLocks/>
            </p:cNvSpPr>
            <p:nvPr/>
          </p:nvSpPr>
          <p:spPr bwMode="auto">
            <a:xfrm>
              <a:off x="7021" y="3601"/>
              <a:ext cx="14" cy="15"/>
            </a:xfrm>
            <a:custGeom>
              <a:avLst/>
              <a:gdLst>
                <a:gd name="T0" fmla="*/ 0 w 58"/>
                <a:gd name="T1" fmla="*/ 0 h 62"/>
                <a:gd name="T2" fmla="*/ 0 w 58"/>
                <a:gd name="T3" fmla="*/ 0 h 62"/>
                <a:gd name="T4" fmla="*/ 0 w 58"/>
                <a:gd name="T5" fmla="*/ 0 h 62"/>
                <a:gd name="T6" fmla="*/ 0 w 58"/>
                <a:gd name="T7" fmla="*/ 0 h 62"/>
                <a:gd name="T8" fmla="*/ 0 w 58"/>
                <a:gd name="T9" fmla="*/ 0 h 62"/>
                <a:gd name="T10" fmla="*/ 0 w 58"/>
                <a:gd name="T11" fmla="*/ 0 h 62"/>
                <a:gd name="T12" fmla="*/ 0 w 58"/>
                <a:gd name="T13" fmla="*/ 0 h 62"/>
                <a:gd name="T14" fmla="*/ 0 w 58"/>
                <a:gd name="T15" fmla="*/ 0 h 62"/>
                <a:gd name="T16" fmla="*/ 0 w 58"/>
                <a:gd name="T17" fmla="*/ 0 h 62"/>
                <a:gd name="T18" fmla="*/ 0 w 58"/>
                <a:gd name="T19" fmla="*/ 0 h 62"/>
                <a:gd name="T20" fmla="*/ 0 w 58"/>
                <a:gd name="T21" fmla="*/ 0 h 62"/>
                <a:gd name="T22" fmla="*/ 0 w 58"/>
                <a:gd name="T23" fmla="*/ 0 h 62"/>
                <a:gd name="T24" fmla="*/ 0 w 58"/>
                <a:gd name="T25" fmla="*/ 0 h 62"/>
                <a:gd name="T26" fmla="*/ 0 w 58"/>
                <a:gd name="T27" fmla="*/ 0 h 62"/>
                <a:gd name="T28" fmla="*/ 0 w 58"/>
                <a:gd name="T29" fmla="*/ 0 h 62"/>
                <a:gd name="T30" fmla="*/ 0 w 58"/>
                <a:gd name="T31" fmla="*/ 0 h 62"/>
                <a:gd name="T32" fmla="*/ 0 w 58"/>
                <a:gd name="T33" fmla="*/ 0 h 62"/>
                <a:gd name="T34" fmla="*/ 0 w 58"/>
                <a:gd name="T35" fmla="*/ 0 h 62"/>
                <a:gd name="T36" fmla="*/ 0 w 58"/>
                <a:gd name="T37" fmla="*/ 0 h 62"/>
                <a:gd name="T38" fmla="*/ 0 w 58"/>
                <a:gd name="T39" fmla="*/ 0 h 62"/>
                <a:gd name="T40" fmla="*/ 0 w 58"/>
                <a:gd name="T41" fmla="*/ 0 h 62"/>
                <a:gd name="T42" fmla="*/ 0 w 58"/>
                <a:gd name="T43" fmla="*/ 0 h 62"/>
                <a:gd name="T44" fmla="*/ 0 w 58"/>
                <a:gd name="T45" fmla="*/ 0 h 62"/>
                <a:gd name="T46" fmla="*/ 0 w 58"/>
                <a:gd name="T47" fmla="*/ 0 h 62"/>
                <a:gd name="T48" fmla="*/ 0 w 58"/>
                <a:gd name="T49" fmla="*/ 0 h 62"/>
                <a:gd name="T50" fmla="*/ 0 w 58"/>
                <a:gd name="T51" fmla="*/ 0 h 62"/>
                <a:gd name="T52" fmla="*/ 0 w 58"/>
                <a:gd name="T53" fmla="*/ 0 h 62"/>
                <a:gd name="T54" fmla="*/ 0 w 58"/>
                <a:gd name="T55" fmla="*/ 0 h 62"/>
                <a:gd name="T56" fmla="*/ 0 w 58"/>
                <a:gd name="T57" fmla="*/ 0 h 62"/>
                <a:gd name="T58" fmla="*/ 0 w 58"/>
                <a:gd name="T59" fmla="*/ 0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62"/>
                <a:gd name="T92" fmla="*/ 58 w 58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62">
                  <a:moveTo>
                    <a:pt x="26" y="0"/>
                  </a:moveTo>
                  <a:lnTo>
                    <a:pt x="31" y="7"/>
                  </a:lnTo>
                  <a:lnTo>
                    <a:pt x="36" y="13"/>
                  </a:lnTo>
                  <a:lnTo>
                    <a:pt x="41" y="18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6"/>
                  </a:lnTo>
                  <a:lnTo>
                    <a:pt x="58" y="42"/>
                  </a:lnTo>
                  <a:lnTo>
                    <a:pt x="58" y="49"/>
                  </a:lnTo>
                  <a:lnTo>
                    <a:pt x="54" y="55"/>
                  </a:lnTo>
                  <a:lnTo>
                    <a:pt x="46" y="62"/>
                  </a:lnTo>
                  <a:lnTo>
                    <a:pt x="46" y="55"/>
                  </a:lnTo>
                  <a:lnTo>
                    <a:pt x="44" y="51"/>
                  </a:lnTo>
                  <a:lnTo>
                    <a:pt x="41" y="48"/>
                  </a:lnTo>
                  <a:lnTo>
                    <a:pt x="38" y="47"/>
                  </a:lnTo>
                  <a:lnTo>
                    <a:pt x="30" y="44"/>
                  </a:lnTo>
                  <a:lnTo>
                    <a:pt x="23" y="43"/>
                  </a:lnTo>
                  <a:lnTo>
                    <a:pt x="19" y="42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1" name="Freeform 372"/>
            <p:cNvSpPr>
              <a:spLocks/>
            </p:cNvSpPr>
            <p:nvPr/>
          </p:nvSpPr>
          <p:spPr bwMode="auto">
            <a:xfrm>
              <a:off x="6896" y="3602"/>
              <a:ext cx="29" cy="12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50"/>
                <a:gd name="T98" fmla="*/ 117 w 117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50">
                  <a:moveTo>
                    <a:pt x="83" y="1"/>
                  </a:moveTo>
                  <a:lnTo>
                    <a:pt x="90" y="0"/>
                  </a:lnTo>
                  <a:lnTo>
                    <a:pt x="96" y="4"/>
                  </a:lnTo>
                  <a:lnTo>
                    <a:pt x="101" y="7"/>
                  </a:lnTo>
                  <a:lnTo>
                    <a:pt x="106" y="13"/>
                  </a:lnTo>
                  <a:lnTo>
                    <a:pt x="109" y="19"/>
                  </a:lnTo>
                  <a:lnTo>
                    <a:pt x="113" y="25"/>
                  </a:lnTo>
                  <a:lnTo>
                    <a:pt x="115" y="32"/>
                  </a:lnTo>
                  <a:lnTo>
                    <a:pt x="117" y="38"/>
                  </a:lnTo>
                  <a:lnTo>
                    <a:pt x="106" y="29"/>
                  </a:lnTo>
                  <a:lnTo>
                    <a:pt x="97" y="26"/>
                  </a:lnTo>
                  <a:lnTo>
                    <a:pt x="87" y="26"/>
                  </a:lnTo>
                  <a:lnTo>
                    <a:pt x="76" y="29"/>
                  </a:lnTo>
                  <a:lnTo>
                    <a:pt x="64" y="34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2" y="48"/>
                  </a:lnTo>
                  <a:lnTo>
                    <a:pt x="21" y="50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9" y="26"/>
                  </a:lnTo>
                  <a:lnTo>
                    <a:pt x="20" y="24"/>
                  </a:lnTo>
                  <a:lnTo>
                    <a:pt x="31" y="20"/>
                  </a:lnTo>
                  <a:lnTo>
                    <a:pt x="42" y="15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72" y="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2" name="Freeform 373"/>
            <p:cNvSpPr>
              <a:spLocks/>
            </p:cNvSpPr>
            <p:nvPr/>
          </p:nvSpPr>
          <p:spPr bwMode="auto">
            <a:xfrm>
              <a:off x="6809" y="3603"/>
              <a:ext cx="38" cy="28"/>
            </a:xfrm>
            <a:custGeom>
              <a:avLst/>
              <a:gdLst>
                <a:gd name="T0" fmla="*/ 0 w 154"/>
                <a:gd name="T1" fmla="*/ 0 h 111"/>
                <a:gd name="T2" fmla="*/ 0 w 154"/>
                <a:gd name="T3" fmla="*/ 0 h 111"/>
                <a:gd name="T4" fmla="*/ 0 w 154"/>
                <a:gd name="T5" fmla="*/ 0 h 111"/>
                <a:gd name="T6" fmla="*/ 0 w 154"/>
                <a:gd name="T7" fmla="*/ 0 h 111"/>
                <a:gd name="T8" fmla="*/ 0 w 154"/>
                <a:gd name="T9" fmla="*/ 0 h 111"/>
                <a:gd name="T10" fmla="*/ 0 w 154"/>
                <a:gd name="T11" fmla="*/ 0 h 111"/>
                <a:gd name="T12" fmla="*/ 0 w 154"/>
                <a:gd name="T13" fmla="*/ 0 h 111"/>
                <a:gd name="T14" fmla="*/ 0 w 154"/>
                <a:gd name="T15" fmla="*/ 0 h 111"/>
                <a:gd name="T16" fmla="*/ 0 w 154"/>
                <a:gd name="T17" fmla="*/ 0 h 111"/>
                <a:gd name="T18" fmla="*/ 0 w 154"/>
                <a:gd name="T19" fmla="*/ 0 h 111"/>
                <a:gd name="T20" fmla="*/ 0 w 154"/>
                <a:gd name="T21" fmla="*/ 0 h 111"/>
                <a:gd name="T22" fmla="*/ 0 w 154"/>
                <a:gd name="T23" fmla="*/ 0 h 111"/>
                <a:gd name="T24" fmla="*/ 0 w 154"/>
                <a:gd name="T25" fmla="*/ 0 h 111"/>
                <a:gd name="T26" fmla="*/ 0 w 154"/>
                <a:gd name="T27" fmla="*/ 0 h 111"/>
                <a:gd name="T28" fmla="*/ 0 w 154"/>
                <a:gd name="T29" fmla="*/ 0 h 111"/>
                <a:gd name="T30" fmla="*/ 0 w 154"/>
                <a:gd name="T31" fmla="*/ 0 h 111"/>
                <a:gd name="T32" fmla="*/ 0 w 154"/>
                <a:gd name="T33" fmla="*/ 0 h 111"/>
                <a:gd name="T34" fmla="*/ 0 w 154"/>
                <a:gd name="T35" fmla="*/ 0 h 111"/>
                <a:gd name="T36" fmla="*/ 0 w 154"/>
                <a:gd name="T37" fmla="*/ 0 h 111"/>
                <a:gd name="T38" fmla="*/ 0 w 154"/>
                <a:gd name="T39" fmla="*/ 0 h 111"/>
                <a:gd name="T40" fmla="*/ 0 w 154"/>
                <a:gd name="T41" fmla="*/ 0 h 111"/>
                <a:gd name="T42" fmla="*/ 0 w 154"/>
                <a:gd name="T43" fmla="*/ 0 h 111"/>
                <a:gd name="T44" fmla="*/ 0 w 154"/>
                <a:gd name="T45" fmla="*/ 0 h 111"/>
                <a:gd name="T46" fmla="*/ 0 w 154"/>
                <a:gd name="T47" fmla="*/ 0 h 111"/>
                <a:gd name="T48" fmla="*/ 0 w 154"/>
                <a:gd name="T49" fmla="*/ 0 h 111"/>
                <a:gd name="T50" fmla="*/ 0 w 154"/>
                <a:gd name="T51" fmla="*/ 0 h 111"/>
                <a:gd name="T52" fmla="*/ 0 w 154"/>
                <a:gd name="T53" fmla="*/ 0 h 111"/>
                <a:gd name="T54" fmla="*/ 0 w 154"/>
                <a:gd name="T55" fmla="*/ 0 h 111"/>
                <a:gd name="T56" fmla="*/ 0 w 154"/>
                <a:gd name="T57" fmla="*/ 0 h 111"/>
                <a:gd name="T58" fmla="*/ 0 w 154"/>
                <a:gd name="T59" fmla="*/ 0 h 111"/>
                <a:gd name="T60" fmla="*/ 0 w 154"/>
                <a:gd name="T61" fmla="*/ 0 h 111"/>
                <a:gd name="T62" fmla="*/ 0 w 154"/>
                <a:gd name="T63" fmla="*/ 0 h 111"/>
                <a:gd name="T64" fmla="*/ 0 w 154"/>
                <a:gd name="T65" fmla="*/ 0 h 111"/>
                <a:gd name="T66" fmla="*/ 0 w 154"/>
                <a:gd name="T67" fmla="*/ 0 h 111"/>
                <a:gd name="T68" fmla="*/ 0 w 154"/>
                <a:gd name="T69" fmla="*/ 0 h 111"/>
                <a:gd name="T70" fmla="*/ 0 w 154"/>
                <a:gd name="T71" fmla="*/ 0 h 111"/>
                <a:gd name="T72" fmla="*/ 0 w 154"/>
                <a:gd name="T73" fmla="*/ 0 h 111"/>
                <a:gd name="T74" fmla="*/ 0 w 154"/>
                <a:gd name="T75" fmla="*/ 0 h 111"/>
                <a:gd name="T76" fmla="*/ 0 w 154"/>
                <a:gd name="T77" fmla="*/ 0 h 111"/>
                <a:gd name="T78" fmla="*/ 0 w 154"/>
                <a:gd name="T79" fmla="*/ 0 h 111"/>
                <a:gd name="T80" fmla="*/ 0 w 154"/>
                <a:gd name="T81" fmla="*/ 0 h 111"/>
                <a:gd name="T82" fmla="*/ 0 w 154"/>
                <a:gd name="T83" fmla="*/ 0 h 111"/>
                <a:gd name="T84" fmla="*/ 0 w 154"/>
                <a:gd name="T85" fmla="*/ 0 h 111"/>
                <a:gd name="T86" fmla="*/ 0 w 154"/>
                <a:gd name="T87" fmla="*/ 0 h 111"/>
                <a:gd name="T88" fmla="*/ 0 w 154"/>
                <a:gd name="T89" fmla="*/ 0 h 111"/>
                <a:gd name="T90" fmla="*/ 0 w 154"/>
                <a:gd name="T91" fmla="*/ 0 h 111"/>
                <a:gd name="T92" fmla="*/ 0 w 154"/>
                <a:gd name="T93" fmla="*/ 0 h 111"/>
                <a:gd name="T94" fmla="*/ 0 w 154"/>
                <a:gd name="T95" fmla="*/ 0 h 111"/>
                <a:gd name="T96" fmla="*/ 0 w 154"/>
                <a:gd name="T97" fmla="*/ 0 h 111"/>
                <a:gd name="T98" fmla="*/ 0 w 154"/>
                <a:gd name="T99" fmla="*/ 0 h 111"/>
                <a:gd name="T100" fmla="*/ 0 w 154"/>
                <a:gd name="T101" fmla="*/ 0 h 111"/>
                <a:gd name="T102" fmla="*/ 0 w 154"/>
                <a:gd name="T103" fmla="*/ 0 h 111"/>
                <a:gd name="T104" fmla="*/ 0 w 154"/>
                <a:gd name="T105" fmla="*/ 0 h 111"/>
                <a:gd name="T106" fmla="*/ 0 w 154"/>
                <a:gd name="T107" fmla="*/ 0 h 111"/>
                <a:gd name="T108" fmla="*/ 0 w 154"/>
                <a:gd name="T109" fmla="*/ 0 h 111"/>
                <a:gd name="T110" fmla="*/ 0 w 154"/>
                <a:gd name="T111" fmla="*/ 0 h 111"/>
                <a:gd name="T112" fmla="*/ 0 w 154"/>
                <a:gd name="T113" fmla="*/ 0 h 111"/>
                <a:gd name="T114" fmla="*/ 0 w 154"/>
                <a:gd name="T115" fmla="*/ 0 h 111"/>
                <a:gd name="T116" fmla="*/ 0 w 154"/>
                <a:gd name="T117" fmla="*/ 0 h 111"/>
                <a:gd name="T118" fmla="*/ 0 w 154"/>
                <a:gd name="T119" fmla="*/ 0 h 111"/>
                <a:gd name="T120" fmla="*/ 0 w 154"/>
                <a:gd name="T121" fmla="*/ 0 h 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"/>
                <a:gd name="T184" fmla="*/ 0 h 111"/>
                <a:gd name="T185" fmla="*/ 154 w 154"/>
                <a:gd name="T186" fmla="*/ 111 h 11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" h="111">
                  <a:moveTo>
                    <a:pt x="132" y="1"/>
                  </a:moveTo>
                  <a:lnTo>
                    <a:pt x="139" y="0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5"/>
                  </a:lnTo>
                  <a:lnTo>
                    <a:pt x="151" y="15"/>
                  </a:lnTo>
                  <a:lnTo>
                    <a:pt x="143" y="14"/>
                  </a:lnTo>
                  <a:lnTo>
                    <a:pt x="138" y="15"/>
                  </a:lnTo>
                  <a:lnTo>
                    <a:pt x="132" y="16"/>
                  </a:lnTo>
                  <a:lnTo>
                    <a:pt x="130" y="20"/>
                  </a:lnTo>
                  <a:lnTo>
                    <a:pt x="126" y="28"/>
                  </a:lnTo>
                  <a:lnTo>
                    <a:pt x="126" y="37"/>
                  </a:lnTo>
                  <a:lnTo>
                    <a:pt x="127" y="44"/>
                  </a:lnTo>
                  <a:lnTo>
                    <a:pt x="130" y="53"/>
                  </a:lnTo>
                  <a:lnTo>
                    <a:pt x="119" y="58"/>
                  </a:lnTo>
                  <a:lnTo>
                    <a:pt x="109" y="66"/>
                  </a:lnTo>
                  <a:lnTo>
                    <a:pt x="100" y="70"/>
                  </a:lnTo>
                  <a:lnTo>
                    <a:pt x="92" y="74"/>
                  </a:lnTo>
                  <a:lnTo>
                    <a:pt x="86" y="73"/>
                  </a:lnTo>
                  <a:lnTo>
                    <a:pt x="82" y="71"/>
                  </a:lnTo>
                  <a:lnTo>
                    <a:pt x="77" y="69"/>
                  </a:lnTo>
                  <a:lnTo>
                    <a:pt x="72" y="63"/>
                  </a:lnTo>
                  <a:lnTo>
                    <a:pt x="64" y="66"/>
                  </a:lnTo>
                  <a:lnTo>
                    <a:pt x="56" y="71"/>
                  </a:lnTo>
                  <a:lnTo>
                    <a:pt x="48" y="77"/>
                  </a:lnTo>
                  <a:lnTo>
                    <a:pt x="42" y="83"/>
                  </a:lnTo>
                  <a:lnTo>
                    <a:pt x="35" y="90"/>
                  </a:lnTo>
                  <a:lnTo>
                    <a:pt x="30" y="97"/>
                  </a:lnTo>
                  <a:lnTo>
                    <a:pt x="25" y="104"/>
                  </a:lnTo>
                  <a:lnTo>
                    <a:pt x="24" y="111"/>
                  </a:lnTo>
                  <a:lnTo>
                    <a:pt x="18" y="108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2" y="104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7"/>
                  </a:lnTo>
                  <a:lnTo>
                    <a:pt x="5" y="60"/>
                  </a:lnTo>
                  <a:lnTo>
                    <a:pt x="9" y="56"/>
                  </a:lnTo>
                  <a:lnTo>
                    <a:pt x="13" y="52"/>
                  </a:lnTo>
                  <a:lnTo>
                    <a:pt x="20" y="49"/>
                  </a:lnTo>
                  <a:lnTo>
                    <a:pt x="25" y="46"/>
                  </a:lnTo>
                  <a:lnTo>
                    <a:pt x="32" y="43"/>
                  </a:lnTo>
                  <a:lnTo>
                    <a:pt x="39" y="40"/>
                  </a:lnTo>
                  <a:lnTo>
                    <a:pt x="47" y="38"/>
                  </a:lnTo>
                  <a:lnTo>
                    <a:pt x="54" y="36"/>
                  </a:lnTo>
                  <a:lnTo>
                    <a:pt x="61" y="32"/>
                  </a:lnTo>
                  <a:lnTo>
                    <a:pt x="70" y="29"/>
                  </a:lnTo>
                  <a:lnTo>
                    <a:pt x="77" y="27"/>
                  </a:lnTo>
                  <a:lnTo>
                    <a:pt x="83" y="24"/>
                  </a:lnTo>
                  <a:lnTo>
                    <a:pt x="90" y="20"/>
                  </a:lnTo>
                  <a:lnTo>
                    <a:pt x="96" y="16"/>
                  </a:lnTo>
                  <a:lnTo>
                    <a:pt x="103" y="13"/>
                  </a:lnTo>
                  <a:lnTo>
                    <a:pt x="109" y="9"/>
                  </a:lnTo>
                  <a:lnTo>
                    <a:pt x="117" y="6"/>
                  </a:lnTo>
                  <a:lnTo>
                    <a:pt x="125" y="3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3" name="Freeform 374"/>
            <p:cNvSpPr>
              <a:spLocks/>
            </p:cNvSpPr>
            <p:nvPr/>
          </p:nvSpPr>
          <p:spPr bwMode="auto">
            <a:xfrm>
              <a:off x="6835" y="3607"/>
              <a:ext cx="45" cy="36"/>
            </a:xfrm>
            <a:custGeom>
              <a:avLst/>
              <a:gdLst>
                <a:gd name="T0" fmla="*/ 0 w 179"/>
                <a:gd name="T1" fmla="*/ 0 h 146"/>
                <a:gd name="T2" fmla="*/ 0 w 179"/>
                <a:gd name="T3" fmla="*/ 0 h 146"/>
                <a:gd name="T4" fmla="*/ 0 w 179"/>
                <a:gd name="T5" fmla="*/ 0 h 146"/>
                <a:gd name="T6" fmla="*/ 0 w 179"/>
                <a:gd name="T7" fmla="*/ 0 h 146"/>
                <a:gd name="T8" fmla="*/ 0 w 179"/>
                <a:gd name="T9" fmla="*/ 0 h 146"/>
                <a:gd name="T10" fmla="*/ 0 w 179"/>
                <a:gd name="T11" fmla="*/ 0 h 146"/>
                <a:gd name="T12" fmla="*/ 0 w 179"/>
                <a:gd name="T13" fmla="*/ 0 h 146"/>
                <a:gd name="T14" fmla="*/ 0 w 179"/>
                <a:gd name="T15" fmla="*/ 0 h 146"/>
                <a:gd name="T16" fmla="*/ 0 w 179"/>
                <a:gd name="T17" fmla="*/ 0 h 146"/>
                <a:gd name="T18" fmla="*/ 0 w 179"/>
                <a:gd name="T19" fmla="*/ 0 h 146"/>
                <a:gd name="T20" fmla="*/ 0 w 179"/>
                <a:gd name="T21" fmla="*/ 0 h 146"/>
                <a:gd name="T22" fmla="*/ 0 w 179"/>
                <a:gd name="T23" fmla="*/ 0 h 146"/>
                <a:gd name="T24" fmla="*/ 0 w 179"/>
                <a:gd name="T25" fmla="*/ 0 h 146"/>
                <a:gd name="T26" fmla="*/ 0 w 179"/>
                <a:gd name="T27" fmla="*/ 0 h 146"/>
                <a:gd name="T28" fmla="*/ 0 w 179"/>
                <a:gd name="T29" fmla="*/ 0 h 146"/>
                <a:gd name="T30" fmla="*/ 0 w 179"/>
                <a:gd name="T31" fmla="*/ 0 h 146"/>
                <a:gd name="T32" fmla="*/ 0 w 179"/>
                <a:gd name="T33" fmla="*/ 0 h 146"/>
                <a:gd name="T34" fmla="*/ 0 w 179"/>
                <a:gd name="T35" fmla="*/ 0 h 146"/>
                <a:gd name="T36" fmla="*/ 0 w 179"/>
                <a:gd name="T37" fmla="*/ 0 h 146"/>
                <a:gd name="T38" fmla="*/ 0 w 179"/>
                <a:gd name="T39" fmla="*/ 0 h 146"/>
                <a:gd name="T40" fmla="*/ 0 w 179"/>
                <a:gd name="T41" fmla="*/ 0 h 146"/>
                <a:gd name="T42" fmla="*/ 0 w 179"/>
                <a:gd name="T43" fmla="*/ 0 h 146"/>
                <a:gd name="T44" fmla="*/ 0 w 179"/>
                <a:gd name="T45" fmla="*/ 0 h 146"/>
                <a:gd name="T46" fmla="*/ 0 w 179"/>
                <a:gd name="T47" fmla="*/ 0 h 146"/>
                <a:gd name="T48" fmla="*/ 0 w 179"/>
                <a:gd name="T49" fmla="*/ 0 h 146"/>
                <a:gd name="T50" fmla="*/ 0 w 179"/>
                <a:gd name="T51" fmla="*/ 0 h 146"/>
                <a:gd name="T52" fmla="*/ 0 w 179"/>
                <a:gd name="T53" fmla="*/ 0 h 146"/>
                <a:gd name="T54" fmla="*/ 0 w 179"/>
                <a:gd name="T55" fmla="*/ 0 h 146"/>
                <a:gd name="T56" fmla="*/ 0 w 179"/>
                <a:gd name="T57" fmla="*/ 0 h 146"/>
                <a:gd name="T58" fmla="*/ 0 w 179"/>
                <a:gd name="T59" fmla="*/ 0 h 146"/>
                <a:gd name="T60" fmla="*/ 0 w 179"/>
                <a:gd name="T61" fmla="*/ 0 h 146"/>
                <a:gd name="T62" fmla="*/ 0 w 179"/>
                <a:gd name="T63" fmla="*/ 0 h 146"/>
                <a:gd name="T64" fmla="*/ 0 w 179"/>
                <a:gd name="T65" fmla="*/ 0 h 146"/>
                <a:gd name="T66" fmla="*/ 0 w 179"/>
                <a:gd name="T67" fmla="*/ 0 h 146"/>
                <a:gd name="T68" fmla="*/ 0 w 179"/>
                <a:gd name="T69" fmla="*/ 0 h 146"/>
                <a:gd name="T70" fmla="*/ 0 w 179"/>
                <a:gd name="T71" fmla="*/ 0 h 1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9"/>
                <a:gd name="T109" fmla="*/ 0 h 146"/>
                <a:gd name="T110" fmla="*/ 179 w 179"/>
                <a:gd name="T111" fmla="*/ 146 h 1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9" h="146">
                  <a:moveTo>
                    <a:pt x="143" y="0"/>
                  </a:moveTo>
                  <a:lnTo>
                    <a:pt x="146" y="4"/>
                  </a:lnTo>
                  <a:lnTo>
                    <a:pt x="151" y="11"/>
                  </a:lnTo>
                  <a:lnTo>
                    <a:pt x="157" y="15"/>
                  </a:lnTo>
                  <a:lnTo>
                    <a:pt x="163" y="21"/>
                  </a:lnTo>
                  <a:lnTo>
                    <a:pt x="168" y="26"/>
                  </a:lnTo>
                  <a:lnTo>
                    <a:pt x="173" y="32"/>
                  </a:lnTo>
                  <a:lnTo>
                    <a:pt x="175" y="38"/>
                  </a:lnTo>
                  <a:lnTo>
                    <a:pt x="179" y="45"/>
                  </a:lnTo>
                  <a:lnTo>
                    <a:pt x="171" y="44"/>
                  </a:lnTo>
                  <a:lnTo>
                    <a:pt x="162" y="44"/>
                  </a:lnTo>
                  <a:lnTo>
                    <a:pt x="152" y="44"/>
                  </a:lnTo>
                  <a:lnTo>
                    <a:pt x="144" y="45"/>
                  </a:lnTo>
                  <a:lnTo>
                    <a:pt x="136" y="45"/>
                  </a:lnTo>
                  <a:lnTo>
                    <a:pt x="128" y="47"/>
                  </a:lnTo>
                  <a:lnTo>
                    <a:pt x="120" y="50"/>
                  </a:lnTo>
                  <a:lnTo>
                    <a:pt x="115" y="54"/>
                  </a:lnTo>
                  <a:lnTo>
                    <a:pt x="108" y="56"/>
                  </a:lnTo>
                  <a:lnTo>
                    <a:pt x="104" y="60"/>
                  </a:lnTo>
                  <a:lnTo>
                    <a:pt x="102" y="66"/>
                  </a:lnTo>
                  <a:lnTo>
                    <a:pt x="101" y="71"/>
                  </a:lnTo>
                  <a:lnTo>
                    <a:pt x="101" y="78"/>
                  </a:lnTo>
                  <a:lnTo>
                    <a:pt x="103" y="84"/>
                  </a:lnTo>
                  <a:lnTo>
                    <a:pt x="107" y="92"/>
                  </a:lnTo>
                  <a:lnTo>
                    <a:pt x="115" y="100"/>
                  </a:lnTo>
                  <a:lnTo>
                    <a:pt x="107" y="101"/>
                  </a:lnTo>
                  <a:lnTo>
                    <a:pt x="106" y="107"/>
                  </a:lnTo>
                  <a:lnTo>
                    <a:pt x="106" y="112"/>
                  </a:lnTo>
                  <a:lnTo>
                    <a:pt x="106" y="119"/>
                  </a:lnTo>
                  <a:lnTo>
                    <a:pt x="96" y="111"/>
                  </a:lnTo>
                  <a:lnTo>
                    <a:pt x="89" y="109"/>
                  </a:lnTo>
                  <a:lnTo>
                    <a:pt x="81" y="107"/>
                  </a:lnTo>
                  <a:lnTo>
                    <a:pt x="75" y="107"/>
                  </a:lnTo>
                  <a:lnTo>
                    <a:pt x="69" y="107"/>
                  </a:lnTo>
                  <a:lnTo>
                    <a:pt x="62" y="109"/>
                  </a:lnTo>
                  <a:lnTo>
                    <a:pt x="57" y="112"/>
                  </a:lnTo>
                  <a:lnTo>
                    <a:pt x="51" y="117"/>
                  </a:lnTo>
                  <a:lnTo>
                    <a:pt x="39" y="124"/>
                  </a:lnTo>
                  <a:lnTo>
                    <a:pt x="28" y="133"/>
                  </a:lnTo>
                  <a:lnTo>
                    <a:pt x="18" y="141"/>
                  </a:lnTo>
                  <a:lnTo>
                    <a:pt x="7" y="146"/>
                  </a:lnTo>
                  <a:lnTo>
                    <a:pt x="6" y="140"/>
                  </a:lnTo>
                  <a:lnTo>
                    <a:pt x="7" y="135"/>
                  </a:lnTo>
                  <a:lnTo>
                    <a:pt x="8" y="130"/>
                  </a:lnTo>
                  <a:lnTo>
                    <a:pt x="10" y="124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6" y="100"/>
                  </a:lnTo>
                  <a:lnTo>
                    <a:pt x="14" y="95"/>
                  </a:lnTo>
                  <a:lnTo>
                    <a:pt x="22" y="90"/>
                  </a:lnTo>
                  <a:lnTo>
                    <a:pt x="32" y="87"/>
                  </a:lnTo>
                  <a:lnTo>
                    <a:pt x="40" y="82"/>
                  </a:lnTo>
                  <a:lnTo>
                    <a:pt x="49" y="78"/>
                  </a:lnTo>
                  <a:lnTo>
                    <a:pt x="59" y="73"/>
                  </a:lnTo>
                  <a:lnTo>
                    <a:pt x="67" y="67"/>
                  </a:lnTo>
                  <a:lnTo>
                    <a:pt x="59" y="66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57" y="64"/>
                  </a:lnTo>
                  <a:lnTo>
                    <a:pt x="63" y="59"/>
                  </a:lnTo>
                  <a:lnTo>
                    <a:pt x="69" y="56"/>
                  </a:lnTo>
                  <a:lnTo>
                    <a:pt x="74" y="52"/>
                  </a:lnTo>
                  <a:lnTo>
                    <a:pt x="85" y="42"/>
                  </a:lnTo>
                  <a:lnTo>
                    <a:pt x="96" y="33"/>
                  </a:lnTo>
                  <a:lnTo>
                    <a:pt x="106" y="24"/>
                  </a:lnTo>
                  <a:lnTo>
                    <a:pt x="118" y="14"/>
                  </a:lnTo>
                  <a:lnTo>
                    <a:pt x="124" y="10"/>
                  </a:lnTo>
                  <a:lnTo>
                    <a:pt x="128" y="5"/>
                  </a:lnTo>
                  <a:lnTo>
                    <a:pt x="136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4" name="Freeform 375"/>
            <p:cNvSpPr>
              <a:spLocks/>
            </p:cNvSpPr>
            <p:nvPr/>
          </p:nvSpPr>
          <p:spPr bwMode="auto">
            <a:xfrm>
              <a:off x="7004" y="3610"/>
              <a:ext cx="6" cy="12"/>
            </a:xfrm>
            <a:custGeom>
              <a:avLst/>
              <a:gdLst>
                <a:gd name="T0" fmla="*/ 0 w 27"/>
                <a:gd name="T1" fmla="*/ 0 h 49"/>
                <a:gd name="T2" fmla="*/ 0 w 27"/>
                <a:gd name="T3" fmla="*/ 0 h 49"/>
                <a:gd name="T4" fmla="*/ 0 w 27"/>
                <a:gd name="T5" fmla="*/ 0 h 49"/>
                <a:gd name="T6" fmla="*/ 0 w 27"/>
                <a:gd name="T7" fmla="*/ 0 h 49"/>
                <a:gd name="T8" fmla="*/ 0 w 27"/>
                <a:gd name="T9" fmla="*/ 0 h 49"/>
                <a:gd name="T10" fmla="*/ 0 w 27"/>
                <a:gd name="T11" fmla="*/ 0 h 49"/>
                <a:gd name="T12" fmla="*/ 0 w 27"/>
                <a:gd name="T13" fmla="*/ 0 h 49"/>
                <a:gd name="T14" fmla="*/ 0 w 27"/>
                <a:gd name="T15" fmla="*/ 0 h 49"/>
                <a:gd name="T16" fmla="*/ 0 w 27"/>
                <a:gd name="T17" fmla="*/ 0 h 49"/>
                <a:gd name="T18" fmla="*/ 0 w 27"/>
                <a:gd name="T19" fmla="*/ 0 h 49"/>
                <a:gd name="T20" fmla="*/ 0 w 27"/>
                <a:gd name="T21" fmla="*/ 0 h 49"/>
                <a:gd name="T22" fmla="*/ 0 w 27"/>
                <a:gd name="T23" fmla="*/ 0 h 49"/>
                <a:gd name="T24" fmla="*/ 0 w 27"/>
                <a:gd name="T25" fmla="*/ 0 h 49"/>
                <a:gd name="T26" fmla="*/ 0 w 27"/>
                <a:gd name="T27" fmla="*/ 0 h 49"/>
                <a:gd name="T28" fmla="*/ 0 w 27"/>
                <a:gd name="T29" fmla="*/ 0 h 49"/>
                <a:gd name="T30" fmla="*/ 0 w 27"/>
                <a:gd name="T31" fmla="*/ 0 h 49"/>
                <a:gd name="T32" fmla="*/ 0 w 27"/>
                <a:gd name="T33" fmla="*/ 0 h 49"/>
                <a:gd name="T34" fmla="*/ 0 w 27"/>
                <a:gd name="T35" fmla="*/ 0 h 49"/>
                <a:gd name="T36" fmla="*/ 0 w 27"/>
                <a:gd name="T37" fmla="*/ 0 h 49"/>
                <a:gd name="T38" fmla="*/ 0 w 27"/>
                <a:gd name="T39" fmla="*/ 0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"/>
                <a:gd name="T61" fmla="*/ 0 h 49"/>
                <a:gd name="T62" fmla="*/ 27 w 27"/>
                <a:gd name="T63" fmla="*/ 49 h 4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" h="49">
                  <a:moveTo>
                    <a:pt x="13" y="0"/>
                  </a:moveTo>
                  <a:lnTo>
                    <a:pt x="19" y="2"/>
                  </a:lnTo>
                  <a:lnTo>
                    <a:pt x="23" y="7"/>
                  </a:lnTo>
                  <a:lnTo>
                    <a:pt x="26" y="13"/>
                  </a:lnTo>
                  <a:lnTo>
                    <a:pt x="27" y="20"/>
                  </a:lnTo>
                  <a:lnTo>
                    <a:pt x="26" y="26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1" y="43"/>
                  </a:lnTo>
                  <a:lnTo>
                    <a:pt x="10" y="49"/>
                  </a:lnTo>
                  <a:lnTo>
                    <a:pt x="5" y="47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5" name="Freeform 376"/>
            <p:cNvSpPr>
              <a:spLocks/>
            </p:cNvSpPr>
            <p:nvPr/>
          </p:nvSpPr>
          <p:spPr bwMode="auto">
            <a:xfrm>
              <a:off x="7045" y="3612"/>
              <a:ext cx="7" cy="6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4"/>
                <a:gd name="T44" fmla="*/ 26 w 2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4">
                  <a:moveTo>
                    <a:pt x="20" y="0"/>
                  </a:moveTo>
                  <a:lnTo>
                    <a:pt x="26" y="4"/>
                  </a:lnTo>
                  <a:lnTo>
                    <a:pt x="25" y="6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0" y="19"/>
                  </a:lnTo>
                  <a:lnTo>
                    <a:pt x="14" y="24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6" name="Freeform 377"/>
            <p:cNvSpPr>
              <a:spLocks/>
            </p:cNvSpPr>
            <p:nvPr/>
          </p:nvSpPr>
          <p:spPr bwMode="auto">
            <a:xfrm>
              <a:off x="6791" y="3616"/>
              <a:ext cx="12" cy="10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0 w 48"/>
                <a:gd name="T5" fmla="*/ 0 h 42"/>
                <a:gd name="T6" fmla="*/ 0 w 48"/>
                <a:gd name="T7" fmla="*/ 0 h 42"/>
                <a:gd name="T8" fmla="*/ 0 w 48"/>
                <a:gd name="T9" fmla="*/ 0 h 42"/>
                <a:gd name="T10" fmla="*/ 0 w 48"/>
                <a:gd name="T11" fmla="*/ 0 h 42"/>
                <a:gd name="T12" fmla="*/ 0 w 48"/>
                <a:gd name="T13" fmla="*/ 0 h 42"/>
                <a:gd name="T14" fmla="*/ 0 w 48"/>
                <a:gd name="T15" fmla="*/ 0 h 42"/>
                <a:gd name="T16" fmla="*/ 0 w 48"/>
                <a:gd name="T17" fmla="*/ 0 h 42"/>
                <a:gd name="T18" fmla="*/ 0 w 48"/>
                <a:gd name="T19" fmla="*/ 0 h 42"/>
                <a:gd name="T20" fmla="*/ 0 w 48"/>
                <a:gd name="T21" fmla="*/ 0 h 42"/>
                <a:gd name="T22" fmla="*/ 0 w 48"/>
                <a:gd name="T23" fmla="*/ 0 h 42"/>
                <a:gd name="T24" fmla="*/ 0 w 48"/>
                <a:gd name="T25" fmla="*/ 0 h 42"/>
                <a:gd name="T26" fmla="*/ 0 w 48"/>
                <a:gd name="T27" fmla="*/ 0 h 42"/>
                <a:gd name="T28" fmla="*/ 0 w 48"/>
                <a:gd name="T29" fmla="*/ 0 h 42"/>
                <a:gd name="T30" fmla="*/ 0 w 48"/>
                <a:gd name="T31" fmla="*/ 0 h 42"/>
                <a:gd name="T32" fmla="*/ 0 w 48"/>
                <a:gd name="T33" fmla="*/ 0 h 42"/>
                <a:gd name="T34" fmla="*/ 0 w 48"/>
                <a:gd name="T35" fmla="*/ 0 h 42"/>
                <a:gd name="T36" fmla="*/ 0 w 48"/>
                <a:gd name="T37" fmla="*/ 0 h 42"/>
                <a:gd name="T38" fmla="*/ 0 w 48"/>
                <a:gd name="T39" fmla="*/ 0 h 42"/>
                <a:gd name="T40" fmla="*/ 0 w 48"/>
                <a:gd name="T41" fmla="*/ 0 h 42"/>
                <a:gd name="T42" fmla="*/ 0 w 4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42"/>
                <a:gd name="T68" fmla="*/ 48 w 48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42">
                  <a:moveTo>
                    <a:pt x="24" y="2"/>
                  </a:moveTo>
                  <a:lnTo>
                    <a:pt x="34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7" y="18"/>
                  </a:lnTo>
                  <a:lnTo>
                    <a:pt x="43" y="22"/>
                  </a:lnTo>
                  <a:lnTo>
                    <a:pt x="40" y="29"/>
                  </a:lnTo>
                  <a:lnTo>
                    <a:pt x="35" y="32"/>
                  </a:lnTo>
                  <a:lnTo>
                    <a:pt x="29" y="37"/>
                  </a:lnTo>
                  <a:lnTo>
                    <a:pt x="23" y="40"/>
                  </a:lnTo>
                  <a:lnTo>
                    <a:pt x="17" y="42"/>
                  </a:lnTo>
                  <a:lnTo>
                    <a:pt x="7" y="40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2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7" name="Freeform 378"/>
            <p:cNvSpPr>
              <a:spLocks/>
            </p:cNvSpPr>
            <p:nvPr/>
          </p:nvSpPr>
          <p:spPr bwMode="auto">
            <a:xfrm>
              <a:off x="6922" y="3615"/>
              <a:ext cx="28" cy="19"/>
            </a:xfrm>
            <a:custGeom>
              <a:avLst/>
              <a:gdLst>
                <a:gd name="T0" fmla="*/ 0 w 112"/>
                <a:gd name="T1" fmla="*/ 0 h 76"/>
                <a:gd name="T2" fmla="*/ 0 w 112"/>
                <a:gd name="T3" fmla="*/ 0 h 76"/>
                <a:gd name="T4" fmla="*/ 0 w 112"/>
                <a:gd name="T5" fmla="*/ 0 h 76"/>
                <a:gd name="T6" fmla="*/ 0 w 112"/>
                <a:gd name="T7" fmla="*/ 0 h 76"/>
                <a:gd name="T8" fmla="*/ 0 w 112"/>
                <a:gd name="T9" fmla="*/ 0 h 76"/>
                <a:gd name="T10" fmla="*/ 0 w 112"/>
                <a:gd name="T11" fmla="*/ 0 h 76"/>
                <a:gd name="T12" fmla="*/ 0 w 112"/>
                <a:gd name="T13" fmla="*/ 0 h 76"/>
                <a:gd name="T14" fmla="*/ 0 w 112"/>
                <a:gd name="T15" fmla="*/ 0 h 76"/>
                <a:gd name="T16" fmla="*/ 0 w 112"/>
                <a:gd name="T17" fmla="*/ 0 h 76"/>
                <a:gd name="T18" fmla="*/ 0 w 112"/>
                <a:gd name="T19" fmla="*/ 0 h 76"/>
                <a:gd name="T20" fmla="*/ 0 w 112"/>
                <a:gd name="T21" fmla="*/ 0 h 76"/>
                <a:gd name="T22" fmla="*/ 0 w 112"/>
                <a:gd name="T23" fmla="*/ 0 h 76"/>
                <a:gd name="T24" fmla="*/ 0 w 112"/>
                <a:gd name="T25" fmla="*/ 0 h 76"/>
                <a:gd name="T26" fmla="*/ 0 w 112"/>
                <a:gd name="T27" fmla="*/ 0 h 76"/>
                <a:gd name="T28" fmla="*/ 0 w 112"/>
                <a:gd name="T29" fmla="*/ 0 h 76"/>
                <a:gd name="T30" fmla="*/ 0 w 112"/>
                <a:gd name="T31" fmla="*/ 0 h 76"/>
                <a:gd name="T32" fmla="*/ 0 w 112"/>
                <a:gd name="T33" fmla="*/ 0 h 76"/>
                <a:gd name="T34" fmla="*/ 0 w 112"/>
                <a:gd name="T35" fmla="*/ 0 h 76"/>
                <a:gd name="T36" fmla="*/ 0 w 112"/>
                <a:gd name="T37" fmla="*/ 0 h 76"/>
                <a:gd name="T38" fmla="*/ 0 w 112"/>
                <a:gd name="T39" fmla="*/ 0 h 76"/>
                <a:gd name="T40" fmla="*/ 0 w 112"/>
                <a:gd name="T41" fmla="*/ 0 h 76"/>
                <a:gd name="T42" fmla="*/ 0 w 112"/>
                <a:gd name="T43" fmla="*/ 0 h 76"/>
                <a:gd name="T44" fmla="*/ 0 w 112"/>
                <a:gd name="T45" fmla="*/ 0 h 76"/>
                <a:gd name="T46" fmla="*/ 0 w 112"/>
                <a:gd name="T47" fmla="*/ 0 h 76"/>
                <a:gd name="T48" fmla="*/ 0 w 112"/>
                <a:gd name="T49" fmla="*/ 0 h 76"/>
                <a:gd name="T50" fmla="*/ 0 w 112"/>
                <a:gd name="T51" fmla="*/ 0 h 76"/>
                <a:gd name="T52" fmla="*/ 0 w 112"/>
                <a:gd name="T53" fmla="*/ 0 h 76"/>
                <a:gd name="T54" fmla="*/ 0 w 112"/>
                <a:gd name="T55" fmla="*/ 0 h 76"/>
                <a:gd name="T56" fmla="*/ 0 w 112"/>
                <a:gd name="T57" fmla="*/ 0 h 76"/>
                <a:gd name="T58" fmla="*/ 0 w 112"/>
                <a:gd name="T59" fmla="*/ 0 h 76"/>
                <a:gd name="T60" fmla="*/ 0 w 112"/>
                <a:gd name="T61" fmla="*/ 0 h 76"/>
                <a:gd name="T62" fmla="*/ 0 w 112"/>
                <a:gd name="T63" fmla="*/ 0 h 76"/>
                <a:gd name="T64" fmla="*/ 0 w 112"/>
                <a:gd name="T65" fmla="*/ 0 h 76"/>
                <a:gd name="T66" fmla="*/ 0 w 112"/>
                <a:gd name="T67" fmla="*/ 0 h 76"/>
                <a:gd name="T68" fmla="*/ 0 w 112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76"/>
                <a:gd name="T107" fmla="*/ 112 w 112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76">
                  <a:moveTo>
                    <a:pt x="70" y="2"/>
                  </a:moveTo>
                  <a:lnTo>
                    <a:pt x="75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6" y="2"/>
                  </a:lnTo>
                  <a:lnTo>
                    <a:pt x="109" y="5"/>
                  </a:lnTo>
                  <a:lnTo>
                    <a:pt x="112" y="11"/>
                  </a:lnTo>
                  <a:lnTo>
                    <a:pt x="103" y="18"/>
                  </a:lnTo>
                  <a:lnTo>
                    <a:pt x="94" y="24"/>
                  </a:lnTo>
                  <a:lnTo>
                    <a:pt x="84" y="31"/>
                  </a:lnTo>
                  <a:lnTo>
                    <a:pt x="75" y="36"/>
                  </a:lnTo>
                  <a:lnTo>
                    <a:pt x="70" y="39"/>
                  </a:lnTo>
                  <a:lnTo>
                    <a:pt x="64" y="43"/>
                  </a:lnTo>
                  <a:lnTo>
                    <a:pt x="58" y="46"/>
                  </a:lnTo>
                  <a:lnTo>
                    <a:pt x="52" y="52"/>
                  </a:lnTo>
                  <a:lnTo>
                    <a:pt x="46" y="56"/>
                  </a:lnTo>
                  <a:lnTo>
                    <a:pt x="39" y="62"/>
                  </a:lnTo>
                  <a:lnTo>
                    <a:pt x="32" y="67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0" y="64"/>
                  </a:lnTo>
                  <a:lnTo>
                    <a:pt x="6" y="55"/>
                  </a:lnTo>
                  <a:lnTo>
                    <a:pt x="14" y="45"/>
                  </a:lnTo>
                  <a:lnTo>
                    <a:pt x="20" y="35"/>
                  </a:lnTo>
                  <a:lnTo>
                    <a:pt x="28" y="26"/>
                  </a:lnTo>
                  <a:lnTo>
                    <a:pt x="37" y="18"/>
                  </a:lnTo>
                  <a:lnTo>
                    <a:pt x="47" y="11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2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8" name="Freeform 379"/>
            <p:cNvSpPr>
              <a:spLocks/>
            </p:cNvSpPr>
            <p:nvPr/>
          </p:nvSpPr>
          <p:spPr bwMode="auto">
            <a:xfrm>
              <a:off x="7013" y="3617"/>
              <a:ext cx="22" cy="14"/>
            </a:xfrm>
            <a:custGeom>
              <a:avLst/>
              <a:gdLst>
                <a:gd name="T0" fmla="*/ 0 w 85"/>
                <a:gd name="T1" fmla="*/ 0 h 55"/>
                <a:gd name="T2" fmla="*/ 0 w 85"/>
                <a:gd name="T3" fmla="*/ 0 h 55"/>
                <a:gd name="T4" fmla="*/ 0 w 85"/>
                <a:gd name="T5" fmla="*/ 0 h 55"/>
                <a:gd name="T6" fmla="*/ 0 w 85"/>
                <a:gd name="T7" fmla="*/ 0 h 55"/>
                <a:gd name="T8" fmla="*/ 0 w 85"/>
                <a:gd name="T9" fmla="*/ 0 h 55"/>
                <a:gd name="T10" fmla="*/ 0 w 85"/>
                <a:gd name="T11" fmla="*/ 0 h 55"/>
                <a:gd name="T12" fmla="*/ 0 w 85"/>
                <a:gd name="T13" fmla="*/ 0 h 55"/>
                <a:gd name="T14" fmla="*/ 0 w 85"/>
                <a:gd name="T15" fmla="*/ 0 h 55"/>
                <a:gd name="T16" fmla="*/ 0 w 85"/>
                <a:gd name="T17" fmla="*/ 0 h 55"/>
                <a:gd name="T18" fmla="*/ 0 w 85"/>
                <a:gd name="T19" fmla="*/ 0 h 55"/>
                <a:gd name="T20" fmla="*/ 0 w 85"/>
                <a:gd name="T21" fmla="*/ 0 h 55"/>
                <a:gd name="T22" fmla="*/ 0 w 85"/>
                <a:gd name="T23" fmla="*/ 0 h 55"/>
                <a:gd name="T24" fmla="*/ 0 w 85"/>
                <a:gd name="T25" fmla="*/ 0 h 55"/>
                <a:gd name="T26" fmla="*/ 0 w 85"/>
                <a:gd name="T27" fmla="*/ 0 h 55"/>
                <a:gd name="T28" fmla="*/ 0 w 85"/>
                <a:gd name="T29" fmla="*/ 0 h 55"/>
                <a:gd name="T30" fmla="*/ 0 w 85"/>
                <a:gd name="T31" fmla="*/ 0 h 55"/>
                <a:gd name="T32" fmla="*/ 0 w 85"/>
                <a:gd name="T33" fmla="*/ 0 h 55"/>
                <a:gd name="T34" fmla="*/ 0 w 85"/>
                <a:gd name="T35" fmla="*/ 0 h 55"/>
                <a:gd name="T36" fmla="*/ 0 w 85"/>
                <a:gd name="T37" fmla="*/ 0 h 55"/>
                <a:gd name="T38" fmla="*/ 0 w 85"/>
                <a:gd name="T39" fmla="*/ 0 h 55"/>
                <a:gd name="T40" fmla="*/ 0 w 85"/>
                <a:gd name="T41" fmla="*/ 0 h 55"/>
                <a:gd name="T42" fmla="*/ 0 w 85"/>
                <a:gd name="T43" fmla="*/ 0 h 55"/>
                <a:gd name="T44" fmla="*/ 0 w 85"/>
                <a:gd name="T45" fmla="*/ 0 h 55"/>
                <a:gd name="T46" fmla="*/ 0 w 85"/>
                <a:gd name="T47" fmla="*/ 0 h 55"/>
                <a:gd name="T48" fmla="*/ 0 w 85"/>
                <a:gd name="T49" fmla="*/ 0 h 55"/>
                <a:gd name="T50" fmla="*/ 0 w 85"/>
                <a:gd name="T51" fmla="*/ 0 h 55"/>
                <a:gd name="T52" fmla="*/ 0 w 85"/>
                <a:gd name="T53" fmla="*/ 0 h 55"/>
                <a:gd name="T54" fmla="*/ 0 w 85"/>
                <a:gd name="T55" fmla="*/ 0 h 55"/>
                <a:gd name="T56" fmla="*/ 0 w 85"/>
                <a:gd name="T57" fmla="*/ 0 h 55"/>
                <a:gd name="T58" fmla="*/ 0 w 85"/>
                <a:gd name="T59" fmla="*/ 0 h 55"/>
                <a:gd name="T60" fmla="*/ 0 w 85"/>
                <a:gd name="T61" fmla="*/ 0 h 55"/>
                <a:gd name="T62" fmla="*/ 0 w 85"/>
                <a:gd name="T63" fmla="*/ 0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5"/>
                <a:gd name="T97" fmla="*/ 0 h 55"/>
                <a:gd name="T98" fmla="*/ 85 w 85"/>
                <a:gd name="T99" fmla="*/ 55 h 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5" h="55">
                  <a:moveTo>
                    <a:pt x="50" y="0"/>
                  </a:moveTo>
                  <a:lnTo>
                    <a:pt x="59" y="6"/>
                  </a:lnTo>
                  <a:lnTo>
                    <a:pt x="68" y="15"/>
                  </a:lnTo>
                  <a:lnTo>
                    <a:pt x="73" y="21"/>
                  </a:lnTo>
                  <a:lnTo>
                    <a:pt x="77" y="25"/>
                  </a:lnTo>
                  <a:lnTo>
                    <a:pt x="80" y="31"/>
                  </a:lnTo>
                  <a:lnTo>
                    <a:pt x="85" y="37"/>
                  </a:lnTo>
                  <a:lnTo>
                    <a:pt x="76" y="31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0" y="34"/>
                  </a:lnTo>
                  <a:lnTo>
                    <a:pt x="43" y="36"/>
                  </a:lnTo>
                  <a:lnTo>
                    <a:pt x="38" y="41"/>
                  </a:lnTo>
                  <a:lnTo>
                    <a:pt x="35" y="47"/>
                  </a:lnTo>
                  <a:lnTo>
                    <a:pt x="32" y="55"/>
                  </a:lnTo>
                  <a:lnTo>
                    <a:pt x="27" y="53"/>
                  </a:lnTo>
                  <a:lnTo>
                    <a:pt x="25" y="49"/>
                  </a:lnTo>
                  <a:lnTo>
                    <a:pt x="24" y="44"/>
                  </a:lnTo>
                  <a:lnTo>
                    <a:pt x="24" y="41"/>
                  </a:lnTo>
                  <a:lnTo>
                    <a:pt x="18" y="44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49"/>
                  </a:lnTo>
                  <a:lnTo>
                    <a:pt x="6" y="41"/>
                  </a:lnTo>
                  <a:lnTo>
                    <a:pt x="12" y="35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1" y="16"/>
                  </a:lnTo>
                  <a:lnTo>
                    <a:pt x="38" y="11"/>
                  </a:lnTo>
                  <a:lnTo>
                    <a:pt x="43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9" name="Freeform 380"/>
            <p:cNvSpPr>
              <a:spLocks/>
            </p:cNvSpPr>
            <p:nvPr/>
          </p:nvSpPr>
          <p:spPr bwMode="auto">
            <a:xfrm>
              <a:off x="6748" y="3619"/>
              <a:ext cx="31" cy="27"/>
            </a:xfrm>
            <a:custGeom>
              <a:avLst/>
              <a:gdLst>
                <a:gd name="T0" fmla="*/ 0 w 121"/>
                <a:gd name="T1" fmla="*/ 0 h 111"/>
                <a:gd name="T2" fmla="*/ 0 w 121"/>
                <a:gd name="T3" fmla="*/ 0 h 111"/>
                <a:gd name="T4" fmla="*/ 0 w 121"/>
                <a:gd name="T5" fmla="*/ 0 h 111"/>
                <a:gd name="T6" fmla="*/ 0 w 121"/>
                <a:gd name="T7" fmla="*/ 0 h 111"/>
                <a:gd name="T8" fmla="*/ 0 w 121"/>
                <a:gd name="T9" fmla="*/ 0 h 111"/>
                <a:gd name="T10" fmla="*/ 0 w 121"/>
                <a:gd name="T11" fmla="*/ 0 h 111"/>
                <a:gd name="T12" fmla="*/ 0 w 121"/>
                <a:gd name="T13" fmla="*/ 0 h 111"/>
                <a:gd name="T14" fmla="*/ 0 w 121"/>
                <a:gd name="T15" fmla="*/ 0 h 111"/>
                <a:gd name="T16" fmla="*/ 0 w 121"/>
                <a:gd name="T17" fmla="*/ 0 h 111"/>
                <a:gd name="T18" fmla="*/ 0 w 121"/>
                <a:gd name="T19" fmla="*/ 0 h 111"/>
                <a:gd name="T20" fmla="*/ 0 w 121"/>
                <a:gd name="T21" fmla="*/ 0 h 111"/>
                <a:gd name="T22" fmla="*/ 0 w 121"/>
                <a:gd name="T23" fmla="*/ 0 h 111"/>
                <a:gd name="T24" fmla="*/ 0 w 121"/>
                <a:gd name="T25" fmla="*/ 0 h 111"/>
                <a:gd name="T26" fmla="*/ 0 w 121"/>
                <a:gd name="T27" fmla="*/ 0 h 111"/>
                <a:gd name="T28" fmla="*/ 0 w 121"/>
                <a:gd name="T29" fmla="*/ 0 h 111"/>
                <a:gd name="T30" fmla="*/ 0 w 121"/>
                <a:gd name="T31" fmla="*/ 0 h 111"/>
                <a:gd name="T32" fmla="*/ 0 w 121"/>
                <a:gd name="T33" fmla="*/ 0 h 111"/>
                <a:gd name="T34" fmla="*/ 0 w 121"/>
                <a:gd name="T35" fmla="*/ 0 h 111"/>
                <a:gd name="T36" fmla="*/ 0 w 121"/>
                <a:gd name="T37" fmla="*/ 0 h 111"/>
                <a:gd name="T38" fmla="*/ 0 w 121"/>
                <a:gd name="T39" fmla="*/ 0 h 111"/>
                <a:gd name="T40" fmla="*/ 0 w 121"/>
                <a:gd name="T41" fmla="*/ 0 h 111"/>
                <a:gd name="T42" fmla="*/ 0 w 121"/>
                <a:gd name="T43" fmla="*/ 0 h 111"/>
                <a:gd name="T44" fmla="*/ 0 w 121"/>
                <a:gd name="T45" fmla="*/ 0 h 111"/>
                <a:gd name="T46" fmla="*/ 0 w 121"/>
                <a:gd name="T47" fmla="*/ 0 h 111"/>
                <a:gd name="T48" fmla="*/ 0 w 121"/>
                <a:gd name="T49" fmla="*/ 0 h 111"/>
                <a:gd name="T50" fmla="*/ 0 w 121"/>
                <a:gd name="T51" fmla="*/ 0 h 111"/>
                <a:gd name="T52" fmla="*/ 0 w 121"/>
                <a:gd name="T53" fmla="*/ 0 h 111"/>
                <a:gd name="T54" fmla="*/ 0 w 121"/>
                <a:gd name="T55" fmla="*/ 0 h 111"/>
                <a:gd name="T56" fmla="*/ 0 w 121"/>
                <a:gd name="T57" fmla="*/ 0 h 111"/>
                <a:gd name="T58" fmla="*/ 0 w 121"/>
                <a:gd name="T59" fmla="*/ 0 h 111"/>
                <a:gd name="T60" fmla="*/ 0 w 121"/>
                <a:gd name="T61" fmla="*/ 0 h 111"/>
                <a:gd name="T62" fmla="*/ 0 w 121"/>
                <a:gd name="T63" fmla="*/ 0 h 111"/>
                <a:gd name="T64" fmla="*/ 0 w 121"/>
                <a:gd name="T65" fmla="*/ 0 h 111"/>
                <a:gd name="T66" fmla="*/ 0 w 121"/>
                <a:gd name="T67" fmla="*/ 0 h 111"/>
                <a:gd name="T68" fmla="*/ 0 w 121"/>
                <a:gd name="T69" fmla="*/ 0 h 111"/>
                <a:gd name="T70" fmla="*/ 0 w 121"/>
                <a:gd name="T71" fmla="*/ 0 h 111"/>
                <a:gd name="T72" fmla="*/ 0 w 121"/>
                <a:gd name="T73" fmla="*/ 0 h 111"/>
                <a:gd name="T74" fmla="*/ 0 w 121"/>
                <a:gd name="T75" fmla="*/ 0 h 111"/>
                <a:gd name="T76" fmla="*/ 0 w 121"/>
                <a:gd name="T77" fmla="*/ 0 h 111"/>
                <a:gd name="T78" fmla="*/ 0 w 121"/>
                <a:gd name="T79" fmla="*/ 0 h 111"/>
                <a:gd name="T80" fmla="*/ 0 w 121"/>
                <a:gd name="T81" fmla="*/ 0 h 111"/>
                <a:gd name="T82" fmla="*/ 0 w 121"/>
                <a:gd name="T83" fmla="*/ 0 h 111"/>
                <a:gd name="T84" fmla="*/ 0 w 121"/>
                <a:gd name="T85" fmla="*/ 0 h 111"/>
                <a:gd name="T86" fmla="*/ 0 w 121"/>
                <a:gd name="T87" fmla="*/ 0 h 111"/>
                <a:gd name="T88" fmla="*/ 0 w 121"/>
                <a:gd name="T89" fmla="*/ 0 h 111"/>
                <a:gd name="T90" fmla="*/ 0 w 121"/>
                <a:gd name="T91" fmla="*/ 0 h 111"/>
                <a:gd name="T92" fmla="*/ 0 w 121"/>
                <a:gd name="T93" fmla="*/ 0 h 111"/>
                <a:gd name="T94" fmla="*/ 0 w 121"/>
                <a:gd name="T95" fmla="*/ 0 h 1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1"/>
                <a:gd name="T145" fmla="*/ 0 h 111"/>
                <a:gd name="T146" fmla="*/ 121 w 121"/>
                <a:gd name="T147" fmla="*/ 111 h 1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1" h="111">
                  <a:moveTo>
                    <a:pt x="102" y="0"/>
                  </a:moveTo>
                  <a:lnTo>
                    <a:pt x="109" y="0"/>
                  </a:lnTo>
                  <a:lnTo>
                    <a:pt x="115" y="1"/>
                  </a:lnTo>
                  <a:lnTo>
                    <a:pt x="119" y="3"/>
                  </a:lnTo>
                  <a:lnTo>
                    <a:pt x="121" y="5"/>
                  </a:lnTo>
                  <a:lnTo>
                    <a:pt x="121" y="8"/>
                  </a:lnTo>
                  <a:lnTo>
                    <a:pt x="118" y="10"/>
                  </a:lnTo>
                  <a:lnTo>
                    <a:pt x="114" y="13"/>
                  </a:lnTo>
                  <a:lnTo>
                    <a:pt x="108" y="19"/>
                  </a:lnTo>
                  <a:lnTo>
                    <a:pt x="97" y="23"/>
                  </a:lnTo>
                  <a:lnTo>
                    <a:pt x="86" y="31"/>
                  </a:lnTo>
                  <a:lnTo>
                    <a:pt x="74" y="39"/>
                  </a:lnTo>
                  <a:lnTo>
                    <a:pt x="66" y="48"/>
                  </a:lnTo>
                  <a:lnTo>
                    <a:pt x="60" y="53"/>
                  </a:lnTo>
                  <a:lnTo>
                    <a:pt x="57" y="60"/>
                  </a:lnTo>
                  <a:lnTo>
                    <a:pt x="56" y="65"/>
                  </a:lnTo>
                  <a:lnTo>
                    <a:pt x="59" y="73"/>
                  </a:lnTo>
                  <a:lnTo>
                    <a:pt x="54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3" y="79"/>
                  </a:lnTo>
                  <a:lnTo>
                    <a:pt x="56" y="85"/>
                  </a:lnTo>
                  <a:lnTo>
                    <a:pt x="61" y="91"/>
                  </a:lnTo>
                  <a:lnTo>
                    <a:pt x="56" y="93"/>
                  </a:lnTo>
                  <a:lnTo>
                    <a:pt x="50" y="94"/>
                  </a:lnTo>
                  <a:lnTo>
                    <a:pt x="41" y="94"/>
                  </a:lnTo>
                  <a:lnTo>
                    <a:pt x="33" y="93"/>
                  </a:lnTo>
                  <a:lnTo>
                    <a:pt x="26" y="99"/>
                  </a:lnTo>
                  <a:lnTo>
                    <a:pt x="20" y="104"/>
                  </a:lnTo>
                  <a:lnTo>
                    <a:pt x="10" y="107"/>
                  </a:lnTo>
                  <a:lnTo>
                    <a:pt x="0" y="111"/>
                  </a:lnTo>
                  <a:lnTo>
                    <a:pt x="9" y="102"/>
                  </a:lnTo>
                  <a:lnTo>
                    <a:pt x="17" y="93"/>
                  </a:lnTo>
                  <a:lnTo>
                    <a:pt x="23" y="83"/>
                  </a:lnTo>
                  <a:lnTo>
                    <a:pt x="31" y="73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8" y="57"/>
                  </a:lnTo>
                  <a:lnTo>
                    <a:pt x="42" y="51"/>
                  </a:lnTo>
                  <a:lnTo>
                    <a:pt x="48" y="40"/>
                  </a:lnTo>
                  <a:lnTo>
                    <a:pt x="55" y="32"/>
                  </a:lnTo>
                  <a:lnTo>
                    <a:pt x="62" y="21"/>
                  </a:lnTo>
                  <a:lnTo>
                    <a:pt x="73" y="13"/>
                  </a:lnTo>
                  <a:lnTo>
                    <a:pt x="79" y="9"/>
                  </a:lnTo>
                  <a:lnTo>
                    <a:pt x="85" y="6"/>
                  </a:lnTo>
                  <a:lnTo>
                    <a:pt x="92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0" name="Freeform 381"/>
            <p:cNvSpPr>
              <a:spLocks/>
            </p:cNvSpPr>
            <p:nvPr/>
          </p:nvSpPr>
          <p:spPr bwMode="auto">
            <a:xfrm>
              <a:off x="6960" y="3622"/>
              <a:ext cx="22" cy="29"/>
            </a:xfrm>
            <a:custGeom>
              <a:avLst/>
              <a:gdLst>
                <a:gd name="T0" fmla="*/ 0 w 85"/>
                <a:gd name="T1" fmla="*/ 0 h 117"/>
                <a:gd name="T2" fmla="*/ 0 w 85"/>
                <a:gd name="T3" fmla="*/ 0 h 117"/>
                <a:gd name="T4" fmla="*/ 0 w 85"/>
                <a:gd name="T5" fmla="*/ 0 h 117"/>
                <a:gd name="T6" fmla="*/ 0 w 85"/>
                <a:gd name="T7" fmla="*/ 0 h 117"/>
                <a:gd name="T8" fmla="*/ 0 w 85"/>
                <a:gd name="T9" fmla="*/ 0 h 117"/>
                <a:gd name="T10" fmla="*/ 0 w 85"/>
                <a:gd name="T11" fmla="*/ 0 h 117"/>
                <a:gd name="T12" fmla="*/ 0 w 85"/>
                <a:gd name="T13" fmla="*/ 0 h 117"/>
                <a:gd name="T14" fmla="*/ 0 w 85"/>
                <a:gd name="T15" fmla="*/ 0 h 117"/>
                <a:gd name="T16" fmla="*/ 0 w 85"/>
                <a:gd name="T17" fmla="*/ 0 h 117"/>
                <a:gd name="T18" fmla="*/ 0 w 85"/>
                <a:gd name="T19" fmla="*/ 0 h 117"/>
                <a:gd name="T20" fmla="*/ 0 w 85"/>
                <a:gd name="T21" fmla="*/ 0 h 117"/>
                <a:gd name="T22" fmla="*/ 0 w 85"/>
                <a:gd name="T23" fmla="*/ 0 h 117"/>
                <a:gd name="T24" fmla="*/ 0 w 85"/>
                <a:gd name="T25" fmla="*/ 0 h 117"/>
                <a:gd name="T26" fmla="*/ 0 w 85"/>
                <a:gd name="T27" fmla="*/ 0 h 117"/>
                <a:gd name="T28" fmla="*/ 0 w 85"/>
                <a:gd name="T29" fmla="*/ 0 h 117"/>
                <a:gd name="T30" fmla="*/ 0 w 85"/>
                <a:gd name="T31" fmla="*/ 0 h 117"/>
                <a:gd name="T32" fmla="*/ 0 w 85"/>
                <a:gd name="T33" fmla="*/ 0 h 117"/>
                <a:gd name="T34" fmla="*/ 0 w 85"/>
                <a:gd name="T35" fmla="*/ 0 h 117"/>
                <a:gd name="T36" fmla="*/ 0 w 85"/>
                <a:gd name="T37" fmla="*/ 0 h 117"/>
                <a:gd name="T38" fmla="*/ 0 w 85"/>
                <a:gd name="T39" fmla="*/ 0 h 117"/>
                <a:gd name="T40" fmla="*/ 0 w 85"/>
                <a:gd name="T41" fmla="*/ 0 h 117"/>
                <a:gd name="T42" fmla="*/ 0 w 85"/>
                <a:gd name="T43" fmla="*/ 0 h 117"/>
                <a:gd name="T44" fmla="*/ 0 w 85"/>
                <a:gd name="T45" fmla="*/ 0 h 117"/>
                <a:gd name="T46" fmla="*/ 0 w 85"/>
                <a:gd name="T47" fmla="*/ 0 h 117"/>
                <a:gd name="T48" fmla="*/ 0 w 85"/>
                <a:gd name="T49" fmla="*/ 0 h 117"/>
                <a:gd name="T50" fmla="*/ 0 w 85"/>
                <a:gd name="T51" fmla="*/ 0 h 117"/>
                <a:gd name="T52" fmla="*/ 0 w 85"/>
                <a:gd name="T53" fmla="*/ 0 h 117"/>
                <a:gd name="T54" fmla="*/ 0 w 85"/>
                <a:gd name="T55" fmla="*/ 0 h 117"/>
                <a:gd name="T56" fmla="*/ 0 w 85"/>
                <a:gd name="T57" fmla="*/ 0 h 117"/>
                <a:gd name="T58" fmla="*/ 0 w 85"/>
                <a:gd name="T59" fmla="*/ 0 h 117"/>
                <a:gd name="T60" fmla="*/ 0 w 85"/>
                <a:gd name="T61" fmla="*/ 0 h 117"/>
                <a:gd name="T62" fmla="*/ 0 w 85"/>
                <a:gd name="T63" fmla="*/ 0 h 117"/>
                <a:gd name="T64" fmla="*/ 0 w 85"/>
                <a:gd name="T65" fmla="*/ 0 h 117"/>
                <a:gd name="T66" fmla="*/ 0 w 85"/>
                <a:gd name="T67" fmla="*/ 0 h 117"/>
                <a:gd name="T68" fmla="*/ 0 w 85"/>
                <a:gd name="T69" fmla="*/ 0 h 117"/>
                <a:gd name="T70" fmla="*/ 0 w 85"/>
                <a:gd name="T71" fmla="*/ 0 h 117"/>
                <a:gd name="T72" fmla="*/ 0 w 85"/>
                <a:gd name="T73" fmla="*/ 0 h 117"/>
                <a:gd name="T74" fmla="*/ 0 w 85"/>
                <a:gd name="T75" fmla="*/ 0 h 117"/>
                <a:gd name="T76" fmla="*/ 0 w 85"/>
                <a:gd name="T77" fmla="*/ 0 h 117"/>
                <a:gd name="T78" fmla="*/ 0 w 85"/>
                <a:gd name="T79" fmla="*/ 0 h 117"/>
                <a:gd name="T80" fmla="*/ 0 w 85"/>
                <a:gd name="T81" fmla="*/ 0 h 117"/>
                <a:gd name="T82" fmla="*/ 0 w 85"/>
                <a:gd name="T83" fmla="*/ 0 h 117"/>
                <a:gd name="T84" fmla="*/ 0 w 85"/>
                <a:gd name="T85" fmla="*/ 0 h 117"/>
                <a:gd name="T86" fmla="*/ 0 w 85"/>
                <a:gd name="T87" fmla="*/ 0 h 117"/>
                <a:gd name="T88" fmla="*/ 0 w 85"/>
                <a:gd name="T89" fmla="*/ 0 h 117"/>
                <a:gd name="T90" fmla="*/ 0 w 85"/>
                <a:gd name="T91" fmla="*/ 0 h 117"/>
                <a:gd name="T92" fmla="*/ 0 w 85"/>
                <a:gd name="T93" fmla="*/ 0 h 117"/>
                <a:gd name="T94" fmla="*/ 0 w 85"/>
                <a:gd name="T95" fmla="*/ 0 h 117"/>
                <a:gd name="T96" fmla="*/ 0 w 85"/>
                <a:gd name="T97" fmla="*/ 0 h 117"/>
                <a:gd name="T98" fmla="*/ 0 w 85"/>
                <a:gd name="T99" fmla="*/ 0 h 1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"/>
                <a:gd name="T151" fmla="*/ 0 h 117"/>
                <a:gd name="T152" fmla="*/ 85 w 85"/>
                <a:gd name="T153" fmla="*/ 117 h 1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" h="117">
                  <a:moveTo>
                    <a:pt x="33" y="0"/>
                  </a:moveTo>
                  <a:lnTo>
                    <a:pt x="74" y="2"/>
                  </a:lnTo>
                  <a:lnTo>
                    <a:pt x="73" y="8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2" y="20"/>
                  </a:lnTo>
                  <a:lnTo>
                    <a:pt x="53" y="23"/>
                  </a:lnTo>
                  <a:lnTo>
                    <a:pt x="49" y="24"/>
                  </a:lnTo>
                  <a:lnTo>
                    <a:pt x="54" y="34"/>
                  </a:lnTo>
                  <a:lnTo>
                    <a:pt x="49" y="40"/>
                  </a:lnTo>
                  <a:lnTo>
                    <a:pt x="51" y="47"/>
                  </a:lnTo>
                  <a:lnTo>
                    <a:pt x="56" y="50"/>
                  </a:lnTo>
                  <a:lnTo>
                    <a:pt x="63" y="53"/>
                  </a:lnTo>
                  <a:lnTo>
                    <a:pt x="69" y="57"/>
                  </a:lnTo>
                  <a:lnTo>
                    <a:pt x="78" y="60"/>
                  </a:lnTo>
                  <a:lnTo>
                    <a:pt x="83" y="66"/>
                  </a:lnTo>
                  <a:lnTo>
                    <a:pt x="85" y="75"/>
                  </a:lnTo>
                  <a:lnTo>
                    <a:pt x="79" y="73"/>
                  </a:lnTo>
                  <a:lnTo>
                    <a:pt x="72" y="74"/>
                  </a:lnTo>
                  <a:lnTo>
                    <a:pt x="67" y="74"/>
                  </a:lnTo>
                  <a:lnTo>
                    <a:pt x="61" y="76"/>
                  </a:lnTo>
                  <a:lnTo>
                    <a:pt x="51" y="81"/>
                  </a:lnTo>
                  <a:lnTo>
                    <a:pt x="43" y="89"/>
                  </a:lnTo>
                  <a:lnTo>
                    <a:pt x="33" y="97"/>
                  </a:lnTo>
                  <a:lnTo>
                    <a:pt x="25" y="104"/>
                  </a:lnTo>
                  <a:lnTo>
                    <a:pt x="16" y="112"/>
                  </a:lnTo>
                  <a:lnTo>
                    <a:pt x="8" y="117"/>
                  </a:lnTo>
                  <a:lnTo>
                    <a:pt x="7" y="108"/>
                  </a:lnTo>
                  <a:lnTo>
                    <a:pt x="9" y="102"/>
                  </a:lnTo>
                  <a:lnTo>
                    <a:pt x="9" y="94"/>
                  </a:lnTo>
                  <a:lnTo>
                    <a:pt x="13" y="89"/>
                  </a:lnTo>
                  <a:lnTo>
                    <a:pt x="15" y="82"/>
                  </a:lnTo>
                  <a:lnTo>
                    <a:pt x="18" y="75"/>
                  </a:lnTo>
                  <a:lnTo>
                    <a:pt x="19" y="68"/>
                  </a:lnTo>
                  <a:lnTo>
                    <a:pt x="19" y="61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3"/>
                  </a:lnTo>
                  <a:lnTo>
                    <a:pt x="9" y="18"/>
                  </a:lnTo>
                  <a:lnTo>
                    <a:pt x="13" y="11"/>
                  </a:lnTo>
                  <a:lnTo>
                    <a:pt x="18" y="8"/>
                  </a:lnTo>
                  <a:lnTo>
                    <a:pt x="25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1" name="Freeform 382"/>
            <p:cNvSpPr>
              <a:spLocks/>
            </p:cNvSpPr>
            <p:nvPr/>
          </p:nvSpPr>
          <p:spPr bwMode="auto">
            <a:xfrm>
              <a:off x="6888" y="3625"/>
              <a:ext cx="29" cy="18"/>
            </a:xfrm>
            <a:custGeom>
              <a:avLst/>
              <a:gdLst>
                <a:gd name="T0" fmla="*/ 0 w 114"/>
                <a:gd name="T1" fmla="*/ 0 h 71"/>
                <a:gd name="T2" fmla="*/ 0 w 114"/>
                <a:gd name="T3" fmla="*/ 0 h 71"/>
                <a:gd name="T4" fmla="*/ 0 w 114"/>
                <a:gd name="T5" fmla="*/ 0 h 71"/>
                <a:gd name="T6" fmla="*/ 0 w 114"/>
                <a:gd name="T7" fmla="*/ 0 h 71"/>
                <a:gd name="T8" fmla="*/ 0 w 114"/>
                <a:gd name="T9" fmla="*/ 0 h 71"/>
                <a:gd name="T10" fmla="*/ 0 w 114"/>
                <a:gd name="T11" fmla="*/ 0 h 71"/>
                <a:gd name="T12" fmla="*/ 0 w 114"/>
                <a:gd name="T13" fmla="*/ 0 h 71"/>
                <a:gd name="T14" fmla="*/ 0 w 114"/>
                <a:gd name="T15" fmla="*/ 0 h 71"/>
                <a:gd name="T16" fmla="*/ 0 w 114"/>
                <a:gd name="T17" fmla="*/ 0 h 71"/>
                <a:gd name="T18" fmla="*/ 0 w 114"/>
                <a:gd name="T19" fmla="*/ 0 h 71"/>
                <a:gd name="T20" fmla="*/ 0 w 114"/>
                <a:gd name="T21" fmla="*/ 0 h 71"/>
                <a:gd name="T22" fmla="*/ 0 w 114"/>
                <a:gd name="T23" fmla="*/ 0 h 71"/>
                <a:gd name="T24" fmla="*/ 0 w 114"/>
                <a:gd name="T25" fmla="*/ 0 h 71"/>
                <a:gd name="T26" fmla="*/ 0 w 114"/>
                <a:gd name="T27" fmla="*/ 0 h 71"/>
                <a:gd name="T28" fmla="*/ 0 w 114"/>
                <a:gd name="T29" fmla="*/ 0 h 71"/>
                <a:gd name="T30" fmla="*/ 0 w 114"/>
                <a:gd name="T31" fmla="*/ 0 h 71"/>
                <a:gd name="T32" fmla="*/ 0 w 114"/>
                <a:gd name="T33" fmla="*/ 0 h 71"/>
                <a:gd name="T34" fmla="*/ 0 w 114"/>
                <a:gd name="T35" fmla="*/ 0 h 71"/>
                <a:gd name="T36" fmla="*/ 0 w 114"/>
                <a:gd name="T37" fmla="*/ 0 h 71"/>
                <a:gd name="T38" fmla="*/ 0 w 114"/>
                <a:gd name="T39" fmla="*/ 0 h 71"/>
                <a:gd name="T40" fmla="*/ 0 w 114"/>
                <a:gd name="T41" fmla="*/ 0 h 71"/>
                <a:gd name="T42" fmla="*/ 0 w 114"/>
                <a:gd name="T43" fmla="*/ 0 h 71"/>
                <a:gd name="T44" fmla="*/ 0 w 114"/>
                <a:gd name="T45" fmla="*/ 0 h 71"/>
                <a:gd name="T46" fmla="*/ 0 w 114"/>
                <a:gd name="T47" fmla="*/ 0 h 71"/>
                <a:gd name="T48" fmla="*/ 0 w 114"/>
                <a:gd name="T49" fmla="*/ 0 h 71"/>
                <a:gd name="T50" fmla="*/ 0 w 114"/>
                <a:gd name="T51" fmla="*/ 0 h 71"/>
                <a:gd name="T52" fmla="*/ 0 w 114"/>
                <a:gd name="T53" fmla="*/ 0 h 71"/>
                <a:gd name="T54" fmla="*/ 0 w 114"/>
                <a:gd name="T55" fmla="*/ 0 h 71"/>
                <a:gd name="T56" fmla="*/ 0 w 114"/>
                <a:gd name="T57" fmla="*/ 0 h 71"/>
                <a:gd name="T58" fmla="*/ 0 w 114"/>
                <a:gd name="T59" fmla="*/ 0 h 71"/>
                <a:gd name="T60" fmla="*/ 0 w 114"/>
                <a:gd name="T61" fmla="*/ 0 h 71"/>
                <a:gd name="T62" fmla="*/ 0 w 114"/>
                <a:gd name="T63" fmla="*/ 0 h 71"/>
                <a:gd name="T64" fmla="*/ 0 w 114"/>
                <a:gd name="T65" fmla="*/ 0 h 71"/>
                <a:gd name="T66" fmla="*/ 0 w 114"/>
                <a:gd name="T67" fmla="*/ 0 h 71"/>
                <a:gd name="T68" fmla="*/ 0 w 114"/>
                <a:gd name="T69" fmla="*/ 0 h 71"/>
                <a:gd name="T70" fmla="*/ 0 w 114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71"/>
                <a:gd name="T110" fmla="*/ 114 w 114"/>
                <a:gd name="T111" fmla="*/ 71 h 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71">
                  <a:moveTo>
                    <a:pt x="93" y="0"/>
                  </a:moveTo>
                  <a:lnTo>
                    <a:pt x="102" y="5"/>
                  </a:lnTo>
                  <a:lnTo>
                    <a:pt x="111" y="13"/>
                  </a:lnTo>
                  <a:lnTo>
                    <a:pt x="113" y="22"/>
                  </a:lnTo>
                  <a:lnTo>
                    <a:pt x="114" y="32"/>
                  </a:lnTo>
                  <a:lnTo>
                    <a:pt x="111" y="39"/>
                  </a:lnTo>
                  <a:lnTo>
                    <a:pt x="105" y="45"/>
                  </a:lnTo>
                  <a:lnTo>
                    <a:pt x="99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22" y="71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51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18" y="41"/>
                  </a:lnTo>
                  <a:lnTo>
                    <a:pt x="22" y="37"/>
                  </a:lnTo>
                  <a:lnTo>
                    <a:pt x="22" y="32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25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8" y="25"/>
                  </a:lnTo>
                  <a:lnTo>
                    <a:pt x="55" y="21"/>
                  </a:lnTo>
                  <a:lnTo>
                    <a:pt x="63" y="13"/>
                  </a:lnTo>
                  <a:lnTo>
                    <a:pt x="70" y="7"/>
                  </a:lnTo>
                  <a:lnTo>
                    <a:pt x="77" y="5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2" name="Freeform 383"/>
            <p:cNvSpPr>
              <a:spLocks/>
            </p:cNvSpPr>
            <p:nvPr/>
          </p:nvSpPr>
          <p:spPr bwMode="auto">
            <a:xfrm>
              <a:off x="7045" y="3628"/>
              <a:ext cx="26" cy="11"/>
            </a:xfrm>
            <a:custGeom>
              <a:avLst/>
              <a:gdLst>
                <a:gd name="T0" fmla="*/ 0 w 103"/>
                <a:gd name="T1" fmla="*/ 0 h 47"/>
                <a:gd name="T2" fmla="*/ 0 w 103"/>
                <a:gd name="T3" fmla="*/ 0 h 47"/>
                <a:gd name="T4" fmla="*/ 0 w 103"/>
                <a:gd name="T5" fmla="*/ 0 h 47"/>
                <a:gd name="T6" fmla="*/ 0 w 103"/>
                <a:gd name="T7" fmla="*/ 0 h 47"/>
                <a:gd name="T8" fmla="*/ 0 w 103"/>
                <a:gd name="T9" fmla="*/ 0 h 47"/>
                <a:gd name="T10" fmla="*/ 0 w 103"/>
                <a:gd name="T11" fmla="*/ 0 h 47"/>
                <a:gd name="T12" fmla="*/ 0 w 103"/>
                <a:gd name="T13" fmla="*/ 0 h 47"/>
                <a:gd name="T14" fmla="*/ 0 w 103"/>
                <a:gd name="T15" fmla="*/ 0 h 47"/>
                <a:gd name="T16" fmla="*/ 0 w 103"/>
                <a:gd name="T17" fmla="*/ 0 h 47"/>
                <a:gd name="T18" fmla="*/ 0 w 103"/>
                <a:gd name="T19" fmla="*/ 0 h 47"/>
                <a:gd name="T20" fmla="*/ 0 w 103"/>
                <a:gd name="T21" fmla="*/ 0 h 47"/>
                <a:gd name="T22" fmla="*/ 0 w 103"/>
                <a:gd name="T23" fmla="*/ 0 h 47"/>
                <a:gd name="T24" fmla="*/ 0 w 103"/>
                <a:gd name="T25" fmla="*/ 0 h 47"/>
                <a:gd name="T26" fmla="*/ 0 w 103"/>
                <a:gd name="T27" fmla="*/ 0 h 47"/>
                <a:gd name="T28" fmla="*/ 0 w 103"/>
                <a:gd name="T29" fmla="*/ 0 h 47"/>
                <a:gd name="T30" fmla="*/ 0 w 103"/>
                <a:gd name="T31" fmla="*/ 0 h 47"/>
                <a:gd name="T32" fmla="*/ 0 w 103"/>
                <a:gd name="T33" fmla="*/ 0 h 47"/>
                <a:gd name="T34" fmla="*/ 0 w 103"/>
                <a:gd name="T35" fmla="*/ 0 h 47"/>
                <a:gd name="T36" fmla="*/ 0 w 103"/>
                <a:gd name="T37" fmla="*/ 0 h 47"/>
                <a:gd name="T38" fmla="*/ 0 w 103"/>
                <a:gd name="T39" fmla="*/ 0 h 47"/>
                <a:gd name="T40" fmla="*/ 0 w 103"/>
                <a:gd name="T41" fmla="*/ 0 h 47"/>
                <a:gd name="T42" fmla="*/ 0 w 103"/>
                <a:gd name="T43" fmla="*/ 0 h 47"/>
                <a:gd name="T44" fmla="*/ 0 w 103"/>
                <a:gd name="T45" fmla="*/ 0 h 47"/>
                <a:gd name="T46" fmla="*/ 0 w 103"/>
                <a:gd name="T47" fmla="*/ 0 h 47"/>
                <a:gd name="T48" fmla="*/ 0 w 103"/>
                <a:gd name="T49" fmla="*/ 0 h 47"/>
                <a:gd name="T50" fmla="*/ 0 w 103"/>
                <a:gd name="T51" fmla="*/ 0 h 47"/>
                <a:gd name="T52" fmla="*/ 0 w 103"/>
                <a:gd name="T53" fmla="*/ 0 h 47"/>
                <a:gd name="T54" fmla="*/ 0 w 103"/>
                <a:gd name="T55" fmla="*/ 0 h 47"/>
                <a:gd name="T56" fmla="*/ 0 w 103"/>
                <a:gd name="T57" fmla="*/ 0 h 47"/>
                <a:gd name="T58" fmla="*/ 0 w 103"/>
                <a:gd name="T59" fmla="*/ 0 h 47"/>
                <a:gd name="T60" fmla="*/ 0 w 103"/>
                <a:gd name="T61" fmla="*/ 0 h 47"/>
                <a:gd name="T62" fmla="*/ 0 w 103"/>
                <a:gd name="T63" fmla="*/ 0 h 47"/>
                <a:gd name="T64" fmla="*/ 0 w 103"/>
                <a:gd name="T65" fmla="*/ 0 h 47"/>
                <a:gd name="T66" fmla="*/ 0 w 103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47"/>
                <a:gd name="T104" fmla="*/ 103 w 103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47">
                  <a:moveTo>
                    <a:pt x="41" y="0"/>
                  </a:moveTo>
                  <a:lnTo>
                    <a:pt x="44" y="4"/>
                  </a:lnTo>
                  <a:lnTo>
                    <a:pt x="47" y="9"/>
                  </a:lnTo>
                  <a:lnTo>
                    <a:pt x="52" y="11"/>
                  </a:lnTo>
                  <a:lnTo>
                    <a:pt x="57" y="14"/>
                  </a:lnTo>
                  <a:lnTo>
                    <a:pt x="68" y="16"/>
                  </a:lnTo>
                  <a:lnTo>
                    <a:pt x="79" y="20"/>
                  </a:lnTo>
                  <a:lnTo>
                    <a:pt x="86" y="23"/>
                  </a:lnTo>
                  <a:lnTo>
                    <a:pt x="93" y="26"/>
                  </a:lnTo>
                  <a:lnTo>
                    <a:pt x="99" y="31"/>
                  </a:lnTo>
                  <a:lnTo>
                    <a:pt x="103" y="39"/>
                  </a:lnTo>
                  <a:lnTo>
                    <a:pt x="92" y="37"/>
                  </a:lnTo>
                  <a:lnTo>
                    <a:pt x="82" y="39"/>
                  </a:lnTo>
                  <a:lnTo>
                    <a:pt x="71" y="41"/>
                  </a:lnTo>
                  <a:lnTo>
                    <a:pt x="62" y="46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39"/>
                  </a:lnTo>
                  <a:lnTo>
                    <a:pt x="35" y="31"/>
                  </a:lnTo>
                  <a:lnTo>
                    <a:pt x="31" y="37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6" y="47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3" name="Freeform 384"/>
            <p:cNvSpPr>
              <a:spLocks/>
            </p:cNvSpPr>
            <p:nvPr/>
          </p:nvSpPr>
          <p:spPr bwMode="auto">
            <a:xfrm>
              <a:off x="7001" y="3629"/>
              <a:ext cx="9" cy="9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w 36"/>
                <a:gd name="T35" fmla="*/ 0 h 35"/>
                <a:gd name="T36" fmla="*/ 0 w 36"/>
                <a:gd name="T37" fmla="*/ 0 h 35"/>
                <a:gd name="T38" fmla="*/ 0 w 36"/>
                <a:gd name="T39" fmla="*/ 0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35"/>
                <a:gd name="T62" fmla="*/ 36 w 36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35">
                  <a:moveTo>
                    <a:pt x="16" y="0"/>
                  </a:moveTo>
                  <a:lnTo>
                    <a:pt x="22" y="2"/>
                  </a:lnTo>
                  <a:lnTo>
                    <a:pt x="30" y="7"/>
                  </a:lnTo>
                  <a:lnTo>
                    <a:pt x="32" y="13"/>
                  </a:lnTo>
                  <a:lnTo>
                    <a:pt x="36" y="19"/>
                  </a:lnTo>
                  <a:lnTo>
                    <a:pt x="33" y="25"/>
                  </a:lnTo>
                  <a:lnTo>
                    <a:pt x="30" y="28"/>
                  </a:lnTo>
                  <a:lnTo>
                    <a:pt x="24" y="28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4" y="35"/>
                  </a:lnTo>
                  <a:lnTo>
                    <a:pt x="6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4" name="Freeform 385"/>
            <p:cNvSpPr>
              <a:spLocks/>
            </p:cNvSpPr>
            <p:nvPr/>
          </p:nvSpPr>
          <p:spPr bwMode="auto">
            <a:xfrm>
              <a:off x="6766" y="3630"/>
              <a:ext cx="31" cy="14"/>
            </a:xfrm>
            <a:custGeom>
              <a:avLst/>
              <a:gdLst>
                <a:gd name="T0" fmla="*/ 0 w 122"/>
                <a:gd name="T1" fmla="*/ 0 h 55"/>
                <a:gd name="T2" fmla="*/ 0 w 122"/>
                <a:gd name="T3" fmla="*/ 0 h 55"/>
                <a:gd name="T4" fmla="*/ 0 w 122"/>
                <a:gd name="T5" fmla="*/ 0 h 55"/>
                <a:gd name="T6" fmla="*/ 0 w 122"/>
                <a:gd name="T7" fmla="*/ 0 h 55"/>
                <a:gd name="T8" fmla="*/ 0 w 122"/>
                <a:gd name="T9" fmla="*/ 0 h 55"/>
                <a:gd name="T10" fmla="*/ 0 w 122"/>
                <a:gd name="T11" fmla="*/ 0 h 55"/>
                <a:gd name="T12" fmla="*/ 0 w 122"/>
                <a:gd name="T13" fmla="*/ 0 h 55"/>
                <a:gd name="T14" fmla="*/ 0 w 122"/>
                <a:gd name="T15" fmla="*/ 0 h 55"/>
                <a:gd name="T16" fmla="*/ 0 w 122"/>
                <a:gd name="T17" fmla="*/ 0 h 55"/>
                <a:gd name="T18" fmla="*/ 0 w 122"/>
                <a:gd name="T19" fmla="*/ 0 h 55"/>
                <a:gd name="T20" fmla="*/ 0 w 122"/>
                <a:gd name="T21" fmla="*/ 0 h 55"/>
                <a:gd name="T22" fmla="*/ 0 w 122"/>
                <a:gd name="T23" fmla="*/ 0 h 55"/>
                <a:gd name="T24" fmla="*/ 0 w 122"/>
                <a:gd name="T25" fmla="*/ 0 h 55"/>
                <a:gd name="T26" fmla="*/ 0 w 122"/>
                <a:gd name="T27" fmla="*/ 0 h 55"/>
                <a:gd name="T28" fmla="*/ 0 w 122"/>
                <a:gd name="T29" fmla="*/ 0 h 55"/>
                <a:gd name="T30" fmla="*/ 0 w 122"/>
                <a:gd name="T31" fmla="*/ 0 h 55"/>
                <a:gd name="T32" fmla="*/ 0 w 122"/>
                <a:gd name="T33" fmla="*/ 0 h 55"/>
                <a:gd name="T34" fmla="*/ 0 w 122"/>
                <a:gd name="T35" fmla="*/ 0 h 55"/>
                <a:gd name="T36" fmla="*/ 0 w 122"/>
                <a:gd name="T37" fmla="*/ 0 h 55"/>
                <a:gd name="T38" fmla="*/ 0 w 122"/>
                <a:gd name="T39" fmla="*/ 0 h 55"/>
                <a:gd name="T40" fmla="*/ 0 w 122"/>
                <a:gd name="T41" fmla="*/ 0 h 55"/>
                <a:gd name="T42" fmla="*/ 0 w 122"/>
                <a:gd name="T43" fmla="*/ 0 h 55"/>
                <a:gd name="T44" fmla="*/ 0 w 122"/>
                <a:gd name="T45" fmla="*/ 0 h 55"/>
                <a:gd name="T46" fmla="*/ 0 w 122"/>
                <a:gd name="T47" fmla="*/ 0 h 55"/>
                <a:gd name="T48" fmla="*/ 0 w 122"/>
                <a:gd name="T49" fmla="*/ 0 h 55"/>
                <a:gd name="T50" fmla="*/ 0 w 122"/>
                <a:gd name="T51" fmla="*/ 0 h 55"/>
                <a:gd name="T52" fmla="*/ 0 w 122"/>
                <a:gd name="T53" fmla="*/ 0 h 55"/>
                <a:gd name="T54" fmla="*/ 0 w 122"/>
                <a:gd name="T55" fmla="*/ 0 h 55"/>
                <a:gd name="T56" fmla="*/ 0 w 122"/>
                <a:gd name="T57" fmla="*/ 0 h 55"/>
                <a:gd name="T58" fmla="*/ 0 w 122"/>
                <a:gd name="T59" fmla="*/ 0 h 55"/>
                <a:gd name="T60" fmla="*/ 0 w 122"/>
                <a:gd name="T61" fmla="*/ 0 h 55"/>
                <a:gd name="T62" fmla="*/ 0 w 122"/>
                <a:gd name="T63" fmla="*/ 0 h 55"/>
                <a:gd name="T64" fmla="*/ 0 w 122"/>
                <a:gd name="T65" fmla="*/ 0 h 55"/>
                <a:gd name="T66" fmla="*/ 0 w 122"/>
                <a:gd name="T67" fmla="*/ 0 h 55"/>
                <a:gd name="T68" fmla="*/ 0 w 122"/>
                <a:gd name="T69" fmla="*/ 0 h 55"/>
                <a:gd name="T70" fmla="*/ 0 w 122"/>
                <a:gd name="T71" fmla="*/ 0 h 55"/>
                <a:gd name="T72" fmla="*/ 0 w 122"/>
                <a:gd name="T73" fmla="*/ 0 h 55"/>
                <a:gd name="T74" fmla="*/ 0 w 122"/>
                <a:gd name="T75" fmla="*/ 0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2"/>
                <a:gd name="T115" fmla="*/ 0 h 55"/>
                <a:gd name="T116" fmla="*/ 122 w 122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2" h="55">
                  <a:moveTo>
                    <a:pt x="93" y="0"/>
                  </a:moveTo>
                  <a:lnTo>
                    <a:pt x="102" y="2"/>
                  </a:lnTo>
                  <a:lnTo>
                    <a:pt x="113" y="10"/>
                  </a:lnTo>
                  <a:lnTo>
                    <a:pt x="118" y="18"/>
                  </a:lnTo>
                  <a:lnTo>
                    <a:pt x="122" y="27"/>
                  </a:lnTo>
                  <a:lnTo>
                    <a:pt x="113" y="24"/>
                  </a:lnTo>
                  <a:lnTo>
                    <a:pt x="107" y="23"/>
                  </a:lnTo>
                  <a:lnTo>
                    <a:pt x="101" y="22"/>
                  </a:lnTo>
                  <a:lnTo>
                    <a:pt x="95" y="22"/>
                  </a:lnTo>
                  <a:lnTo>
                    <a:pt x="89" y="22"/>
                  </a:lnTo>
                  <a:lnTo>
                    <a:pt x="82" y="22"/>
                  </a:lnTo>
                  <a:lnTo>
                    <a:pt x="77" y="23"/>
                  </a:lnTo>
                  <a:lnTo>
                    <a:pt x="72" y="25"/>
                  </a:lnTo>
                  <a:lnTo>
                    <a:pt x="60" y="29"/>
                  </a:lnTo>
                  <a:lnTo>
                    <a:pt x="51" y="35"/>
                  </a:lnTo>
                  <a:lnTo>
                    <a:pt x="40" y="41"/>
                  </a:lnTo>
                  <a:lnTo>
                    <a:pt x="30" y="46"/>
                  </a:lnTo>
                  <a:lnTo>
                    <a:pt x="22" y="49"/>
                  </a:lnTo>
                  <a:lnTo>
                    <a:pt x="16" y="52"/>
                  </a:lnTo>
                  <a:lnTo>
                    <a:pt x="8" y="5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4" y="38"/>
                  </a:lnTo>
                  <a:lnTo>
                    <a:pt x="7" y="32"/>
                  </a:lnTo>
                  <a:lnTo>
                    <a:pt x="12" y="27"/>
                  </a:lnTo>
                  <a:lnTo>
                    <a:pt x="17" y="24"/>
                  </a:lnTo>
                  <a:lnTo>
                    <a:pt x="23" y="21"/>
                  </a:lnTo>
                  <a:lnTo>
                    <a:pt x="30" y="18"/>
                  </a:lnTo>
                  <a:lnTo>
                    <a:pt x="36" y="16"/>
                  </a:lnTo>
                  <a:lnTo>
                    <a:pt x="43" y="14"/>
                  </a:lnTo>
                  <a:lnTo>
                    <a:pt x="52" y="14"/>
                  </a:lnTo>
                  <a:lnTo>
                    <a:pt x="58" y="13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81" y="5"/>
                  </a:lnTo>
                  <a:lnTo>
                    <a:pt x="87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5" name="Freeform 386"/>
            <p:cNvSpPr>
              <a:spLocks/>
            </p:cNvSpPr>
            <p:nvPr/>
          </p:nvSpPr>
          <p:spPr bwMode="auto">
            <a:xfrm>
              <a:off x="6928" y="3630"/>
              <a:ext cx="14" cy="15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w 55"/>
                <a:gd name="T27" fmla="*/ 0 h 56"/>
                <a:gd name="T28" fmla="*/ 0 w 55"/>
                <a:gd name="T29" fmla="*/ 0 h 56"/>
                <a:gd name="T30" fmla="*/ 0 w 55"/>
                <a:gd name="T31" fmla="*/ 0 h 56"/>
                <a:gd name="T32" fmla="*/ 0 w 55"/>
                <a:gd name="T33" fmla="*/ 0 h 56"/>
                <a:gd name="T34" fmla="*/ 0 w 55"/>
                <a:gd name="T35" fmla="*/ 0 h 56"/>
                <a:gd name="T36" fmla="*/ 0 w 55"/>
                <a:gd name="T37" fmla="*/ 0 h 56"/>
                <a:gd name="T38" fmla="*/ 0 w 55"/>
                <a:gd name="T39" fmla="*/ 0 h 56"/>
                <a:gd name="T40" fmla="*/ 0 w 55"/>
                <a:gd name="T41" fmla="*/ 0 h 56"/>
                <a:gd name="T42" fmla="*/ 0 w 55"/>
                <a:gd name="T43" fmla="*/ 0 h 56"/>
                <a:gd name="T44" fmla="*/ 0 w 55"/>
                <a:gd name="T45" fmla="*/ 0 h 56"/>
                <a:gd name="T46" fmla="*/ 0 w 55"/>
                <a:gd name="T47" fmla="*/ 0 h 56"/>
                <a:gd name="T48" fmla="*/ 0 w 55"/>
                <a:gd name="T49" fmla="*/ 0 h 56"/>
                <a:gd name="T50" fmla="*/ 0 w 55"/>
                <a:gd name="T51" fmla="*/ 0 h 56"/>
                <a:gd name="T52" fmla="*/ 0 w 55"/>
                <a:gd name="T53" fmla="*/ 0 h 56"/>
                <a:gd name="T54" fmla="*/ 0 w 55"/>
                <a:gd name="T55" fmla="*/ 0 h 56"/>
                <a:gd name="T56" fmla="*/ 0 w 55"/>
                <a:gd name="T57" fmla="*/ 0 h 56"/>
                <a:gd name="T58" fmla="*/ 0 w 55"/>
                <a:gd name="T59" fmla="*/ 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56"/>
                <a:gd name="T92" fmla="*/ 55 w 55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56">
                  <a:moveTo>
                    <a:pt x="39" y="0"/>
                  </a:moveTo>
                  <a:lnTo>
                    <a:pt x="47" y="3"/>
                  </a:lnTo>
                  <a:lnTo>
                    <a:pt x="51" y="10"/>
                  </a:lnTo>
                  <a:lnTo>
                    <a:pt x="51" y="17"/>
                  </a:lnTo>
                  <a:lnTo>
                    <a:pt x="53" y="25"/>
                  </a:lnTo>
                  <a:lnTo>
                    <a:pt x="47" y="26"/>
                  </a:lnTo>
                  <a:lnTo>
                    <a:pt x="42" y="27"/>
                  </a:lnTo>
                  <a:lnTo>
                    <a:pt x="44" y="32"/>
                  </a:lnTo>
                  <a:lnTo>
                    <a:pt x="49" y="37"/>
                  </a:lnTo>
                  <a:lnTo>
                    <a:pt x="54" y="41"/>
                  </a:lnTo>
                  <a:lnTo>
                    <a:pt x="55" y="46"/>
                  </a:lnTo>
                  <a:lnTo>
                    <a:pt x="48" y="46"/>
                  </a:lnTo>
                  <a:lnTo>
                    <a:pt x="43" y="46"/>
                  </a:lnTo>
                  <a:lnTo>
                    <a:pt x="35" y="45"/>
                  </a:lnTo>
                  <a:lnTo>
                    <a:pt x="29" y="45"/>
                  </a:lnTo>
                  <a:lnTo>
                    <a:pt x="21" y="45"/>
                  </a:lnTo>
                  <a:lnTo>
                    <a:pt x="15" y="46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9" y="24"/>
                  </a:lnTo>
                  <a:lnTo>
                    <a:pt x="15" y="16"/>
                  </a:lnTo>
                  <a:lnTo>
                    <a:pt x="23" y="11"/>
                  </a:lnTo>
                  <a:lnTo>
                    <a:pt x="31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6" name="Freeform 387"/>
            <p:cNvSpPr>
              <a:spLocks/>
            </p:cNvSpPr>
            <p:nvPr/>
          </p:nvSpPr>
          <p:spPr bwMode="auto">
            <a:xfrm>
              <a:off x="6793" y="3634"/>
              <a:ext cx="31" cy="17"/>
            </a:xfrm>
            <a:custGeom>
              <a:avLst/>
              <a:gdLst>
                <a:gd name="T0" fmla="*/ 0 w 124"/>
                <a:gd name="T1" fmla="*/ 0 h 66"/>
                <a:gd name="T2" fmla="*/ 0 w 124"/>
                <a:gd name="T3" fmla="*/ 0 h 66"/>
                <a:gd name="T4" fmla="*/ 0 w 124"/>
                <a:gd name="T5" fmla="*/ 0 h 66"/>
                <a:gd name="T6" fmla="*/ 0 w 124"/>
                <a:gd name="T7" fmla="*/ 0 h 66"/>
                <a:gd name="T8" fmla="*/ 0 w 124"/>
                <a:gd name="T9" fmla="*/ 0 h 66"/>
                <a:gd name="T10" fmla="*/ 0 w 124"/>
                <a:gd name="T11" fmla="*/ 0 h 66"/>
                <a:gd name="T12" fmla="*/ 0 w 124"/>
                <a:gd name="T13" fmla="*/ 0 h 66"/>
                <a:gd name="T14" fmla="*/ 0 w 124"/>
                <a:gd name="T15" fmla="*/ 0 h 66"/>
                <a:gd name="T16" fmla="*/ 0 w 124"/>
                <a:gd name="T17" fmla="*/ 0 h 66"/>
                <a:gd name="T18" fmla="*/ 0 w 124"/>
                <a:gd name="T19" fmla="*/ 0 h 66"/>
                <a:gd name="T20" fmla="*/ 0 w 124"/>
                <a:gd name="T21" fmla="*/ 0 h 66"/>
                <a:gd name="T22" fmla="*/ 0 w 124"/>
                <a:gd name="T23" fmla="*/ 0 h 66"/>
                <a:gd name="T24" fmla="*/ 0 w 124"/>
                <a:gd name="T25" fmla="*/ 0 h 66"/>
                <a:gd name="T26" fmla="*/ 0 w 124"/>
                <a:gd name="T27" fmla="*/ 0 h 66"/>
                <a:gd name="T28" fmla="*/ 0 w 124"/>
                <a:gd name="T29" fmla="*/ 0 h 66"/>
                <a:gd name="T30" fmla="*/ 0 w 124"/>
                <a:gd name="T31" fmla="*/ 0 h 66"/>
                <a:gd name="T32" fmla="*/ 0 w 124"/>
                <a:gd name="T33" fmla="*/ 0 h 66"/>
                <a:gd name="T34" fmla="*/ 0 w 124"/>
                <a:gd name="T35" fmla="*/ 0 h 66"/>
                <a:gd name="T36" fmla="*/ 0 w 124"/>
                <a:gd name="T37" fmla="*/ 0 h 66"/>
                <a:gd name="T38" fmla="*/ 0 w 124"/>
                <a:gd name="T39" fmla="*/ 0 h 66"/>
                <a:gd name="T40" fmla="*/ 0 w 124"/>
                <a:gd name="T41" fmla="*/ 0 h 66"/>
                <a:gd name="T42" fmla="*/ 0 w 124"/>
                <a:gd name="T43" fmla="*/ 0 h 66"/>
                <a:gd name="T44" fmla="*/ 0 w 124"/>
                <a:gd name="T45" fmla="*/ 0 h 66"/>
                <a:gd name="T46" fmla="*/ 0 w 124"/>
                <a:gd name="T47" fmla="*/ 0 h 66"/>
                <a:gd name="T48" fmla="*/ 0 w 124"/>
                <a:gd name="T49" fmla="*/ 0 h 66"/>
                <a:gd name="T50" fmla="*/ 0 w 124"/>
                <a:gd name="T51" fmla="*/ 0 h 66"/>
                <a:gd name="T52" fmla="*/ 0 w 124"/>
                <a:gd name="T53" fmla="*/ 0 h 66"/>
                <a:gd name="T54" fmla="*/ 0 w 124"/>
                <a:gd name="T55" fmla="*/ 0 h 66"/>
                <a:gd name="T56" fmla="*/ 0 w 124"/>
                <a:gd name="T57" fmla="*/ 0 h 66"/>
                <a:gd name="T58" fmla="*/ 0 w 124"/>
                <a:gd name="T59" fmla="*/ 0 h 66"/>
                <a:gd name="T60" fmla="*/ 0 w 124"/>
                <a:gd name="T61" fmla="*/ 0 h 66"/>
                <a:gd name="T62" fmla="*/ 0 w 124"/>
                <a:gd name="T63" fmla="*/ 0 h 66"/>
                <a:gd name="T64" fmla="*/ 0 w 124"/>
                <a:gd name="T65" fmla="*/ 0 h 66"/>
                <a:gd name="T66" fmla="*/ 0 w 124"/>
                <a:gd name="T67" fmla="*/ 0 h 66"/>
                <a:gd name="T68" fmla="*/ 0 w 124"/>
                <a:gd name="T69" fmla="*/ 0 h 66"/>
                <a:gd name="T70" fmla="*/ 0 w 124"/>
                <a:gd name="T71" fmla="*/ 0 h 66"/>
                <a:gd name="T72" fmla="*/ 0 w 124"/>
                <a:gd name="T73" fmla="*/ 0 h 66"/>
                <a:gd name="T74" fmla="*/ 0 w 124"/>
                <a:gd name="T75" fmla="*/ 0 h 66"/>
                <a:gd name="T76" fmla="*/ 0 w 124"/>
                <a:gd name="T77" fmla="*/ 0 h 66"/>
                <a:gd name="T78" fmla="*/ 0 w 124"/>
                <a:gd name="T79" fmla="*/ 0 h 66"/>
                <a:gd name="T80" fmla="*/ 0 w 124"/>
                <a:gd name="T81" fmla="*/ 0 h 66"/>
                <a:gd name="T82" fmla="*/ 0 w 124"/>
                <a:gd name="T83" fmla="*/ 0 h 66"/>
                <a:gd name="T84" fmla="*/ 0 w 124"/>
                <a:gd name="T85" fmla="*/ 0 h 66"/>
                <a:gd name="T86" fmla="*/ 0 w 124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4"/>
                <a:gd name="T133" fmla="*/ 0 h 66"/>
                <a:gd name="T134" fmla="*/ 124 w 124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4" h="66">
                  <a:moveTo>
                    <a:pt x="105" y="0"/>
                  </a:moveTo>
                  <a:lnTo>
                    <a:pt x="110" y="2"/>
                  </a:lnTo>
                  <a:lnTo>
                    <a:pt x="115" y="7"/>
                  </a:lnTo>
                  <a:lnTo>
                    <a:pt x="118" y="11"/>
                  </a:lnTo>
                  <a:lnTo>
                    <a:pt x="122" y="16"/>
                  </a:lnTo>
                  <a:lnTo>
                    <a:pt x="123" y="24"/>
                  </a:lnTo>
                  <a:lnTo>
                    <a:pt x="124" y="31"/>
                  </a:lnTo>
                  <a:lnTo>
                    <a:pt x="115" y="31"/>
                  </a:lnTo>
                  <a:lnTo>
                    <a:pt x="107" y="31"/>
                  </a:lnTo>
                  <a:lnTo>
                    <a:pt x="98" y="33"/>
                  </a:lnTo>
                  <a:lnTo>
                    <a:pt x="92" y="36"/>
                  </a:lnTo>
                  <a:lnTo>
                    <a:pt x="84" y="39"/>
                  </a:lnTo>
                  <a:lnTo>
                    <a:pt x="76" y="41"/>
                  </a:lnTo>
                  <a:lnTo>
                    <a:pt x="69" y="46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60" y="63"/>
                  </a:lnTo>
                  <a:lnTo>
                    <a:pt x="57" y="65"/>
                  </a:lnTo>
                  <a:lnTo>
                    <a:pt x="52" y="66"/>
                  </a:lnTo>
                  <a:lnTo>
                    <a:pt x="43" y="65"/>
                  </a:lnTo>
                  <a:lnTo>
                    <a:pt x="37" y="63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7" y="61"/>
                  </a:lnTo>
                  <a:lnTo>
                    <a:pt x="11" y="61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5" y="48"/>
                  </a:lnTo>
                  <a:lnTo>
                    <a:pt x="10" y="42"/>
                  </a:lnTo>
                  <a:lnTo>
                    <a:pt x="16" y="37"/>
                  </a:lnTo>
                  <a:lnTo>
                    <a:pt x="24" y="33"/>
                  </a:lnTo>
                  <a:lnTo>
                    <a:pt x="33" y="28"/>
                  </a:lnTo>
                  <a:lnTo>
                    <a:pt x="42" y="24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0" y="11"/>
                  </a:lnTo>
                  <a:lnTo>
                    <a:pt x="80" y="9"/>
                  </a:lnTo>
                  <a:lnTo>
                    <a:pt x="87" y="6"/>
                  </a:lnTo>
                  <a:lnTo>
                    <a:pt x="95" y="2"/>
                  </a:lnTo>
                  <a:lnTo>
                    <a:pt x="10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7" name="Freeform 388"/>
            <p:cNvSpPr>
              <a:spLocks/>
            </p:cNvSpPr>
            <p:nvPr/>
          </p:nvSpPr>
          <p:spPr bwMode="auto">
            <a:xfrm>
              <a:off x="7060" y="3644"/>
              <a:ext cx="13" cy="11"/>
            </a:xfrm>
            <a:custGeom>
              <a:avLst/>
              <a:gdLst>
                <a:gd name="T0" fmla="*/ 0 w 53"/>
                <a:gd name="T1" fmla="*/ 0 h 43"/>
                <a:gd name="T2" fmla="*/ 0 w 53"/>
                <a:gd name="T3" fmla="*/ 0 h 43"/>
                <a:gd name="T4" fmla="*/ 0 w 53"/>
                <a:gd name="T5" fmla="*/ 0 h 43"/>
                <a:gd name="T6" fmla="*/ 0 w 53"/>
                <a:gd name="T7" fmla="*/ 0 h 43"/>
                <a:gd name="T8" fmla="*/ 0 w 53"/>
                <a:gd name="T9" fmla="*/ 0 h 43"/>
                <a:gd name="T10" fmla="*/ 0 w 53"/>
                <a:gd name="T11" fmla="*/ 0 h 43"/>
                <a:gd name="T12" fmla="*/ 0 w 53"/>
                <a:gd name="T13" fmla="*/ 0 h 43"/>
                <a:gd name="T14" fmla="*/ 0 w 53"/>
                <a:gd name="T15" fmla="*/ 0 h 43"/>
                <a:gd name="T16" fmla="*/ 0 w 53"/>
                <a:gd name="T17" fmla="*/ 0 h 43"/>
                <a:gd name="T18" fmla="*/ 0 w 53"/>
                <a:gd name="T19" fmla="*/ 0 h 43"/>
                <a:gd name="T20" fmla="*/ 0 w 53"/>
                <a:gd name="T21" fmla="*/ 0 h 43"/>
                <a:gd name="T22" fmla="*/ 0 w 53"/>
                <a:gd name="T23" fmla="*/ 0 h 43"/>
                <a:gd name="T24" fmla="*/ 0 w 53"/>
                <a:gd name="T25" fmla="*/ 0 h 43"/>
                <a:gd name="T26" fmla="*/ 0 w 53"/>
                <a:gd name="T27" fmla="*/ 0 h 43"/>
                <a:gd name="T28" fmla="*/ 0 w 53"/>
                <a:gd name="T29" fmla="*/ 0 h 43"/>
                <a:gd name="T30" fmla="*/ 0 w 53"/>
                <a:gd name="T31" fmla="*/ 0 h 43"/>
                <a:gd name="T32" fmla="*/ 0 w 53"/>
                <a:gd name="T33" fmla="*/ 0 h 43"/>
                <a:gd name="T34" fmla="*/ 0 w 53"/>
                <a:gd name="T35" fmla="*/ 0 h 43"/>
                <a:gd name="T36" fmla="*/ 0 w 53"/>
                <a:gd name="T37" fmla="*/ 0 h 43"/>
                <a:gd name="T38" fmla="*/ 0 w 53"/>
                <a:gd name="T39" fmla="*/ 0 h 43"/>
                <a:gd name="T40" fmla="*/ 0 w 53"/>
                <a:gd name="T41" fmla="*/ 0 h 43"/>
                <a:gd name="T42" fmla="*/ 0 w 53"/>
                <a:gd name="T43" fmla="*/ 0 h 43"/>
                <a:gd name="T44" fmla="*/ 0 w 53"/>
                <a:gd name="T45" fmla="*/ 0 h 43"/>
                <a:gd name="T46" fmla="*/ 0 w 53"/>
                <a:gd name="T47" fmla="*/ 0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"/>
                <a:gd name="T73" fmla="*/ 0 h 43"/>
                <a:gd name="T74" fmla="*/ 53 w 53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" h="43">
                  <a:moveTo>
                    <a:pt x="40" y="0"/>
                  </a:moveTo>
                  <a:lnTo>
                    <a:pt x="45" y="2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53" y="19"/>
                  </a:lnTo>
                  <a:lnTo>
                    <a:pt x="52" y="24"/>
                  </a:lnTo>
                  <a:lnTo>
                    <a:pt x="52" y="30"/>
                  </a:lnTo>
                  <a:lnTo>
                    <a:pt x="51" y="36"/>
                  </a:lnTo>
                  <a:lnTo>
                    <a:pt x="51" y="42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0" y="42"/>
                  </a:lnTo>
                  <a:lnTo>
                    <a:pt x="4" y="33"/>
                  </a:lnTo>
                  <a:lnTo>
                    <a:pt x="11" y="24"/>
                  </a:lnTo>
                  <a:lnTo>
                    <a:pt x="17" y="15"/>
                  </a:lnTo>
                  <a:lnTo>
                    <a:pt x="23" y="9"/>
                  </a:lnTo>
                  <a:lnTo>
                    <a:pt x="30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8" name="Freeform 389"/>
            <p:cNvSpPr>
              <a:spLocks/>
            </p:cNvSpPr>
            <p:nvPr/>
          </p:nvSpPr>
          <p:spPr bwMode="auto">
            <a:xfrm>
              <a:off x="6866" y="3645"/>
              <a:ext cx="10" cy="15"/>
            </a:xfrm>
            <a:custGeom>
              <a:avLst/>
              <a:gdLst>
                <a:gd name="T0" fmla="*/ 0 w 42"/>
                <a:gd name="T1" fmla="*/ 0 h 59"/>
                <a:gd name="T2" fmla="*/ 0 w 42"/>
                <a:gd name="T3" fmla="*/ 0 h 59"/>
                <a:gd name="T4" fmla="*/ 0 w 42"/>
                <a:gd name="T5" fmla="*/ 0 h 59"/>
                <a:gd name="T6" fmla="*/ 0 w 42"/>
                <a:gd name="T7" fmla="*/ 0 h 59"/>
                <a:gd name="T8" fmla="*/ 0 w 42"/>
                <a:gd name="T9" fmla="*/ 0 h 59"/>
                <a:gd name="T10" fmla="*/ 0 w 42"/>
                <a:gd name="T11" fmla="*/ 0 h 59"/>
                <a:gd name="T12" fmla="*/ 0 w 42"/>
                <a:gd name="T13" fmla="*/ 0 h 59"/>
                <a:gd name="T14" fmla="*/ 0 w 42"/>
                <a:gd name="T15" fmla="*/ 0 h 59"/>
                <a:gd name="T16" fmla="*/ 0 w 42"/>
                <a:gd name="T17" fmla="*/ 0 h 59"/>
                <a:gd name="T18" fmla="*/ 0 w 42"/>
                <a:gd name="T19" fmla="*/ 0 h 59"/>
                <a:gd name="T20" fmla="*/ 0 w 42"/>
                <a:gd name="T21" fmla="*/ 0 h 59"/>
                <a:gd name="T22" fmla="*/ 0 w 42"/>
                <a:gd name="T23" fmla="*/ 0 h 59"/>
                <a:gd name="T24" fmla="*/ 0 w 42"/>
                <a:gd name="T25" fmla="*/ 0 h 59"/>
                <a:gd name="T26" fmla="*/ 0 w 42"/>
                <a:gd name="T27" fmla="*/ 0 h 59"/>
                <a:gd name="T28" fmla="*/ 0 w 42"/>
                <a:gd name="T29" fmla="*/ 0 h 59"/>
                <a:gd name="T30" fmla="*/ 0 w 42"/>
                <a:gd name="T31" fmla="*/ 0 h 59"/>
                <a:gd name="T32" fmla="*/ 0 w 42"/>
                <a:gd name="T33" fmla="*/ 0 h 59"/>
                <a:gd name="T34" fmla="*/ 0 w 42"/>
                <a:gd name="T35" fmla="*/ 0 h 59"/>
                <a:gd name="T36" fmla="*/ 0 w 42"/>
                <a:gd name="T37" fmla="*/ 0 h 59"/>
                <a:gd name="T38" fmla="*/ 0 w 42"/>
                <a:gd name="T39" fmla="*/ 0 h 59"/>
                <a:gd name="T40" fmla="*/ 0 w 42"/>
                <a:gd name="T41" fmla="*/ 0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33" y="0"/>
                  </a:moveTo>
                  <a:lnTo>
                    <a:pt x="38" y="9"/>
                  </a:lnTo>
                  <a:lnTo>
                    <a:pt x="42" y="18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30"/>
                  </a:lnTo>
                  <a:lnTo>
                    <a:pt x="25" y="35"/>
                  </a:lnTo>
                  <a:lnTo>
                    <a:pt x="20" y="40"/>
                  </a:lnTo>
                  <a:lnTo>
                    <a:pt x="18" y="47"/>
                  </a:lnTo>
                  <a:lnTo>
                    <a:pt x="15" y="52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1" y="38"/>
                  </a:lnTo>
                  <a:lnTo>
                    <a:pt x="3" y="30"/>
                  </a:lnTo>
                  <a:lnTo>
                    <a:pt x="6" y="24"/>
                  </a:lnTo>
                  <a:lnTo>
                    <a:pt x="9" y="18"/>
                  </a:lnTo>
                  <a:lnTo>
                    <a:pt x="15" y="11"/>
                  </a:ln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9" name="Freeform 390"/>
            <p:cNvSpPr>
              <a:spLocks/>
            </p:cNvSpPr>
            <p:nvPr/>
          </p:nvSpPr>
          <p:spPr bwMode="auto">
            <a:xfrm>
              <a:off x="6890" y="3647"/>
              <a:ext cx="26" cy="13"/>
            </a:xfrm>
            <a:custGeom>
              <a:avLst/>
              <a:gdLst>
                <a:gd name="T0" fmla="*/ 0 w 106"/>
                <a:gd name="T1" fmla="*/ 0 h 53"/>
                <a:gd name="T2" fmla="*/ 0 w 106"/>
                <a:gd name="T3" fmla="*/ 0 h 53"/>
                <a:gd name="T4" fmla="*/ 0 w 106"/>
                <a:gd name="T5" fmla="*/ 0 h 53"/>
                <a:gd name="T6" fmla="*/ 0 w 106"/>
                <a:gd name="T7" fmla="*/ 0 h 53"/>
                <a:gd name="T8" fmla="*/ 0 w 106"/>
                <a:gd name="T9" fmla="*/ 0 h 53"/>
                <a:gd name="T10" fmla="*/ 0 w 106"/>
                <a:gd name="T11" fmla="*/ 0 h 53"/>
                <a:gd name="T12" fmla="*/ 0 w 106"/>
                <a:gd name="T13" fmla="*/ 0 h 53"/>
                <a:gd name="T14" fmla="*/ 0 w 106"/>
                <a:gd name="T15" fmla="*/ 0 h 53"/>
                <a:gd name="T16" fmla="*/ 0 w 106"/>
                <a:gd name="T17" fmla="*/ 0 h 53"/>
                <a:gd name="T18" fmla="*/ 0 w 106"/>
                <a:gd name="T19" fmla="*/ 0 h 53"/>
                <a:gd name="T20" fmla="*/ 0 w 106"/>
                <a:gd name="T21" fmla="*/ 0 h 53"/>
                <a:gd name="T22" fmla="*/ 0 w 106"/>
                <a:gd name="T23" fmla="*/ 0 h 53"/>
                <a:gd name="T24" fmla="*/ 0 w 106"/>
                <a:gd name="T25" fmla="*/ 0 h 53"/>
                <a:gd name="T26" fmla="*/ 0 w 106"/>
                <a:gd name="T27" fmla="*/ 0 h 53"/>
                <a:gd name="T28" fmla="*/ 0 w 106"/>
                <a:gd name="T29" fmla="*/ 0 h 53"/>
                <a:gd name="T30" fmla="*/ 0 w 106"/>
                <a:gd name="T31" fmla="*/ 0 h 53"/>
                <a:gd name="T32" fmla="*/ 0 w 106"/>
                <a:gd name="T33" fmla="*/ 0 h 53"/>
                <a:gd name="T34" fmla="*/ 0 w 106"/>
                <a:gd name="T35" fmla="*/ 0 h 53"/>
                <a:gd name="T36" fmla="*/ 0 w 106"/>
                <a:gd name="T37" fmla="*/ 0 h 53"/>
                <a:gd name="T38" fmla="*/ 0 w 106"/>
                <a:gd name="T39" fmla="*/ 0 h 53"/>
                <a:gd name="T40" fmla="*/ 0 w 106"/>
                <a:gd name="T41" fmla="*/ 0 h 53"/>
                <a:gd name="T42" fmla="*/ 0 w 106"/>
                <a:gd name="T43" fmla="*/ 0 h 53"/>
                <a:gd name="T44" fmla="*/ 0 w 106"/>
                <a:gd name="T45" fmla="*/ 0 h 53"/>
                <a:gd name="T46" fmla="*/ 0 w 106"/>
                <a:gd name="T47" fmla="*/ 0 h 53"/>
                <a:gd name="T48" fmla="*/ 0 w 106"/>
                <a:gd name="T49" fmla="*/ 0 h 53"/>
                <a:gd name="T50" fmla="*/ 0 w 106"/>
                <a:gd name="T51" fmla="*/ 0 h 53"/>
                <a:gd name="T52" fmla="*/ 0 w 106"/>
                <a:gd name="T53" fmla="*/ 0 h 53"/>
                <a:gd name="T54" fmla="*/ 0 w 106"/>
                <a:gd name="T55" fmla="*/ 0 h 53"/>
                <a:gd name="T56" fmla="*/ 0 w 106"/>
                <a:gd name="T57" fmla="*/ 0 h 53"/>
                <a:gd name="T58" fmla="*/ 0 w 106"/>
                <a:gd name="T59" fmla="*/ 0 h 53"/>
                <a:gd name="T60" fmla="*/ 0 w 106"/>
                <a:gd name="T61" fmla="*/ 0 h 53"/>
                <a:gd name="T62" fmla="*/ 0 w 106"/>
                <a:gd name="T63" fmla="*/ 0 h 53"/>
                <a:gd name="T64" fmla="*/ 0 w 106"/>
                <a:gd name="T65" fmla="*/ 0 h 53"/>
                <a:gd name="T66" fmla="*/ 0 w 106"/>
                <a:gd name="T67" fmla="*/ 0 h 53"/>
                <a:gd name="T68" fmla="*/ 0 w 106"/>
                <a:gd name="T69" fmla="*/ 0 h 53"/>
                <a:gd name="T70" fmla="*/ 0 w 106"/>
                <a:gd name="T71" fmla="*/ 0 h 53"/>
                <a:gd name="T72" fmla="*/ 0 w 106"/>
                <a:gd name="T73" fmla="*/ 0 h 53"/>
                <a:gd name="T74" fmla="*/ 0 w 106"/>
                <a:gd name="T75" fmla="*/ 0 h 53"/>
                <a:gd name="T76" fmla="*/ 0 w 106"/>
                <a:gd name="T77" fmla="*/ 0 h 53"/>
                <a:gd name="T78" fmla="*/ 0 w 106"/>
                <a:gd name="T79" fmla="*/ 0 h 53"/>
                <a:gd name="T80" fmla="*/ 0 w 106"/>
                <a:gd name="T81" fmla="*/ 0 h 53"/>
                <a:gd name="T82" fmla="*/ 0 w 106"/>
                <a:gd name="T83" fmla="*/ 0 h 53"/>
                <a:gd name="T84" fmla="*/ 0 w 106"/>
                <a:gd name="T85" fmla="*/ 0 h 53"/>
                <a:gd name="T86" fmla="*/ 0 w 106"/>
                <a:gd name="T87" fmla="*/ 0 h 53"/>
                <a:gd name="T88" fmla="*/ 0 w 106"/>
                <a:gd name="T89" fmla="*/ 0 h 53"/>
                <a:gd name="T90" fmla="*/ 0 w 106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53"/>
                <a:gd name="T140" fmla="*/ 106 w 106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53">
                  <a:moveTo>
                    <a:pt x="78" y="0"/>
                  </a:moveTo>
                  <a:lnTo>
                    <a:pt x="87" y="0"/>
                  </a:lnTo>
                  <a:lnTo>
                    <a:pt x="95" y="3"/>
                  </a:lnTo>
                  <a:lnTo>
                    <a:pt x="89" y="8"/>
                  </a:lnTo>
                  <a:lnTo>
                    <a:pt x="89" y="13"/>
                  </a:lnTo>
                  <a:lnTo>
                    <a:pt x="96" y="11"/>
                  </a:lnTo>
                  <a:lnTo>
                    <a:pt x="102" y="12"/>
                  </a:lnTo>
                  <a:lnTo>
                    <a:pt x="105" y="15"/>
                  </a:lnTo>
                  <a:lnTo>
                    <a:pt x="106" y="22"/>
                  </a:lnTo>
                  <a:lnTo>
                    <a:pt x="105" y="26"/>
                  </a:lnTo>
                  <a:lnTo>
                    <a:pt x="105" y="32"/>
                  </a:lnTo>
                  <a:lnTo>
                    <a:pt x="102" y="37"/>
                  </a:lnTo>
                  <a:lnTo>
                    <a:pt x="100" y="43"/>
                  </a:lnTo>
                  <a:lnTo>
                    <a:pt x="93" y="44"/>
                  </a:lnTo>
                  <a:lnTo>
                    <a:pt x="85" y="45"/>
                  </a:lnTo>
                  <a:lnTo>
                    <a:pt x="78" y="44"/>
                  </a:lnTo>
                  <a:lnTo>
                    <a:pt x="71" y="43"/>
                  </a:lnTo>
                  <a:lnTo>
                    <a:pt x="65" y="40"/>
                  </a:lnTo>
                  <a:lnTo>
                    <a:pt x="60" y="36"/>
                  </a:lnTo>
                  <a:lnTo>
                    <a:pt x="58" y="30"/>
                  </a:lnTo>
                  <a:lnTo>
                    <a:pt x="59" y="23"/>
                  </a:lnTo>
                  <a:lnTo>
                    <a:pt x="53" y="29"/>
                  </a:lnTo>
                  <a:lnTo>
                    <a:pt x="47" y="35"/>
                  </a:lnTo>
                  <a:lnTo>
                    <a:pt x="37" y="41"/>
                  </a:lnTo>
                  <a:lnTo>
                    <a:pt x="29" y="46"/>
                  </a:lnTo>
                  <a:lnTo>
                    <a:pt x="22" y="50"/>
                  </a:lnTo>
                  <a:lnTo>
                    <a:pt x="14" y="53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6" y="6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57" y="3"/>
                  </a:lnTo>
                  <a:lnTo>
                    <a:pt x="67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0" name="Freeform 391"/>
            <p:cNvSpPr>
              <a:spLocks/>
            </p:cNvSpPr>
            <p:nvPr/>
          </p:nvSpPr>
          <p:spPr bwMode="auto">
            <a:xfrm>
              <a:off x="7079" y="3649"/>
              <a:ext cx="16" cy="16"/>
            </a:xfrm>
            <a:custGeom>
              <a:avLst/>
              <a:gdLst>
                <a:gd name="T0" fmla="*/ 0 w 66"/>
                <a:gd name="T1" fmla="*/ 0 h 64"/>
                <a:gd name="T2" fmla="*/ 0 w 66"/>
                <a:gd name="T3" fmla="*/ 0 h 64"/>
                <a:gd name="T4" fmla="*/ 0 w 66"/>
                <a:gd name="T5" fmla="*/ 0 h 64"/>
                <a:gd name="T6" fmla="*/ 0 w 66"/>
                <a:gd name="T7" fmla="*/ 0 h 64"/>
                <a:gd name="T8" fmla="*/ 0 w 66"/>
                <a:gd name="T9" fmla="*/ 0 h 64"/>
                <a:gd name="T10" fmla="*/ 0 w 66"/>
                <a:gd name="T11" fmla="*/ 0 h 64"/>
                <a:gd name="T12" fmla="*/ 0 w 66"/>
                <a:gd name="T13" fmla="*/ 0 h 64"/>
                <a:gd name="T14" fmla="*/ 0 w 66"/>
                <a:gd name="T15" fmla="*/ 0 h 64"/>
                <a:gd name="T16" fmla="*/ 0 w 66"/>
                <a:gd name="T17" fmla="*/ 0 h 64"/>
                <a:gd name="T18" fmla="*/ 0 w 66"/>
                <a:gd name="T19" fmla="*/ 0 h 64"/>
                <a:gd name="T20" fmla="*/ 0 w 66"/>
                <a:gd name="T21" fmla="*/ 0 h 64"/>
                <a:gd name="T22" fmla="*/ 0 w 66"/>
                <a:gd name="T23" fmla="*/ 0 h 64"/>
                <a:gd name="T24" fmla="*/ 0 w 66"/>
                <a:gd name="T25" fmla="*/ 0 h 64"/>
                <a:gd name="T26" fmla="*/ 0 w 66"/>
                <a:gd name="T27" fmla="*/ 0 h 64"/>
                <a:gd name="T28" fmla="*/ 0 w 66"/>
                <a:gd name="T29" fmla="*/ 0 h 64"/>
                <a:gd name="T30" fmla="*/ 0 w 66"/>
                <a:gd name="T31" fmla="*/ 0 h 64"/>
                <a:gd name="T32" fmla="*/ 0 w 66"/>
                <a:gd name="T33" fmla="*/ 0 h 64"/>
                <a:gd name="T34" fmla="*/ 0 w 66"/>
                <a:gd name="T35" fmla="*/ 0 h 64"/>
                <a:gd name="T36" fmla="*/ 0 w 66"/>
                <a:gd name="T37" fmla="*/ 0 h 64"/>
                <a:gd name="T38" fmla="*/ 0 w 66"/>
                <a:gd name="T39" fmla="*/ 0 h 64"/>
                <a:gd name="T40" fmla="*/ 0 w 66"/>
                <a:gd name="T41" fmla="*/ 0 h 64"/>
                <a:gd name="T42" fmla="*/ 0 w 66"/>
                <a:gd name="T43" fmla="*/ 0 h 64"/>
                <a:gd name="T44" fmla="*/ 0 w 66"/>
                <a:gd name="T45" fmla="*/ 0 h 64"/>
                <a:gd name="T46" fmla="*/ 0 w 66"/>
                <a:gd name="T47" fmla="*/ 0 h 64"/>
                <a:gd name="T48" fmla="*/ 0 w 66"/>
                <a:gd name="T49" fmla="*/ 0 h 64"/>
                <a:gd name="T50" fmla="*/ 0 w 66"/>
                <a:gd name="T51" fmla="*/ 0 h 64"/>
                <a:gd name="T52" fmla="*/ 0 w 66"/>
                <a:gd name="T53" fmla="*/ 0 h 64"/>
                <a:gd name="T54" fmla="*/ 0 w 66"/>
                <a:gd name="T55" fmla="*/ 0 h 64"/>
                <a:gd name="T56" fmla="*/ 0 w 66"/>
                <a:gd name="T57" fmla="*/ 0 h 64"/>
                <a:gd name="T58" fmla="*/ 0 w 66"/>
                <a:gd name="T59" fmla="*/ 0 h 64"/>
                <a:gd name="T60" fmla="*/ 0 w 66"/>
                <a:gd name="T61" fmla="*/ 0 h 64"/>
                <a:gd name="T62" fmla="*/ 0 w 66"/>
                <a:gd name="T63" fmla="*/ 0 h 64"/>
                <a:gd name="T64" fmla="*/ 0 w 66"/>
                <a:gd name="T65" fmla="*/ 0 h 64"/>
                <a:gd name="T66" fmla="*/ 0 w 66"/>
                <a:gd name="T67" fmla="*/ 0 h 64"/>
                <a:gd name="T68" fmla="*/ 0 w 66"/>
                <a:gd name="T69" fmla="*/ 0 h 64"/>
                <a:gd name="T70" fmla="*/ 0 w 6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64"/>
                <a:gd name="T110" fmla="*/ 66 w 6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64">
                  <a:moveTo>
                    <a:pt x="45" y="0"/>
                  </a:moveTo>
                  <a:lnTo>
                    <a:pt x="48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9"/>
                  </a:lnTo>
                  <a:lnTo>
                    <a:pt x="52" y="10"/>
                  </a:lnTo>
                  <a:lnTo>
                    <a:pt x="46" y="11"/>
                  </a:lnTo>
                  <a:lnTo>
                    <a:pt x="51" y="12"/>
                  </a:lnTo>
                  <a:lnTo>
                    <a:pt x="57" y="14"/>
                  </a:lnTo>
                  <a:lnTo>
                    <a:pt x="62" y="14"/>
                  </a:lnTo>
                  <a:lnTo>
                    <a:pt x="66" y="19"/>
                  </a:lnTo>
                  <a:lnTo>
                    <a:pt x="58" y="24"/>
                  </a:lnTo>
                  <a:lnTo>
                    <a:pt x="51" y="33"/>
                  </a:lnTo>
                  <a:lnTo>
                    <a:pt x="43" y="38"/>
                  </a:lnTo>
                  <a:lnTo>
                    <a:pt x="35" y="46"/>
                  </a:lnTo>
                  <a:lnTo>
                    <a:pt x="27" y="51"/>
                  </a:lnTo>
                  <a:lnTo>
                    <a:pt x="18" y="57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5" y="49"/>
                  </a:lnTo>
                  <a:lnTo>
                    <a:pt x="10" y="43"/>
                  </a:lnTo>
                  <a:lnTo>
                    <a:pt x="15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4" y="36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6" y="19"/>
                  </a:lnTo>
                  <a:lnTo>
                    <a:pt x="23" y="15"/>
                  </a:lnTo>
                  <a:lnTo>
                    <a:pt x="27" y="9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1" name="Freeform 392"/>
            <p:cNvSpPr>
              <a:spLocks/>
            </p:cNvSpPr>
            <p:nvPr/>
          </p:nvSpPr>
          <p:spPr bwMode="auto">
            <a:xfrm>
              <a:off x="6753" y="3651"/>
              <a:ext cx="25" cy="20"/>
            </a:xfrm>
            <a:custGeom>
              <a:avLst/>
              <a:gdLst>
                <a:gd name="T0" fmla="*/ 0 w 101"/>
                <a:gd name="T1" fmla="*/ 0 h 81"/>
                <a:gd name="T2" fmla="*/ 0 w 101"/>
                <a:gd name="T3" fmla="*/ 0 h 81"/>
                <a:gd name="T4" fmla="*/ 0 w 101"/>
                <a:gd name="T5" fmla="*/ 0 h 81"/>
                <a:gd name="T6" fmla="*/ 0 w 101"/>
                <a:gd name="T7" fmla="*/ 0 h 81"/>
                <a:gd name="T8" fmla="*/ 0 w 101"/>
                <a:gd name="T9" fmla="*/ 0 h 81"/>
                <a:gd name="T10" fmla="*/ 0 w 101"/>
                <a:gd name="T11" fmla="*/ 0 h 81"/>
                <a:gd name="T12" fmla="*/ 0 w 101"/>
                <a:gd name="T13" fmla="*/ 0 h 81"/>
                <a:gd name="T14" fmla="*/ 0 w 101"/>
                <a:gd name="T15" fmla="*/ 0 h 81"/>
                <a:gd name="T16" fmla="*/ 0 w 101"/>
                <a:gd name="T17" fmla="*/ 0 h 81"/>
                <a:gd name="T18" fmla="*/ 0 w 101"/>
                <a:gd name="T19" fmla="*/ 0 h 81"/>
                <a:gd name="T20" fmla="*/ 0 w 101"/>
                <a:gd name="T21" fmla="*/ 0 h 81"/>
                <a:gd name="T22" fmla="*/ 0 w 101"/>
                <a:gd name="T23" fmla="*/ 0 h 81"/>
                <a:gd name="T24" fmla="*/ 0 w 101"/>
                <a:gd name="T25" fmla="*/ 0 h 81"/>
                <a:gd name="T26" fmla="*/ 0 w 101"/>
                <a:gd name="T27" fmla="*/ 0 h 81"/>
                <a:gd name="T28" fmla="*/ 0 w 101"/>
                <a:gd name="T29" fmla="*/ 0 h 81"/>
                <a:gd name="T30" fmla="*/ 0 w 101"/>
                <a:gd name="T31" fmla="*/ 0 h 81"/>
                <a:gd name="T32" fmla="*/ 0 w 101"/>
                <a:gd name="T33" fmla="*/ 0 h 81"/>
                <a:gd name="T34" fmla="*/ 0 w 101"/>
                <a:gd name="T35" fmla="*/ 0 h 81"/>
                <a:gd name="T36" fmla="*/ 0 w 101"/>
                <a:gd name="T37" fmla="*/ 0 h 81"/>
                <a:gd name="T38" fmla="*/ 0 w 101"/>
                <a:gd name="T39" fmla="*/ 0 h 81"/>
                <a:gd name="T40" fmla="*/ 0 w 101"/>
                <a:gd name="T41" fmla="*/ 0 h 81"/>
                <a:gd name="T42" fmla="*/ 0 w 101"/>
                <a:gd name="T43" fmla="*/ 0 h 81"/>
                <a:gd name="T44" fmla="*/ 0 w 101"/>
                <a:gd name="T45" fmla="*/ 0 h 81"/>
                <a:gd name="T46" fmla="*/ 0 w 101"/>
                <a:gd name="T47" fmla="*/ 0 h 81"/>
                <a:gd name="T48" fmla="*/ 0 w 101"/>
                <a:gd name="T49" fmla="*/ 0 h 81"/>
                <a:gd name="T50" fmla="*/ 0 w 101"/>
                <a:gd name="T51" fmla="*/ 0 h 81"/>
                <a:gd name="T52" fmla="*/ 0 w 101"/>
                <a:gd name="T53" fmla="*/ 0 h 81"/>
                <a:gd name="T54" fmla="*/ 0 w 101"/>
                <a:gd name="T55" fmla="*/ 0 h 81"/>
                <a:gd name="T56" fmla="*/ 0 w 101"/>
                <a:gd name="T57" fmla="*/ 0 h 81"/>
                <a:gd name="T58" fmla="*/ 0 w 101"/>
                <a:gd name="T59" fmla="*/ 0 h 81"/>
                <a:gd name="T60" fmla="*/ 0 w 101"/>
                <a:gd name="T61" fmla="*/ 0 h 81"/>
                <a:gd name="T62" fmla="*/ 0 w 101"/>
                <a:gd name="T63" fmla="*/ 0 h 81"/>
                <a:gd name="T64" fmla="*/ 0 w 101"/>
                <a:gd name="T65" fmla="*/ 0 h 81"/>
                <a:gd name="T66" fmla="*/ 0 w 101"/>
                <a:gd name="T67" fmla="*/ 0 h 81"/>
                <a:gd name="T68" fmla="*/ 0 w 101"/>
                <a:gd name="T69" fmla="*/ 0 h 81"/>
                <a:gd name="T70" fmla="*/ 0 w 101"/>
                <a:gd name="T71" fmla="*/ 0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81"/>
                <a:gd name="T110" fmla="*/ 101 w 101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81">
                  <a:moveTo>
                    <a:pt x="101" y="0"/>
                  </a:moveTo>
                  <a:lnTo>
                    <a:pt x="97" y="8"/>
                  </a:lnTo>
                  <a:lnTo>
                    <a:pt x="94" y="17"/>
                  </a:lnTo>
                  <a:lnTo>
                    <a:pt x="89" y="25"/>
                  </a:lnTo>
                  <a:lnTo>
                    <a:pt x="85" y="34"/>
                  </a:lnTo>
                  <a:lnTo>
                    <a:pt x="83" y="38"/>
                  </a:lnTo>
                  <a:lnTo>
                    <a:pt x="79" y="43"/>
                  </a:lnTo>
                  <a:lnTo>
                    <a:pt x="73" y="48"/>
                  </a:lnTo>
                  <a:lnTo>
                    <a:pt x="68" y="51"/>
                  </a:lnTo>
                  <a:lnTo>
                    <a:pt x="61" y="55"/>
                  </a:lnTo>
                  <a:lnTo>
                    <a:pt x="54" y="60"/>
                  </a:lnTo>
                  <a:lnTo>
                    <a:pt x="47" y="63"/>
                  </a:lnTo>
                  <a:lnTo>
                    <a:pt x="39" y="68"/>
                  </a:lnTo>
                  <a:lnTo>
                    <a:pt x="32" y="70"/>
                  </a:lnTo>
                  <a:lnTo>
                    <a:pt x="26" y="75"/>
                  </a:lnTo>
                  <a:lnTo>
                    <a:pt x="19" y="77"/>
                  </a:lnTo>
                  <a:lnTo>
                    <a:pt x="13" y="79"/>
                  </a:lnTo>
                  <a:lnTo>
                    <a:pt x="6" y="80"/>
                  </a:lnTo>
                  <a:lnTo>
                    <a:pt x="0" y="81"/>
                  </a:lnTo>
                  <a:lnTo>
                    <a:pt x="2" y="73"/>
                  </a:lnTo>
                  <a:lnTo>
                    <a:pt x="5" y="66"/>
                  </a:lnTo>
                  <a:lnTo>
                    <a:pt x="8" y="60"/>
                  </a:lnTo>
                  <a:lnTo>
                    <a:pt x="13" y="55"/>
                  </a:lnTo>
                  <a:lnTo>
                    <a:pt x="15" y="49"/>
                  </a:lnTo>
                  <a:lnTo>
                    <a:pt x="21" y="44"/>
                  </a:lnTo>
                  <a:lnTo>
                    <a:pt x="26" y="39"/>
                  </a:lnTo>
                  <a:lnTo>
                    <a:pt x="32" y="36"/>
                  </a:lnTo>
                  <a:lnTo>
                    <a:pt x="38" y="29"/>
                  </a:lnTo>
                  <a:lnTo>
                    <a:pt x="45" y="24"/>
                  </a:lnTo>
                  <a:lnTo>
                    <a:pt x="53" y="18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2" y="7"/>
                  </a:lnTo>
                  <a:lnTo>
                    <a:pt x="91" y="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2" name="Freeform 393"/>
            <p:cNvSpPr>
              <a:spLocks/>
            </p:cNvSpPr>
            <p:nvPr/>
          </p:nvSpPr>
          <p:spPr bwMode="auto">
            <a:xfrm>
              <a:off x="7012" y="3652"/>
              <a:ext cx="13" cy="15"/>
            </a:xfrm>
            <a:custGeom>
              <a:avLst/>
              <a:gdLst>
                <a:gd name="T0" fmla="*/ 0 w 54"/>
                <a:gd name="T1" fmla="*/ 0 h 61"/>
                <a:gd name="T2" fmla="*/ 0 w 54"/>
                <a:gd name="T3" fmla="*/ 0 h 61"/>
                <a:gd name="T4" fmla="*/ 0 w 54"/>
                <a:gd name="T5" fmla="*/ 0 h 61"/>
                <a:gd name="T6" fmla="*/ 0 w 54"/>
                <a:gd name="T7" fmla="*/ 0 h 61"/>
                <a:gd name="T8" fmla="*/ 0 w 54"/>
                <a:gd name="T9" fmla="*/ 0 h 61"/>
                <a:gd name="T10" fmla="*/ 0 w 54"/>
                <a:gd name="T11" fmla="*/ 0 h 61"/>
                <a:gd name="T12" fmla="*/ 0 w 54"/>
                <a:gd name="T13" fmla="*/ 0 h 61"/>
                <a:gd name="T14" fmla="*/ 0 w 54"/>
                <a:gd name="T15" fmla="*/ 0 h 61"/>
                <a:gd name="T16" fmla="*/ 0 w 54"/>
                <a:gd name="T17" fmla="*/ 0 h 61"/>
                <a:gd name="T18" fmla="*/ 0 w 54"/>
                <a:gd name="T19" fmla="*/ 0 h 61"/>
                <a:gd name="T20" fmla="*/ 0 w 54"/>
                <a:gd name="T21" fmla="*/ 0 h 61"/>
                <a:gd name="T22" fmla="*/ 0 w 54"/>
                <a:gd name="T23" fmla="*/ 0 h 61"/>
                <a:gd name="T24" fmla="*/ 0 w 54"/>
                <a:gd name="T25" fmla="*/ 0 h 61"/>
                <a:gd name="T26" fmla="*/ 0 w 54"/>
                <a:gd name="T27" fmla="*/ 0 h 61"/>
                <a:gd name="T28" fmla="*/ 0 w 54"/>
                <a:gd name="T29" fmla="*/ 0 h 61"/>
                <a:gd name="T30" fmla="*/ 0 w 54"/>
                <a:gd name="T31" fmla="*/ 0 h 61"/>
                <a:gd name="T32" fmla="*/ 0 w 54"/>
                <a:gd name="T33" fmla="*/ 0 h 61"/>
                <a:gd name="T34" fmla="*/ 0 w 54"/>
                <a:gd name="T35" fmla="*/ 0 h 61"/>
                <a:gd name="T36" fmla="*/ 0 w 54"/>
                <a:gd name="T37" fmla="*/ 0 h 61"/>
                <a:gd name="T38" fmla="*/ 0 w 54"/>
                <a:gd name="T39" fmla="*/ 0 h 61"/>
                <a:gd name="T40" fmla="*/ 0 w 54"/>
                <a:gd name="T41" fmla="*/ 0 h 61"/>
                <a:gd name="T42" fmla="*/ 0 w 54"/>
                <a:gd name="T43" fmla="*/ 0 h 61"/>
                <a:gd name="T44" fmla="*/ 0 w 54"/>
                <a:gd name="T45" fmla="*/ 0 h 61"/>
                <a:gd name="T46" fmla="*/ 0 w 54"/>
                <a:gd name="T47" fmla="*/ 0 h 61"/>
                <a:gd name="T48" fmla="*/ 0 w 54"/>
                <a:gd name="T49" fmla="*/ 0 h 61"/>
                <a:gd name="T50" fmla="*/ 0 w 54"/>
                <a:gd name="T51" fmla="*/ 0 h 61"/>
                <a:gd name="T52" fmla="*/ 0 w 54"/>
                <a:gd name="T53" fmla="*/ 0 h 61"/>
                <a:gd name="T54" fmla="*/ 0 w 54"/>
                <a:gd name="T55" fmla="*/ 0 h 61"/>
                <a:gd name="T56" fmla="*/ 0 w 54"/>
                <a:gd name="T57" fmla="*/ 0 h 61"/>
                <a:gd name="T58" fmla="*/ 0 w 54"/>
                <a:gd name="T59" fmla="*/ 0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61"/>
                <a:gd name="T92" fmla="*/ 54 w 54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61">
                  <a:moveTo>
                    <a:pt x="12" y="0"/>
                  </a:moveTo>
                  <a:lnTo>
                    <a:pt x="18" y="3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32" y="13"/>
                  </a:lnTo>
                  <a:lnTo>
                    <a:pt x="35" y="19"/>
                  </a:lnTo>
                  <a:lnTo>
                    <a:pt x="41" y="24"/>
                  </a:lnTo>
                  <a:lnTo>
                    <a:pt x="47" y="29"/>
                  </a:lnTo>
                  <a:lnTo>
                    <a:pt x="54" y="34"/>
                  </a:lnTo>
                  <a:lnTo>
                    <a:pt x="44" y="34"/>
                  </a:lnTo>
                  <a:lnTo>
                    <a:pt x="37" y="36"/>
                  </a:lnTo>
                  <a:lnTo>
                    <a:pt x="31" y="42"/>
                  </a:lnTo>
                  <a:lnTo>
                    <a:pt x="25" y="47"/>
                  </a:lnTo>
                  <a:lnTo>
                    <a:pt x="21" y="52"/>
                  </a:lnTo>
                  <a:lnTo>
                    <a:pt x="17" y="57"/>
                  </a:lnTo>
                  <a:lnTo>
                    <a:pt x="12" y="59"/>
                  </a:lnTo>
                  <a:lnTo>
                    <a:pt x="6" y="61"/>
                  </a:lnTo>
                  <a:lnTo>
                    <a:pt x="6" y="54"/>
                  </a:lnTo>
                  <a:lnTo>
                    <a:pt x="5" y="48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3" name="Freeform 394"/>
            <p:cNvSpPr>
              <a:spLocks/>
            </p:cNvSpPr>
            <p:nvPr/>
          </p:nvSpPr>
          <p:spPr bwMode="auto">
            <a:xfrm>
              <a:off x="6739" y="3655"/>
              <a:ext cx="10" cy="12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0 h 50"/>
                <a:gd name="T4" fmla="*/ 0 w 40"/>
                <a:gd name="T5" fmla="*/ 0 h 50"/>
                <a:gd name="T6" fmla="*/ 0 w 40"/>
                <a:gd name="T7" fmla="*/ 0 h 50"/>
                <a:gd name="T8" fmla="*/ 0 w 40"/>
                <a:gd name="T9" fmla="*/ 0 h 50"/>
                <a:gd name="T10" fmla="*/ 0 w 40"/>
                <a:gd name="T11" fmla="*/ 0 h 50"/>
                <a:gd name="T12" fmla="*/ 0 w 40"/>
                <a:gd name="T13" fmla="*/ 0 h 50"/>
                <a:gd name="T14" fmla="*/ 0 w 40"/>
                <a:gd name="T15" fmla="*/ 0 h 50"/>
                <a:gd name="T16" fmla="*/ 0 w 40"/>
                <a:gd name="T17" fmla="*/ 0 h 50"/>
                <a:gd name="T18" fmla="*/ 0 w 40"/>
                <a:gd name="T19" fmla="*/ 0 h 50"/>
                <a:gd name="T20" fmla="*/ 0 w 40"/>
                <a:gd name="T21" fmla="*/ 0 h 50"/>
                <a:gd name="T22" fmla="*/ 0 w 40"/>
                <a:gd name="T23" fmla="*/ 0 h 50"/>
                <a:gd name="T24" fmla="*/ 0 w 40"/>
                <a:gd name="T25" fmla="*/ 0 h 50"/>
                <a:gd name="T26" fmla="*/ 0 w 40"/>
                <a:gd name="T27" fmla="*/ 0 h 50"/>
                <a:gd name="T28" fmla="*/ 0 w 40"/>
                <a:gd name="T29" fmla="*/ 0 h 50"/>
                <a:gd name="T30" fmla="*/ 0 w 40"/>
                <a:gd name="T31" fmla="*/ 0 h 50"/>
                <a:gd name="T32" fmla="*/ 0 w 40"/>
                <a:gd name="T33" fmla="*/ 0 h 50"/>
                <a:gd name="T34" fmla="*/ 0 w 40"/>
                <a:gd name="T35" fmla="*/ 0 h 50"/>
                <a:gd name="T36" fmla="*/ 0 w 40"/>
                <a:gd name="T37" fmla="*/ 0 h 50"/>
                <a:gd name="T38" fmla="*/ 0 w 40"/>
                <a:gd name="T39" fmla="*/ 0 h 50"/>
                <a:gd name="T40" fmla="*/ 0 w 40"/>
                <a:gd name="T41" fmla="*/ 0 h 50"/>
                <a:gd name="T42" fmla="*/ 0 w 40"/>
                <a:gd name="T43" fmla="*/ 0 h 50"/>
                <a:gd name="T44" fmla="*/ 0 w 40"/>
                <a:gd name="T45" fmla="*/ 0 h 50"/>
                <a:gd name="T46" fmla="*/ 0 w 40"/>
                <a:gd name="T47" fmla="*/ 0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50"/>
                <a:gd name="T74" fmla="*/ 40 w 40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50">
                  <a:moveTo>
                    <a:pt x="27" y="0"/>
                  </a:moveTo>
                  <a:lnTo>
                    <a:pt x="32" y="1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10"/>
                  </a:lnTo>
                  <a:lnTo>
                    <a:pt x="39" y="14"/>
                  </a:lnTo>
                  <a:lnTo>
                    <a:pt x="36" y="21"/>
                  </a:lnTo>
                  <a:lnTo>
                    <a:pt x="33" y="25"/>
                  </a:lnTo>
                  <a:lnTo>
                    <a:pt x="30" y="32"/>
                  </a:lnTo>
                  <a:lnTo>
                    <a:pt x="29" y="38"/>
                  </a:lnTo>
                  <a:lnTo>
                    <a:pt x="34" y="47"/>
                  </a:lnTo>
                  <a:lnTo>
                    <a:pt x="24" y="49"/>
                  </a:lnTo>
                  <a:lnTo>
                    <a:pt x="16" y="50"/>
                  </a:lnTo>
                  <a:lnTo>
                    <a:pt x="9" y="49"/>
                  </a:lnTo>
                  <a:lnTo>
                    <a:pt x="2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6" y="22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1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4" name="Freeform 395"/>
            <p:cNvSpPr>
              <a:spLocks/>
            </p:cNvSpPr>
            <p:nvPr/>
          </p:nvSpPr>
          <p:spPr bwMode="auto">
            <a:xfrm>
              <a:off x="6990" y="3656"/>
              <a:ext cx="17" cy="14"/>
            </a:xfrm>
            <a:custGeom>
              <a:avLst/>
              <a:gdLst>
                <a:gd name="T0" fmla="*/ 0 w 68"/>
                <a:gd name="T1" fmla="*/ 0 h 57"/>
                <a:gd name="T2" fmla="*/ 0 w 68"/>
                <a:gd name="T3" fmla="*/ 0 h 57"/>
                <a:gd name="T4" fmla="*/ 0 w 68"/>
                <a:gd name="T5" fmla="*/ 0 h 57"/>
                <a:gd name="T6" fmla="*/ 0 w 68"/>
                <a:gd name="T7" fmla="*/ 0 h 57"/>
                <a:gd name="T8" fmla="*/ 0 w 68"/>
                <a:gd name="T9" fmla="*/ 0 h 57"/>
                <a:gd name="T10" fmla="*/ 0 w 68"/>
                <a:gd name="T11" fmla="*/ 0 h 57"/>
                <a:gd name="T12" fmla="*/ 0 w 68"/>
                <a:gd name="T13" fmla="*/ 0 h 57"/>
                <a:gd name="T14" fmla="*/ 0 w 68"/>
                <a:gd name="T15" fmla="*/ 0 h 57"/>
                <a:gd name="T16" fmla="*/ 0 w 68"/>
                <a:gd name="T17" fmla="*/ 0 h 57"/>
                <a:gd name="T18" fmla="*/ 0 w 68"/>
                <a:gd name="T19" fmla="*/ 0 h 57"/>
                <a:gd name="T20" fmla="*/ 0 w 68"/>
                <a:gd name="T21" fmla="*/ 0 h 57"/>
                <a:gd name="T22" fmla="*/ 0 w 68"/>
                <a:gd name="T23" fmla="*/ 0 h 57"/>
                <a:gd name="T24" fmla="*/ 0 w 68"/>
                <a:gd name="T25" fmla="*/ 0 h 57"/>
                <a:gd name="T26" fmla="*/ 0 w 68"/>
                <a:gd name="T27" fmla="*/ 0 h 57"/>
                <a:gd name="T28" fmla="*/ 0 w 68"/>
                <a:gd name="T29" fmla="*/ 0 h 57"/>
                <a:gd name="T30" fmla="*/ 0 w 68"/>
                <a:gd name="T31" fmla="*/ 0 h 57"/>
                <a:gd name="T32" fmla="*/ 0 w 68"/>
                <a:gd name="T33" fmla="*/ 0 h 57"/>
                <a:gd name="T34" fmla="*/ 0 w 68"/>
                <a:gd name="T35" fmla="*/ 0 h 57"/>
                <a:gd name="T36" fmla="*/ 0 w 68"/>
                <a:gd name="T37" fmla="*/ 0 h 57"/>
                <a:gd name="T38" fmla="*/ 0 w 68"/>
                <a:gd name="T39" fmla="*/ 0 h 57"/>
                <a:gd name="T40" fmla="*/ 0 w 68"/>
                <a:gd name="T41" fmla="*/ 0 h 57"/>
                <a:gd name="T42" fmla="*/ 0 w 68"/>
                <a:gd name="T43" fmla="*/ 0 h 57"/>
                <a:gd name="T44" fmla="*/ 0 w 68"/>
                <a:gd name="T45" fmla="*/ 0 h 57"/>
                <a:gd name="T46" fmla="*/ 0 w 68"/>
                <a:gd name="T47" fmla="*/ 0 h 57"/>
                <a:gd name="T48" fmla="*/ 0 w 68"/>
                <a:gd name="T49" fmla="*/ 0 h 57"/>
                <a:gd name="T50" fmla="*/ 0 w 68"/>
                <a:gd name="T51" fmla="*/ 0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7"/>
                <a:gd name="T80" fmla="*/ 68 w 6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7">
                  <a:moveTo>
                    <a:pt x="42" y="0"/>
                  </a:moveTo>
                  <a:lnTo>
                    <a:pt x="44" y="3"/>
                  </a:lnTo>
                  <a:lnTo>
                    <a:pt x="51" y="7"/>
                  </a:lnTo>
                  <a:lnTo>
                    <a:pt x="55" y="10"/>
                  </a:lnTo>
                  <a:lnTo>
                    <a:pt x="61" y="16"/>
                  </a:lnTo>
                  <a:lnTo>
                    <a:pt x="65" y="19"/>
                  </a:lnTo>
                  <a:lnTo>
                    <a:pt x="67" y="24"/>
                  </a:lnTo>
                  <a:lnTo>
                    <a:pt x="68" y="30"/>
                  </a:lnTo>
                  <a:lnTo>
                    <a:pt x="67" y="37"/>
                  </a:lnTo>
                  <a:lnTo>
                    <a:pt x="59" y="38"/>
                  </a:lnTo>
                  <a:lnTo>
                    <a:pt x="50" y="40"/>
                  </a:lnTo>
                  <a:lnTo>
                    <a:pt x="41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14" y="46"/>
                  </a:lnTo>
                  <a:lnTo>
                    <a:pt x="8" y="50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4" y="33"/>
                  </a:lnTo>
                  <a:lnTo>
                    <a:pt x="12" y="22"/>
                  </a:lnTo>
                  <a:lnTo>
                    <a:pt x="21" y="14"/>
                  </a:lnTo>
                  <a:lnTo>
                    <a:pt x="31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5" name="Freeform 396"/>
            <p:cNvSpPr>
              <a:spLocks/>
            </p:cNvSpPr>
            <p:nvPr/>
          </p:nvSpPr>
          <p:spPr bwMode="auto">
            <a:xfrm>
              <a:off x="6834" y="3658"/>
              <a:ext cx="23" cy="11"/>
            </a:xfrm>
            <a:custGeom>
              <a:avLst/>
              <a:gdLst>
                <a:gd name="T0" fmla="*/ 0 w 91"/>
                <a:gd name="T1" fmla="*/ 0 h 45"/>
                <a:gd name="T2" fmla="*/ 0 w 91"/>
                <a:gd name="T3" fmla="*/ 0 h 45"/>
                <a:gd name="T4" fmla="*/ 0 w 91"/>
                <a:gd name="T5" fmla="*/ 0 h 45"/>
                <a:gd name="T6" fmla="*/ 0 w 91"/>
                <a:gd name="T7" fmla="*/ 0 h 45"/>
                <a:gd name="T8" fmla="*/ 0 w 91"/>
                <a:gd name="T9" fmla="*/ 0 h 45"/>
                <a:gd name="T10" fmla="*/ 0 w 91"/>
                <a:gd name="T11" fmla="*/ 0 h 45"/>
                <a:gd name="T12" fmla="*/ 0 w 91"/>
                <a:gd name="T13" fmla="*/ 0 h 45"/>
                <a:gd name="T14" fmla="*/ 0 w 91"/>
                <a:gd name="T15" fmla="*/ 0 h 45"/>
                <a:gd name="T16" fmla="*/ 0 w 91"/>
                <a:gd name="T17" fmla="*/ 0 h 45"/>
                <a:gd name="T18" fmla="*/ 0 w 91"/>
                <a:gd name="T19" fmla="*/ 0 h 45"/>
                <a:gd name="T20" fmla="*/ 0 w 91"/>
                <a:gd name="T21" fmla="*/ 0 h 45"/>
                <a:gd name="T22" fmla="*/ 0 w 91"/>
                <a:gd name="T23" fmla="*/ 0 h 45"/>
                <a:gd name="T24" fmla="*/ 0 w 91"/>
                <a:gd name="T25" fmla="*/ 0 h 45"/>
                <a:gd name="T26" fmla="*/ 0 w 91"/>
                <a:gd name="T27" fmla="*/ 0 h 45"/>
                <a:gd name="T28" fmla="*/ 0 w 91"/>
                <a:gd name="T29" fmla="*/ 0 h 45"/>
                <a:gd name="T30" fmla="*/ 0 w 91"/>
                <a:gd name="T31" fmla="*/ 0 h 45"/>
                <a:gd name="T32" fmla="*/ 0 w 91"/>
                <a:gd name="T33" fmla="*/ 0 h 45"/>
                <a:gd name="T34" fmla="*/ 0 w 91"/>
                <a:gd name="T35" fmla="*/ 0 h 45"/>
                <a:gd name="T36" fmla="*/ 0 w 91"/>
                <a:gd name="T37" fmla="*/ 0 h 45"/>
                <a:gd name="T38" fmla="*/ 0 w 91"/>
                <a:gd name="T39" fmla="*/ 0 h 45"/>
                <a:gd name="T40" fmla="*/ 0 w 91"/>
                <a:gd name="T41" fmla="*/ 0 h 45"/>
                <a:gd name="T42" fmla="*/ 0 w 91"/>
                <a:gd name="T43" fmla="*/ 0 h 45"/>
                <a:gd name="T44" fmla="*/ 0 w 91"/>
                <a:gd name="T45" fmla="*/ 0 h 45"/>
                <a:gd name="T46" fmla="*/ 0 w 91"/>
                <a:gd name="T47" fmla="*/ 0 h 45"/>
                <a:gd name="T48" fmla="*/ 0 w 91"/>
                <a:gd name="T49" fmla="*/ 0 h 45"/>
                <a:gd name="T50" fmla="*/ 0 w 91"/>
                <a:gd name="T51" fmla="*/ 0 h 45"/>
                <a:gd name="T52" fmla="*/ 0 w 91"/>
                <a:gd name="T53" fmla="*/ 0 h 45"/>
                <a:gd name="T54" fmla="*/ 0 w 91"/>
                <a:gd name="T55" fmla="*/ 0 h 45"/>
                <a:gd name="T56" fmla="*/ 0 w 91"/>
                <a:gd name="T57" fmla="*/ 0 h 45"/>
                <a:gd name="T58" fmla="*/ 0 w 91"/>
                <a:gd name="T59" fmla="*/ 0 h 45"/>
                <a:gd name="T60" fmla="*/ 0 w 91"/>
                <a:gd name="T61" fmla="*/ 0 h 45"/>
                <a:gd name="T62" fmla="*/ 0 w 91"/>
                <a:gd name="T63" fmla="*/ 0 h 45"/>
                <a:gd name="T64" fmla="*/ 0 w 91"/>
                <a:gd name="T65" fmla="*/ 0 h 45"/>
                <a:gd name="T66" fmla="*/ 0 w 91"/>
                <a:gd name="T67" fmla="*/ 0 h 45"/>
                <a:gd name="T68" fmla="*/ 0 w 91"/>
                <a:gd name="T69" fmla="*/ 0 h 45"/>
                <a:gd name="T70" fmla="*/ 0 w 91"/>
                <a:gd name="T71" fmla="*/ 0 h 45"/>
                <a:gd name="T72" fmla="*/ 0 w 91"/>
                <a:gd name="T73" fmla="*/ 0 h 45"/>
                <a:gd name="T74" fmla="*/ 0 w 91"/>
                <a:gd name="T75" fmla="*/ 0 h 45"/>
                <a:gd name="T76" fmla="*/ 0 w 91"/>
                <a:gd name="T77" fmla="*/ 0 h 45"/>
                <a:gd name="T78" fmla="*/ 0 w 9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1"/>
                <a:gd name="T121" fmla="*/ 0 h 45"/>
                <a:gd name="T122" fmla="*/ 91 w 9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1" h="45">
                  <a:moveTo>
                    <a:pt x="67" y="0"/>
                  </a:moveTo>
                  <a:lnTo>
                    <a:pt x="73" y="1"/>
                  </a:lnTo>
                  <a:lnTo>
                    <a:pt x="79" y="5"/>
                  </a:lnTo>
                  <a:lnTo>
                    <a:pt x="83" y="8"/>
                  </a:lnTo>
                  <a:lnTo>
                    <a:pt x="86" y="10"/>
                  </a:lnTo>
                  <a:lnTo>
                    <a:pt x="90" y="18"/>
                  </a:lnTo>
                  <a:lnTo>
                    <a:pt x="91" y="25"/>
                  </a:lnTo>
                  <a:lnTo>
                    <a:pt x="86" y="33"/>
                  </a:lnTo>
                  <a:lnTo>
                    <a:pt x="82" y="38"/>
                  </a:lnTo>
                  <a:lnTo>
                    <a:pt x="73" y="40"/>
                  </a:lnTo>
                  <a:lnTo>
                    <a:pt x="65" y="37"/>
                  </a:lnTo>
                  <a:lnTo>
                    <a:pt x="62" y="33"/>
                  </a:lnTo>
                  <a:lnTo>
                    <a:pt x="59" y="29"/>
                  </a:lnTo>
                  <a:lnTo>
                    <a:pt x="55" y="23"/>
                  </a:lnTo>
                  <a:lnTo>
                    <a:pt x="54" y="18"/>
                  </a:lnTo>
                  <a:lnTo>
                    <a:pt x="49" y="21"/>
                  </a:lnTo>
                  <a:lnTo>
                    <a:pt x="42" y="27"/>
                  </a:lnTo>
                  <a:lnTo>
                    <a:pt x="33" y="32"/>
                  </a:lnTo>
                  <a:lnTo>
                    <a:pt x="26" y="37"/>
                  </a:lnTo>
                  <a:lnTo>
                    <a:pt x="19" y="39"/>
                  </a:lnTo>
                  <a:lnTo>
                    <a:pt x="14" y="42"/>
                  </a:lnTo>
                  <a:lnTo>
                    <a:pt x="8" y="43"/>
                  </a:lnTo>
                  <a:lnTo>
                    <a:pt x="5" y="45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9" y="23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18" y="10"/>
                  </a:lnTo>
                  <a:lnTo>
                    <a:pt x="23" y="9"/>
                  </a:lnTo>
                  <a:lnTo>
                    <a:pt x="29" y="7"/>
                  </a:lnTo>
                  <a:lnTo>
                    <a:pt x="38" y="7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60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6" name="Freeform 397"/>
            <p:cNvSpPr>
              <a:spLocks/>
            </p:cNvSpPr>
            <p:nvPr/>
          </p:nvSpPr>
          <p:spPr bwMode="auto">
            <a:xfrm>
              <a:off x="6802" y="3660"/>
              <a:ext cx="23" cy="19"/>
            </a:xfrm>
            <a:custGeom>
              <a:avLst/>
              <a:gdLst>
                <a:gd name="T0" fmla="*/ 0 w 94"/>
                <a:gd name="T1" fmla="*/ 0 h 77"/>
                <a:gd name="T2" fmla="*/ 0 w 94"/>
                <a:gd name="T3" fmla="*/ 0 h 77"/>
                <a:gd name="T4" fmla="*/ 0 w 94"/>
                <a:gd name="T5" fmla="*/ 0 h 77"/>
                <a:gd name="T6" fmla="*/ 0 w 94"/>
                <a:gd name="T7" fmla="*/ 0 h 77"/>
                <a:gd name="T8" fmla="*/ 0 w 94"/>
                <a:gd name="T9" fmla="*/ 0 h 77"/>
                <a:gd name="T10" fmla="*/ 0 w 94"/>
                <a:gd name="T11" fmla="*/ 0 h 77"/>
                <a:gd name="T12" fmla="*/ 0 w 94"/>
                <a:gd name="T13" fmla="*/ 0 h 77"/>
                <a:gd name="T14" fmla="*/ 0 w 94"/>
                <a:gd name="T15" fmla="*/ 0 h 77"/>
                <a:gd name="T16" fmla="*/ 0 w 94"/>
                <a:gd name="T17" fmla="*/ 0 h 77"/>
                <a:gd name="T18" fmla="*/ 0 w 94"/>
                <a:gd name="T19" fmla="*/ 0 h 77"/>
                <a:gd name="T20" fmla="*/ 0 w 94"/>
                <a:gd name="T21" fmla="*/ 0 h 77"/>
                <a:gd name="T22" fmla="*/ 0 w 94"/>
                <a:gd name="T23" fmla="*/ 0 h 77"/>
                <a:gd name="T24" fmla="*/ 0 w 94"/>
                <a:gd name="T25" fmla="*/ 0 h 77"/>
                <a:gd name="T26" fmla="*/ 0 w 94"/>
                <a:gd name="T27" fmla="*/ 0 h 77"/>
                <a:gd name="T28" fmla="*/ 0 w 94"/>
                <a:gd name="T29" fmla="*/ 0 h 77"/>
                <a:gd name="T30" fmla="*/ 0 w 94"/>
                <a:gd name="T31" fmla="*/ 0 h 77"/>
                <a:gd name="T32" fmla="*/ 0 w 94"/>
                <a:gd name="T33" fmla="*/ 0 h 77"/>
                <a:gd name="T34" fmla="*/ 0 w 94"/>
                <a:gd name="T35" fmla="*/ 0 h 77"/>
                <a:gd name="T36" fmla="*/ 0 w 94"/>
                <a:gd name="T37" fmla="*/ 0 h 77"/>
                <a:gd name="T38" fmla="*/ 0 w 94"/>
                <a:gd name="T39" fmla="*/ 0 h 77"/>
                <a:gd name="T40" fmla="*/ 0 w 94"/>
                <a:gd name="T41" fmla="*/ 0 h 77"/>
                <a:gd name="T42" fmla="*/ 0 w 94"/>
                <a:gd name="T43" fmla="*/ 0 h 77"/>
                <a:gd name="T44" fmla="*/ 0 w 94"/>
                <a:gd name="T45" fmla="*/ 0 h 77"/>
                <a:gd name="T46" fmla="*/ 0 w 94"/>
                <a:gd name="T47" fmla="*/ 0 h 77"/>
                <a:gd name="T48" fmla="*/ 0 w 94"/>
                <a:gd name="T49" fmla="*/ 0 h 77"/>
                <a:gd name="T50" fmla="*/ 0 w 94"/>
                <a:gd name="T51" fmla="*/ 0 h 77"/>
                <a:gd name="T52" fmla="*/ 0 w 94"/>
                <a:gd name="T53" fmla="*/ 0 h 77"/>
                <a:gd name="T54" fmla="*/ 0 w 94"/>
                <a:gd name="T55" fmla="*/ 0 h 77"/>
                <a:gd name="T56" fmla="*/ 0 w 94"/>
                <a:gd name="T57" fmla="*/ 0 h 77"/>
                <a:gd name="T58" fmla="*/ 0 w 94"/>
                <a:gd name="T59" fmla="*/ 0 h 77"/>
                <a:gd name="T60" fmla="*/ 0 w 94"/>
                <a:gd name="T61" fmla="*/ 0 h 77"/>
                <a:gd name="T62" fmla="*/ 0 w 94"/>
                <a:gd name="T63" fmla="*/ 0 h 77"/>
                <a:gd name="T64" fmla="*/ 0 w 94"/>
                <a:gd name="T65" fmla="*/ 0 h 77"/>
                <a:gd name="T66" fmla="*/ 0 w 94"/>
                <a:gd name="T67" fmla="*/ 0 h 77"/>
                <a:gd name="T68" fmla="*/ 0 w 94"/>
                <a:gd name="T69" fmla="*/ 0 h 77"/>
                <a:gd name="T70" fmla="*/ 0 w 94"/>
                <a:gd name="T71" fmla="*/ 0 h 77"/>
                <a:gd name="T72" fmla="*/ 0 w 94"/>
                <a:gd name="T73" fmla="*/ 0 h 77"/>
                <a:gd name="T74" fmla="*/ 0 w 94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4"/>
                <a:gd name="T115" fmla="*/ 0 h 77"/>
                <a:gd name="T116" fmla="*/ 94 w 94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4" h="77">
                  <a:moveTo>
                    <a:pt x="59" y="1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5"/>
                  </a:lnTo>
                  <a:lnTo>
                    <a:pt x="82" y="9"/>
                  </a:lnTo>
                  <a:lnTo>
                    <a:pt x="86" y="13"/>
                  </a:lnTo>
                  <a:lnTo>
                    <a:pt x="88" y="18"/>
                  </a:lnTo>
                  <a:lnTo>
                    <a:pt x="94" y="25"/>
                  </a:lnTo>
                  <a:lnTo>
                    <a:pt x="86" y="28"/>
                  </a:lnTo>
                  <a:lnTo>
                    <a:pt x="78" y="31"/>
                  </a:lnTo>
                  <a:lnTo>
                    <a:pt x="70" y="32"/>
                  </a:lnTo>
                  <a:lnTo>
                    <a:pt x="63" y="36"/>
                  </a:lnTo>
                  <a:lnTo>
                    <a:pt x="54" y="38"/>
                  </a:lnTo>
                  <a:lnTo>
                    <a:pt x="47" y="40"/>
                  </a:lnTo>
                  <a:lnTo>
                    <a:pt x="40" y="43"/>
                  </a:lnTo>
                  <a:lnTo>
                    <a:pt x="33" y="46"/>
                  </a:lnTo>
                  <a:lnTo>
                    <a:pt x="24" y="52"/>
                  </a:lnTo>
                  <a:lnTo>
                    <a:pt x="17" y="58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6" y="71"/>
                  </a:lnTo>
                  <a:lnTo>
                    <a:pt x="2" y="77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2" y="56"/>
                  </a:lnTo>
                  <a:lnTo>
                    <a:pt x="6" y="48"/>
                  </a:lnTo>
                  <a:lnTo>
                    <a:pt x="13" y="39"/>
                  </a:lnTo>
                  <a:lnTo>
                    <a:pt x="17" y="32"/>
                  </a:lnTo>
                  <a:lnTo>
                    <a:pt x="22" y="27"/>
                  </a:lnTo>
                  <a:lnTo>
                    <a:pt x="27" y="22"/>
                  </a:lnTo>
                  <a:lnTo>
                    <a:pt x="33" y="17"/>
                  </a:lnTo>
                  <a:lnTo>
                    <a:pt x="40" y="12"/>
                  </a:lnTo>
                  <a:lnTo>
                    <a:pt x="46" y="9"/>
                  </a:lnTo>
                  <a:lnTo>
                    <a:pt x="52" y="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7" name="Freeform 398"/>
            <p:cNvSpPr>
              <a:spLocks/>
            </p:cNvSpPr>
            <p:nvPr/>
          </p:nvSpPr>
          <p:spPr bwMode="auto">
            <a:xfrm>
              <a:off x="7085" y="3663"/>
              <a:ext cx="15" cy="13"/>
            </a:xfrm>
            <a:custGeom>
              <a:avLst/>
              <a:gdLst>
                <a:gd name="T0" fmla="*/ 0 w 62"/>
                <a:gd name="T1" fmla="*/ 0 h 50"/>
                <a:gd name="T2" fmla="*/ 0 w 62"/>
                <a:gd name="T3" fmla="*/ 0 h 50"/>
                <a:gd name="T4" fmla="*/ 0 w 62"/>
                <a:gd name="T5" fmla="*/ 0 h 50"/>
                <a:gd name="T6" fmla="*/ 0 w 62"/>
                <a:gd name="T7" fmla="*/ 0 h 50"/>
                <a:gd name="T8" fmla="*/ 0 w 62"/>
                <a:gd name="T9" fmla="*/ 0 h 50"/>
                <a:gd name="T10" fmla="*/ 0 w 62"/>
                <a:gd name="T11" fmla="*/ 0 h 50"/>
                <a:gd name="T12" fmla="*/ 0 w 62"/>
                <a:gd name="T13" fmla="*/ 0 h 50"/>
                <a:gd name="T14" fmla="*/ 0 w 62"/>
                <a:gd name="T15" fmla="*/ 0 h 50"/>
                <a:gd name="T16" fmla="*/ 0 w 62"/>
                <a:gd name="T17" fmla="*/ 0 h 50"/>
                <a:gd name="T18" fmla="*/ 0 w 62"/>
                <a:gd name="T19" fmla="*/ 0 h 50"/>
                <a:gd name="T20" fmla="*/ 0 w 62"/>
                <a:gd name="T21" fmla="*/ 0 h 50"/>
                <a:gd name="T22" fmla="*/ 0 w 62"/>
                <a:gd name="T23" fmla="*/ 0 h 50"/>
                <a:gd name="T24" fmla="*/ 0 w 62"/>
                <a:gd name="T25" fmla="*/ 0 h 50"/>
                <a:gd name="T26" fmla="*/ 0 w 62"/>
                <a:gd name="T27" fmla="*/ 0 h 50"/>
                <a:gd name="T28" fmla="*/ 0 w 62"/>
                <a:gd name="T29" fmla="*/ 0 h 50"/>
                <a:gd name="T30" fmla="*/ 0 w 62"/>
                <a:gd name="T31" fmla="*/ 0 h 50"/>
                <a:gd name="T32" fmla="*/ 0 w 62"/>
                <a:gd name="T33" fmla="*/ 0 h 50"/>
                <a:gd name="T34" fmla="*/ 0 w 62"/>
                <a:gd name="T35" fmla="*/ 0 h 50"/>
                <a:gd name="T36" fmla="*/ 0 w 62"/>
                <a:gd name="T37" fmla="*/ 0 h 50"/>
                <a:gd name="T38" fmla="*/ 0 w 62"/>
                <a:gd name="T39" fmla="*/ 0 h 50"/>
                <a:gd name="T40" fmla="*/ 0 w 62"/>
                <a:gd name="T41" fmla="*/ 0 h 50"/>
                <a:gd name="T42" fmla="*/ 0 w 62"/>
                <a:gd name="T43" fmla="*/ 0 h 50"/>
                <a:gd name="T44" fmla="*/ 0 w 62"/>
                <a:gd name="T45" fmla="*/ 0 h 50"/>
                <a:gd name="T46" fmla="*/ 0 w 62"/>
                <a:gd name="T47" fmla="*/ 0 h 50"/>
                <a:gd name="T48" fmla="*/ 0 w 62"/>
                <a:gd name="T49" fmla="*/ 0 h 50"/>
                <a:gd name="T50" fmla="*/ 0 w 62"/>
                <a:gd name="T51" fmla="*/ 0 h 50"/>
                <a:gd name="T52" fmla="*/ 0 w 62"/>
                <a:gd name="T53" fmla="*/ 0 h 50"/>
                <a:gd name="T54" fmla="*/ 0 w 62"/>
                <a:gd name="T55" fmla="*/ 0 h 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50"/>
                <a:gd name="T86" fmla="*/ 62 w 62"/>
                <a:gd name="T87" fmla="*/ 50 h 5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50">
                  <a:moveTo>
                    <a:pt x="34" y="0"/>
                  </a:moveTo>
                  <a:lnTo>
                    <a:pt x="39" y="0"/>
                  </a:lnTo>
                  <a:lnTo>
                    <a:pt x="44" y="3"/>
                  </a:lnTo>
                  <a:lnTo>
                    <a:pt x="46" y="7"/>
                  </a:lnTo>
                  <a:lnTo>
                    <a:pt x="48" y="13"/>
                  </a:lnTo>
                  <a:lnTo>
                    <a:pt x="50" y="19"/>
                  </a:lnTo>
                  <a:lnTo>
                    <a:pt x="53" y="25"/>
                  </a:lnTo>
                  <a:lnTo>
                    <a:pt x="57" y="30"/>
                  </a:lnTo>
                  <a:lnTo>
                    <a:pt x="62" y="36"/>
                  </a:lnTo>
                  <a:lnTo>
                    <a:pt x="56" y="35"/>
                  </a:lnTo>
                  <a:lnTo>
                    <a:pt x="50" y="35"/>
                  </a:lnTo>
                  <a:lnTo>
                    <a:pt x="44" y="33"/>
                  </a:lnTo>
                  <a:lnTo>
                    <a:pt x="36" y="35"/>
                  </a:lnTo>
                  <a:lnTo>
                    <a:pt x="30" y="35"/>
                  </a:lnTo>
                  <a:lnTo>
                    <a:pt x="24" y="39"/>
                  </a:lnTo>
                  <a:lnTo>
                    <a:pt x="21" y="42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3" y="37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0" y="30"/>
                  </a:lnTo>
                  <a:lnTo>
                    <a:pt x="7" y="22"/>
                  </a:lnTo>
                  <a:lnTo>
                    <a:pt x="15" y="14"/>
                  </a:lnTo>
                  <a:lnTo>
                    <a:pt x="23" y="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" name="Freeform 399"/>
            <p:cNvSpPr>
              <a:spLocks/>
            </p:cNvSpPr>
            <p:nvPr/>
          </p:nvSpPr>
          <p:spPr bwMode="auto">
            <a:xfrm>
              <a:off x="6917" y="3666"/>
              <a:ext cx="16" cy="15"/>
            </a:xfrm>
            <a:custGeom>
              <a:avLst/>
              <a:gdLst>
                <a:gd name="T0" fmla="*/ 0 w 62"/>
                <a:gd name="T1" fmla="*/ 0 h 58"/>
                <a:gd name="T2" fmla="*/ 0 w 62"/>
                <a:gd name="T3" fmla="*/ 0 h 58"/>
                <a:gd name="T4" fmla="*/ 0 w 62"/>
                <a:gd name="T5" fmla="*/ 0 h 58"/>
                <a:gd name="T6" fmla="*/ 0 w 62"/>
                <a:gd name="T7" fmla="*/ 0 h 58"/>
                <a:gd name="T8" fmla="*/ 0 w 62"/>
                <a:gd name="T9" fmla="*/ 0 h 58"/>
                <a:gd name="T10" fmla="*/ 0 w 62"/>
                <a:gd name="T11" fmla="*/ 0 h 58"/>
                <a:gd name="T12" fmla="*/ 0 w 62"/>
                <a:gd name="T13" fmla="*/ 0 h 58"/>
                <a:gd name="T14" fmla="*/ 0 w 62"/>
                <a:gd name="T15" fmla="*/ 0 h 58"/>
                <a:gd name="T16" fmla="*/ 0 w 62"/>
                <a:gd name="T17" fmla="*/ 0 h 58"/>
                <a:gd name="T18" fmla="*/ 0 w 62"/>
                <a:gd name="T19" fmla="*/ 0 h 58"/>
                <a:gd name="T20" fmla="*/ 0 w 62"/>
                <a:gd name="T21" fmla="*/ 0 h 58"/>
                <a:gd name="T22" fmla="*/ 0 w 62"/>
                <a:gd name="T23" fmla="*/ 0 h 58"/>
                <a:gd name="T24" fmla="*/ 0 w 62"/>
                <a:gd name="T25" fmla="*/ 0 h 58"/>
                <a:gd name="T26" fmla="*/ 0 w 62"/>
                <a:gd name="T27" fmla="*/ 0 h 58"/>
                <a:gd name="T28" fmla="*/ 0 w 62"/>
                <a:gd name="T29" fmla="*/ 0 h 58"/>
                <a:gd name="T30" fmla="*/ 0 w 62"/>
                <a:gd name="T31" fmla="*/ 0 h 58"/>
                <a:gd name="T32" fmla="*/ 0 w 62"/>
                <a:gd name="T33" fmla="*/ 0 h 58"/>
                <a:gd name="T34" fmla="*/ 0 w 62"/>
                <a:gd name="T35" fmla="*/ 0 h 58"/>
                <a:gd name="T36" fmla="*/ 0 w 62"/>
                <a:gd name="T37" fmla="*/ 0 h 58"/>
                <a:gd name="T38" fmla="*/ 0 w 62"/>
                <a:gd name="T39" fmla="*/ 0 h 58"/>
                <a:gd name="T40" fmla="*/ 0 w 62"/>
                <a:gd name="T41" fmla="*/ 0 h 58"/>
                <a:gd name="T42" fmla="*/ 0 w 62"/>
                <a:gd name="T43" fmla="*/ 0 h 58"/>
                <a:gd name="T44" fmla="*/ 0 w 62"/>
                <a:gd name="T45" fmla="*/ 0 h 58"/>
                <a:gd name="T46" fmla="*/ 0 w 62"/>
                <a:gd name="T47" fmla="*/ 0 h 58"/>
                <a:gd name="T48" fmla="*/ 0 w 62"/>
                <a:gd name="T49" fmla="*/ 0 h 58"/>
                <a:gd name="T50" fmla="*/ 0 w 62"/>
                <a:gd name="T51" fmla="*/ 0 h 58"/>
                <a:gd name="T52" fmla="*/ 0 w 62"/>
                <a:gd name="T53" fmla="*/ 0 h 58"/>
                <a:gd name="T54" fmla="*/ 0 w 62"/>
                <a:gd name="T55" fmla="*/ 0 h 58"/>
                <a:gd name="T56" fmla="*/ 0 w 62"/>
                <a:gd name="T57" fmla="*/ 0 h 58"/>
                <a:gd name="T58" fmla="*/ 0 w 62"/>
                <a:gd name="T59" fmla="*/ 0 h 58"/>
                <a:gd name="T60" fmla="*/ 0 w 62"/>
                <a:gd name="T61" fmla="*/ 0 h 58"/>
                <a:gd name="T62" fmla="*/ 0 w 62"/>
                <a:gd name="T63" fmla="*/ 0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58"/>
                <a:gd name="T98" fmla="*/ 62 w 62"/>
                <a:gd name="T99" fmla="*/ 58 h 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58">
                  <a:moveTo>
                    <a:pt x="44" y="2"/>
                  </a:moveTo>
                  <a:lnTo>
                    <a:pt x="51" y="0"/>
                  </a:lnTo>
                  <a:lnTo>
                    <a:pt x="56" y="2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2" y="15"/>
                  </a:lnTo>
                  <a:lnTo>
                    <a:pt x="59" y="19"/>
                  </a:lnTo>
                  <a:lnTo>
                    <a:pt x="53" y="21"/>
                  </a:lnTo>
                  <a:lnTo>
                    <a:pt x="44" y="18"/>
                  </a:lnTo>
                  <a:lnTo>
                    <a:pt x="43" y="23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2"/>
                  </a:lnTo>
                  <a:lnTo>
                    <a:pt x="33" y="35"/>
                  </a:lnTo>
                  <a:lnTo>
                    <a:pt x="28" y="38"/>
                  </a:lnTo>
                  <a:lnTo>
                    <a:pt x="20" y="39"/>
                  </a:lnTo>
                  <a:lnTo>
                    <a:pt x="15" y="41"/>
                  </a:lnTo>
                  <a:lnTo>
                    <a:pt x="12" y="43"/>
                  </a:lnTo>
                  <a:lnTo>
                    <a:pt x="12" y="47"/>
                  </a:lnTo>
                  <a:lnTo>
                    <a:pt x="10" y="51"/>
                  </a:lnTo>
                  <a:lnTo>
                    <a:pt x="12" y="58"/>
                  </a:lnTo>
                  <a:lnTo>
                    <a:pt x="6" y="54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8" y="27"/>
                  </a:lnTo>
                  <a:lnTo>
                    <a:pt x="16" y="18"/>
                  </a:lnTo>
                  <a:lnTo>
                    <a:pt x="26" y="11"/>
                  </a:lnTo>
                  <a:lnTo>
                    <a:pt x="34" y="5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" name="Freeform 400"/>
            <p:cNvSpPr>
              <a:spLocks/>
            </p:cNvSpPr>
            <p:nvPr/>
          </p:nvSpPr>
          <p:spPr bwMode="auto">
            <a:xfrm>
              <a:off x="6766" y="3668"/>
              <a:ext cx="29" cy="19"/>
            </a:xfrm>
            <a:custGeom>
              <a:avLst/>
              <a:gdLst>
                <a:gd name="T0" fmla="*/ 0 w 115"/>
                <a:gd name="T1" fmla="*/ 0 h 77"/>
                <a:gd name="T2" fmla="*/ 0 w 115"/>
                <a:gd name="T3" fmla="*/ 0 h 77"/>
                <a:gd name="T4" fmla="*/ 0 w 115"/>
                <a:gd name="T5" fmla="*/ 0 h 77"/>
                <a:gd name="T6" fmla="*/ 0 w 115"/>
                <a:gd name="T7" fmla="*/ 0 h 77"/>
                <a:gd name="T8" fmla="*/ 0 w 115"/>
                <a:gd name="T9" fmla="*/ 0 h 77"/>
                <a:gd name="T10" fmla="*/ 0 w 115"/>
                <a:gd name="T11" fmla="*/ 0 h 77"/>
                <a:gd name="T12" fmla="*/ 0 w 115"/>
                <a:gd name="T13" fmla="*/ 0 h 77"/>
                <a:gd name="T14" fmla="*/ 0 w 115"/>
                <a:gd name="T15" fmla="*/ 0 h 77"/>
                <a:gd name="T16" fmla="*/ 0 w 115"/>
                <a:gd name="T17" fmla="*/ 0 h 77"/>
                <a:gd name="T18" fmla="*/ 0 w 115"/>
                <a:gd name="T19" fmla="*/ 0 h 77"/>
                <a:gd name="T20" fmla="*/ 0 w 115"/>
                <a:gd name="T21" fmla="*/ 0 h 77"/>
                <a:gd name="T22" fmla="*/ 0 w 115"/>
                <a:gd name="T23" fmla="*/ 0 h 77"/>
                <a:gd name="T24" fmla="*/ 0 w 115"/>
                <a:gd name="T25" fmla="*/ 0 h 77"/>
                <a:gd name="T26" fmla="*/ 0 w 115"/>
                <a:gd name="T27" fmla="*/ 0 h 77"/>
                <a:gd name="T28" fmla="*/ 0 w 115"/>
                <a:gd name="T29" fmla="*/ 0 h 77"/>
                <a:gd name="T30" fmla="*/ 0 w 115"/>
                <a:gd name="T31" fmla="*/ 0 h 77"/>
                <a:gd name="T32" fmla="*/ 0 w 115"/>
                <a:gd name="T33" fmla="*/ 0 h 77"/>
                <a:gd name="T34" fmla="*/ 0 w 115"/>
                <a:gd name="T35" fmla="*/ 0 h 77"/>
                <a:gd name="T36" fmla="*/ 0 w 115"/>
                <a:gd name="T37" fmla="*/ 0 h 77"/>
                <a:gd name="T38" fmla="*/ 0 w 115"/>
                <a:gd name="T39" fmla="*/ 0 h 77"/>
                <a:gd name="T40" fmla="*/ 0 w 115"/>
                <a:gd name="T41" fmla="*/ 0 h 77"/>
                <a:gd name="T42" fmla="*/ 0 w 115"/>
                <a:gd name="T43" fmla="*/ 0 h 77"/>
                <a:gd name="T44" fmla="*/ 0 w 115"/>
                <a:gd name="T45" fmla="*/ 0 h 77"/>
                <a:gd name="T46" fmla="*/ 0 w 115"/>
                <a:gd name="T47" fmla="*/ 0 h 77"/>
                <a:gd name="T48" fmla="*/ 0 w 115"/>
                <a:gd name="T49" fmla="*/ 0 h 77"/>
                <a:gd name="T50" fmla="*/ 0 w 115"/>
                <a:gd name="T51" fmla="*/ 0 h 77"/>
                <a:gd name="T52" fmla="*/ 0 w 115"/>
                <a:gd name="T53" fmla="*/ 0 h 77"/>
                <a:gd name="T54" fmla="*/ 0 w 115"/>
                <a:gd name="T55" fmla="*/ 0 h 77"/>
                <a:gd name="T56" fmla="*/ 0 w 115"/>
                <a:gd name="T57" fmla="*/ 0 h 77"/>
                <a:gd name="T58" fmla="*/ 0 w 115"/>
                <a:gd name="T59" fmla="*/ 0 h 77"/>
                <a:gd name="T60" fmla="*/ 0 w 115"/>
                <a:gd name="T61" fmla="*/ 0 h 77"/>
                <a:gd name="T62" fmla="*/ 0 w 115"/>
                <a:gd name="T63" fmla="*/ 0 h 77"/>
                <a:gd name="T64" fmla="*/ 0 w 115"/>
                <a:gd name="T65" fmla="*/ 0 h 77"/>
                <a:gd name="T66" fmla="*/ 0 w 115"/>
                <a:gd name="T67" fmla="*/ 0 h 77"/>
                <a:gd name="T68" fmla="*/ 0 w 115"/>
                <a:gd name="T69" fmla="*/ 0 h 77"/>
                <a:gd name="T70" fmla="*/ 0 w 115"/>
                <a:gd name="T71" fmla="*/ 0 h 77"/>
                <a:gd name="T72" fmla="*/ 0 w 115"/>
                <a:gd name="T73" fmla="*/ 0 h 77"/>
                <a:gd name="T74" fmla="*/ 0 w 115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5"/>
                <a:gd name="T115" fmla="*/ 0 h 77"/>
                <a:gd name="T116" fmla="*/ 115 w 115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5" h="77">
                  <a:moveTo>
                    <a:pt x="95" y="0"/>
                  </a:moveTo>
                  <a:lnTo>
                    <a:pt x="102" y="0"/>
                  </a:lnTo>
                  <a:lnTo>
                    <a:pt x="108" y="1"/>
                  </a:lnTo>
                  <a:lnTo>
                    <a:pt x="112" y="5"/>
                  </a:lnTo>
                  <a:lnTo>
                    <a:pt x="115" y="8"/>
                  </a:lnTo>
                  <a:lnTo>
                    <a:pt x="115" y="13"/>
                  </a:lnTo>
                  <a:lnTo>
                    <a:pt x="115" y="20"/>
                  </a:lnTo>
                  <a:lnTo>
                    <a:pt x="109" y="25"/>
                  </a:lnTo>
                  <a:lnTo>
                    <a:pt x="103" y="29"/>
                  </a:lnTo>
                  <a:lnTo>
                    <a:pt x="101" y="28"/>
                  </a:lnTo>
                  <a:lnTo>
                    <a:pt x="97" y="27"/>
                  </a:lnTo>
                  <a:lnTo>
                    <a:pt x="93" y="24"/>
                  </a:lnTo>
                  <a:lnTo>
                    <a:pt x="91" y="20"/>
                  </a:lnTo>
                  <a:lnTo>
                    <a:pt x="81" y="25"/>
                  </a:lnTo>
                  <a:lnTo>
                    <a:pt x="74" y="33"/>
                  </a:lnTo>
                  <a:lnTo>
                    <a:pt x="67" y="39"/>
                  </a:lnTo>
                  <a:lnTo>
                    <a:pt x="60" y="48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37" y="67"/>
                  </a:lnTo>
                  <a:lnTo>
                    <a:pt x="30" y="74"/>
                  </a:lnTo>
                  <a:lnTo>
                    <a:pt x="21" y="75"/>
                  </a:lnTo>
                  <a:lnTo>
                    <a:pt x="15" y="76"/>
                  </a:lnTo>
                  <a:lnTo>
                    <a:pt x="8" y="76"/>
                  </a:lnTo>
                  <a:lnTo>
                    <a:pt x="0" y="77"/>
                  </a:lnTo>
                  <a:lnTo>
                    <a:pt x="4" y="68"/>
                  </a:lnTo>
                  <a:lnTo>
                    <a:pt x="10" y="61"/>
                  </a:lnTo>
                  <a:lnTo>
                    <a:pt x="19" y="53"/>
                  </a:lnTo>
                  <a:lnTo>
                    <a:pt x="27" y="46"/>
                  </a:lnTo>
                  <a:lnTo>
                    <a:pt x="33" y="39"/>
                  </a:lnTo>
                  <a:lnTo>
                    <a:pt x="43" y="33"/>
                  </a:lnTo>
                  <a:lnTo>
                    <a:pt x="51" y="27"/>
                  </a:lnTo>
                  <a:lnTo>
                    <a:pt x="61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6" y="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0" name="Freeform 401"/>
            <p:cNvSpPr>
              <a:spLocks/>
            </p:cNvSpPr>
            <p:nvPr/>
          </p:nvSpPr>
          <p:spPr bwMode="auto">
            <a:xfrm>
              <a:off x="6967" y="3668"/>
              <a:ext cx="7" cy="10"/>
            </a:xfrm>
            <a:custGeom>
              <a:avLst/>
              <a:gdLst>
                <a:gd name="T0" fmla="*/ 0 w 28"/>
                <a:gd name="T1" fmla="*/ 0 h 39"/>
                <a:gd name="T2" fmla="*/ 0 w 28"/>
                <a:gd name="T3" fmla="*/ 0 h 39"/>
                <a:gd name="T4" fmla="*/ 0 w 28"/>
                <a:gd name="T5" fmla="*/ 0 h 39"/>
                <a:gd name="T6" fmla="*/ 0 w 28"/>
                <a:gd name="T7" fmla="*/ 0 h 39"/>
                <a:gd name="T8" fmla="*/ 0 w 28"/>
                <a:gd name="T9" fmla="*/ 0 h 39"/>
                <a:gd name="T10" fmla="*/ 0 w 28"/>
                <a:gd name="T11" fmla="*/ 0 h 39"/>
                <a:gd name="T12" fmla="*/ 0 w 28"/>
                <a:gd name="T13" fmla="*/ 0 h 39"/>
                <a:gd name="T14" fmla="*/ 0 w 28"/>
                <a:gd name="T15" fmla="*/ 0 h 39"/>
                <a:gd name="T16" fmla="*/ 0 w 28"/>
                <a:gd name="T17" fmla="*/ 0 h 39"/>
                <a:gd name="T18" fmla="*/ 0 w 28"/>
                <a:gd name="T19" fmla="*/ 0 h 39"/>
                <a:gd name="T20" fmla="*/ 0 w 28"/>
                <a:gd name="T21" fmla="*/ 0 h 39"/>
                <a:gd name="T22" fmla="*/ 0 w 28"/>
                <a:gd name="T23" fmla="*/ 0 h 39"/>
                <a:gd name="T24" fmla="*/ 0 w 28"/>
                <a:gd name="T25" fmla="*/ 0 h 39"/>
                <a:gd name="T26" fmla="*/ 0 w 28"/>
                <a:gd name="T27" fmla="*/ 0 h 39"/>
                <a:gd name="T28" fmla="*/ 0 w 28"/>
                <a:gd name="T29" fmla="*/ 0 h 39"/>
                <a:gd name="T30" fmla="*/ 0 w 28"/>
                <a:gd name="T31" fmla="*/ 0 h 39"/>
                <a:gd name="T32" fmla="*/ 0 w 28"/>
                <a:gd name="T33" fmla="*/ 0 h 39"/>
                <a:gd name="T34" fmla="*/ 0 w 28"/>
                <a:gd name="T35" fmla="*/ 0 h 39"/>
                <a:gd name="T36" fmla="*/ 0 w 28"/>
                <a:gd name="T37" fmla="*/ 0 h 39"/>
                <a:gd name="T38" fmla="*/ 0 w 2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9"/>
                <a:gd name="T62" fmla="*/ 28 w 2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9">
                  <a:moveTo>
                    <a:pt x="5" y="0"/>
                  </a:moveTo>
                  <a:lnTo>
                    <a:pt x="9" y="5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3" y="5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8" y="15"/>
                  </a:lnTo>
                  <a:lnTo>
                    <a:pt x="26" y="24"/>
                  </a:lnTo>
                  <a:lnTo>
                    <a:pt x="26" y="35"/>
                  </a:lnTo>
                  <a:lnTo>
                    <a:pt x="17" y="34"/>
                  </a:lnTo>
                  <a:lnTo>
                    <a:pt x="10" y="39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1" name="Freeform 402"/>
            <p:cNvSpPr>
              <a:spLocks/>
            </p:cNvSpPr>
            <p:nvPr/>
          </p:nvSpPr>
          <p:spPr bwMode="auto">
            <a:xfrm>
              <a:off x="7046" y="3668"/>
              <a:ext cx="28" cy="14"/>
            </a:xfrm>
            <a:custGeom>
              <a:avLst/>
              <a:gdLst>
                <a:gd name="T0" fmla="*/ 0 w 112"/>
                <a:gd name="T1" fmla="*/ 0 h 55"/>
                <a:gd name="T2" fmla="*/ 0 w 112"/>
                <a:gd name="T3" fmla="*/ 0 h 55"/>
                <a:gd name="T4" fmla="*/ 0 w 112"/>
                <a:gd name="T5" fmla="*/ 0 h 55"/>
                <a:gd name="T6" fmla="*/ 0 w 112"/>
                <a:gd name="T7" fmla="*/ 0 h 55"/>
                <a:gd name="T8" fmla="*/ 0 w 112"/>
                <a:gd name="T9" fmla="*/ 0 h 55"/>
                <a:gd name="T10" fmla="*/ 0 w 112"/>
                <a:gd name="T11" fmla="*/ 0 h 55"/>
                <a:gd name="T12" fmla="*/ 0 w 112"/>
                <a:gd name="T13" fmla="*/ 0 h 55"/>
                <a:gd name="T14" fmla="*/ 0 w 112"/>
                <a:gd name="T15" fmla="*/ 0 h 55"/>
                <a:gd name="T16" fmla="*/ 0 w 112"/>
                <a:gd name="T17" fmla="*/ 0 h 55"/>
                <a:gd name="T18" fmla="*/ 0 w 112"/>
                <a:gd name="T19" fmla="*/ 0 h 55"/>
                <a:gd name="T20" fmla="*/ 0 w 112"/>
                <a:gd name="T21" fmla="*/ 0 h 55"/>
                <a:gd name="T22" fmla="*/ 0 w 112"/>
                <a:gd name="T23" fmla="*/ 0 h 55"/>
                <a:gd name="T24" fmla="*/ 0 w 112"/>
                <a:gd name="T25" fmla="*/ 0 h 55"/>
                <a:gd name="T26" fmla="*/ 0 w 112"/>
                <a:gd name="T27" fmla="*/ 0 h 55"/>
                <a:gd name="T28" fmla="*/ 0 w 112"/>
                <a:gd name="T29" fmla="*/ 0 h 55"/>
                <a:gd name="T30" fmla="*/ 0 w 112"/>
                <a:gd name="T31" fmla="*/ 0 h 55"/>
                <a:gd name="T32" fmla="*/ 0 w 112"/>
                <a:gd name="T33" fmla="*/ 0 h 55"/>
                <a:gd name="T34" fmla="*/ 0 w 112"/>
                <a:gd name="T35" fmla="*/ 0 h 55"/>
                <a:gd name="T36" fmla="*/ 0 w 112"/>
                <a:gd name="T37" fmla="*/ 0 h 55"/>
                <a:gd name="T38" fmla="*/ 0 w 112"/>
                <a:gd name="T39" fmla="*/ 0 h 55"/>
                <a:gd name="T40" fmla="*/ 0 w 112"/>
                <a:gd name="T41" fmla="*/ 0 h 55"/>
                <a:gd name="T42" fmla="*/ 0 w 112"/>
                <a:gd name="T43" fmla="*/ 0 h 55"/>
                <a:gd name="T44" fmla="*/ 0 w 112"/>
                <a:gd name="T45" fmla="*/ 0 h 55"/>
                <a:gd name="T46" fmla="*/ 0 w 112"/>
                <a:gd name="T47" fmla="*/ 0 h 55"/>
                <a:gd name="T48" fmla="*/ 0 w 112"/>
                <a:gd name="T49" fmla="*/ 0 h 55"/>
                <a:gd name="T50" fmla="*/ 0 w 112"/>
                <a:gd name="T51" fmla="*/ 0 h 55"/>
                <a:gd name="T52" fmla="*/ 0 w 112"/>
                <a:gd name="T53" fmla="*/ 0 h 55"/>
                <a:gd name="T54" fmla="*/ 0 w 112"/>
                <a:gd name="T55" fmla="*/ 0 h 55"/>
                <a:gd name="T56" fmla="*/ 0 w 112"/>
                <a:gd name="T57" fmla="*/ 0 h 55"/>
                <a:gd name="T58" fmla="*/ 0 w 112"/>
                <a:gd name="T59" fmla="*/ 0 h 55"/>
                <a:gd name="T60" fmla="*/ 0 w 112"/>
                <a:gd name="T61" fmla="*/ 0 h 55"/>
                <a:gd name="T62" fmla="*/ 0 w 112"/>
                <a:gd name="T63" fmla="*/ 0 h 55"/>
                <a:gd name="T64" fmla="*/ 0 w 112"/>
                <a:gd name="T65" fmla="*/ 0 h 55"/>
                <a:gd name="T66" fmla="*/ 0 w 112"/>
                <a:gd name="T67" fmla="*/ 0 h 55"/>
                <a:gd name="T68" fmla="*/ 0 w 112"/>
                <a:gd name="T69" fmla="*/ 0 h 55"/>
                <a:gd name="T70" fmla="*/ 0 w 112"/>
                <a:gd name="T71" fmla="*/ 0 h 55"/>
                <a:gd name="T72" fmla="*/ 0 w 112"/>
                <a:gd name="T73" fmla="*/ 0 h 55"/>
                <a:gd name="T74" fmla="*/ 0 w 112"/>
                <a:gd name="T75" fmla="*/ 0 h 55"/>
                <a:gd name="T76" fmla="*/ 0 w 112"/>
                <a:gd name="T77" fmla="*/ 0 h 55"/>
                <a:gd name="T78" fmla="*/ 0 w 112"/>
                <a:gd name="T79" fmla="*/ 0 h 55"/>
                <a:gd name="T80" fmla="*/ 0 w 112"/>
                <a:gd name="T81" fmla="*/ 0 h 55"/>
                <a:gd name="T82" fmla="*/ 0 w 112"/>
                <a:gd name="T83" fmla="*/ 0 h 55"/>
                <a:gd name="T84" fmla="*/ 0 w 112"/>
                <a:gd name="T85" fmla="*/ 0 h 55"/>
                <a:gd name="T86" fmla="*/ 0 w 112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"/>
                <a:gd name="T133" fmla="*/ 0 h 55"/>
                <a:gd name="T134" fmla="*/ 112 w 112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" h="55">
                  <a:moveTo>
                    <a:pt x="34" y="0"/>
                  </a:moveTo>
                  <a:lnTo>
                    <a:pt x="43" y="1"/>
                  </a:lnTo>
                  <a:lnTo>
                    <a:pt x="53" y="2"/>
                  </a:lnTo>
                  <a:lnTo>
                    <a:pt x="64" y="2"/>
                  </a:lnTo>
                  <a:lnTo>
                    <a:pt x="75" y="5"/>
                  </a:lnTo>
                  <a:lnTo>
                    <a:pt x="84" y="6"/>
                  </a:lnTo>
                  <a:lnTo>
                    <a:pt x="95" y="10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10" y="28"/>
                  </a:lnTo>
                  <a:lnTo>
                    <a:pt x="107" y="33"/>
                  </a:lnTo>
                  <a:lnTo>
                    <a:pt x="105" y="37"/>
                  </a:lnTo>
                  <a:lnTo>
                    <a:pt x="101" y="41"/>
                  </a:lnTo>
                  <a:lnTo>
                    <a:pt x="94" y="47"/>
                  </a:lnTo>
                  <a:lnTo>
                    <a:pt x="90" y="55"/>
                  </a:lnTo>
                  <a:lnTo>
                    <a:pt x="83" y="54"/>
                  </a:lnTo>
                  <a:lnTo>
                    <a:pt x="77" y="55"/>
                  </a:lnTo>
                  <a:lnTo>
                    <a:pt x="76" y="49"/>
                  </a:lnTo>
                  <a:lnTo>
                    <a:pt x="69" y="48"/>
                  </a:lnTo>
                  <a:lnTo>
                    <a:pt x="71" y="44"/>
                  </a:lnTo>
                  <a:lnTo>
                    <a:pt x="74" y="38"/>
                  </a:lnTo>
                  <a:lnTo>
                    <a:pt x="77" y="33"/>
                  </a:lnTo>
                  <a:lnTo>
                    <a:pt x="80" y="29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70" y="31"/>
                  </a:lnTo>
                  <a:lnTo>
                    <a:pt x="60" y="33"/>
                  </a:lnTo>
                  <a:lnTo>
                    <a:pt x="57" y="28"/>
                  </a:lnTo>
                  <a:lnTo>
                    <a:pt x="55" y="23"/>
                  </a:lnTo>
                  <a:lnTo>
                    <a:pt x="48" y="25"/>
                  </a:lnTo>
                  <a:lnTo>
                    <a:pt x="42" y="28"/>
                  </a:lnTo>
                  <a:lnTo>
                    <a:pt x="36" y="31"/>
                  </a:lnTo>
                  <a:lnTo>
                    <a:pt x="29" y="33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3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3" y="5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2" name="Freeform 403"/>
            <p:cNvSpPr>
              <a:spLocks/>
            </p:cNvSpPr>
            <p:nvPr/>
          </p:nvSpPr>
          <p:spPr bwMode="auto">
            <a:xfrm>
              <a:off x="6726" y="3671"/>
              <a:ext cx="12" cy="9"/>
            </a:xfrm>
            <a:custGeom>
              <a:avLst/>
              <a:gdLst>
                <a:gd name="T0" fmla="*/ 0 w 50"/>
                <a:gd name="T1" fmla="*/ 0 h 37"/>
                <a:gd name="T2" fmla="*/ 0 w 50"/>
                <a:gd name="T3" fmla="*/ 0 h 37"/>
                <a:gd name="T4" fmla="*/ 0 w 50"/>
                <a:gd name="T5" fmla="*/ 0 h 37"/>
                <a:gd name="T6" fmla="*/ 0 w 50"/>
                <a:gd name="T7" fmla="*/ 0 h 37"/>
                <a:gd name="T8" fmla="*/ 0 w 50"/>
                <a:gd name="T9" fmla="*/ 0 h 37"/>
                <a:gd name="T10" fmla="*/ 0 w 50"/>
                <a:gd name="T11" fmla="*/ 0 h 37"/>
                <a:gd name="T12" fmla="*/ 0 w 50"/>
                <a:gd name="T13" fmla="*/ 0 h 37"/>
                <a:gd name="T14" fmla="*/ 0 w 50"/>
                <a:gd name="T15" fmla="*/ 0 h 37"/>
                <a:gd name="T16" fmla="*/ 0 w 50"/>
                <a:gd name="T17" fmla="*/ 0 h 37"/>
                <a:gd name="T18" fmla="*/ 0 w 50"/>
                <a:gd name="T19" fmla="*/ 0 h 37"/>
                <a:gd name="T20" fmla="*/ 0 w 50"/>
                <a:gd name="T21" fmla="*/ 0 h 37"/>
                <a:gd name="T22" fmla="*/ 0 w 50"/>
                <a:gd name="T23" fmla="*/ 0 h 37"/>
                <a:gd name="T24" fmla="*/ 0 w 50"/>
                <a:gd name="T25" fmla="*/ 0 h 37"/>
                <a:gd name="T26" fmla="*/ 0 w 50"/>
                <a:gd name="T27" fmla="*/ 0 h 37"/>
                <a:gd name="T28" fmla="*/ 0 w 50"/>
                <a:gd name="T29" fmla="*/ 0 h 37"/>
                <a:gd name="T30" fmla="*/ 0 w 50"/>
                <a:gd name="T31" fmla="*/ 0 h 37"/>
                <a:gd name="T32" fmla="*/ 0 w 50"/>
                <a:gd name="T33" fmla="*/ 0 h 37"/>
                <a:gd name="T34" fmla="*/ 0 w 50"/>
                <a:gd name="T35" fmla="*/ 0 h 37"/>
                <a:gd name="T36" fmla="*/ 0 w 50"/>
                <a:gd name="T37" fmla="*/ 0 h 37"/>
                <a:gd name="T38" fmla="*/ 0 w 50"/>
                <a:gd name="T39" fmla="*/ 0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0"/>
                <a:gd name="T61" fmla="*/ 0 h 37"/>
                <a:gd name="T62" fmla="*/ 50 w 50"/>
                <a:gd name="T63" fmla="*/ 37 h 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0" h="37">
                  <a:moveTo>
                    <a:pt x="39" y="0"/>
                  </a:moveTo>
                  <a:lnTo>
                    <a:pt x="45" y="2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5"/>
                  </a:lnTo>
                  <a:lnTo>
                    <a:pt x="45" y="21"/>
                  </a:lnTo>
                  <a:lnTo>
                    <a:pt x="41" y="25"/>
                  </a:lnTo>
                  <a:lnTo>
                    <a:pt x="32" y="30"/>
                  </a:lnTo>
                  <a:lnTo>
                    <a:pt x="20" y="35"/>
                  </a:lnTo>
                  <a:lnTo>
                    <a:pt x="9" y="37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0" y="19"/>
                  </a:lnTo>
                  <a:lnTo>
                    <a:pt x="17" y="14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3" name="Freeform 404"/>
            <p:cNvSpPr>
              <a:spLocks/>
            </p:cNvSpPr>
            <p:nvPr/>
          </p:nvSpPr>
          <p:spPr bwMode="auto">
            <a:xfrm>
              <a:off x="7103" y="3674"/>
              <a:ext cx="8" cy="7"/>
            </a:xfrm>
            <a:custGeom>
              <a:avLst/>
              <a:gdLst>
                <a:gd name="T0" fmla="*/ 0 w 31"/>
                <a:gd name="T1" fmla="*/ 0 h 29"/>
                <a:gd name="T2" fmla="*/ 0 w 31"/>
                <a:gd name="T3" fmla="*/ 0 h 29"/>
                <a:gd name="T4" fmla="*/ 0 w 31"/>
                <a:gd name="T5" fmla="*/ 0 h 29"/>
                <a:gd name="T6" fmla="*/ 0 w 31"/>
                <a:gd name="T7" fmla="*/ 0 h 29"/>
                <a:gd name="T8" fmla="*/ 0 w 31"/>
                <a:gd name="T9" fmla="*/ 0 h 29"/>
                <a:gd name="T10" fmla="*/ 0 w 31"/>
                <a:gd name="T11" fmla="*/ 0 h 29"/>
                <a:gd name="T12" fmla="*/ 0 w 31"/>
                <a:gd name="T13" fmla="*/ 0 h 29"/>
                <a:gd name="T14" fmla="*/ 0 w 31"/>
                <a:gd name="T15" fmla="*/ 0 h 29"/>
                <a:gd name="T16" fmla="*/ 0 w 31"/>
                <a:gd name="T17" fmla="*/ 0 h 29"/>
                <a:gd name="T18" fmla="*/ 0 w 31"/>
                <a:gd name="T19" fmla="*/ 0 h 29"/>
                <a:gd name="T20" fmla="*/ 0 w 31"/>
                <a:gd name="T21" fmla="*/ 0 h 29"/>
                <a:gd name="T22" fmla="*/ 0 w 31"/>
                <a:gd name="T23" fmla="*/ 0 h 29"/>
                <a:gd name="T24" fmla="*/ 0 w 31"/>
                <a:gd name="T25" fmla="*/ 0 h 29"/>
                <a:gd name="T26" fmla="*/ 0 w 31"/>
                <a:gd name="T27" fmla="*/ 0 h 29"/>
                <a:gd name="T28" fmla="*/ 0 w 31"/>
                <a:gd name="T29" fmla="*/ 0 h 29"/>
                <a:gd name="T30" fmla="*/ 0 w 31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"/>
                <a:gd name="T49" fmla="*/ 0 h 29"/>
                <a:gd name="T50" fmla="*/ 31 w 31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" h="29">
                  <a:moveTo>
                    <a:pt x="17" y="0"/>
                  </a:moveTo>
                  <a:lnTo>
                    <a:pt x="26" y="4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4" y="26"/>
                  </a:lnTo>
                  <a:lnTo>
                    <a:pt x="8" y="2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6" y="10"/>
                  </a:lnTo>
                  <a:lnTo>
                    <a:pt x="11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4" name="Freeform 405"/>
            <p:cNvSpPr>
              <a:spLocks/>
            </p:cNvSpPr>
            <p:nvPr/>
          </p:nvSpPr>
          <p:spPr bwMode="auto">
            <a:xfrm>
              <a:off x="6797" y="3682"/>
              <a:ext cx="20" cy="19"/>
            </a:xfrm>
            <a:custGeom>
              <a:avLst/>
              <a:gdLst>
                <a:gd name="T0" fmla="*/ 0 w 81"/>
                <a:gd name="T1" fmla="*/ 0 h 75"/>
                <a:gd name="T2" fmla="*/ 0 w 81"/>
                <a:gd name="T3" fmla="*/ 0 h 75"/>
                <a:gd name="T4" fmla="*/ 0 w 81"/>
                <a:gd name="T5" fmla="*/ 0 h 75"/>
                <a:gd name="T6" fmla="*/ 0 w 81"/>
                <a:gd name="T7" fmla="*/ 0 h 75"/>
                <a:gd name="T8" fmla="*/ 0 w 81"/>
                <a:gd name="T9" fmla="*/ 0 h 75"/>
                <a:gd name="T10" fmla="*/ 0 w 81"/>
                <a:gd name="T11" fmla="*/ 0 h 75"/>
                <a:gd name="T12" fmla="*/ 0 w 81"/>
                <a:gd name="T13" fmla="*/ 0 h 75"/>
                <a:gd name="T14" fmla="*/ 0 w 81"/>
                <a:gd name="T15" fmla="*/ 0 h 75"/>
                <a:gd name="T16" fmla="*/ 0 w 81"/>
                <a:gd name="T17" fmla="*/ 0 h 75"/>
                <a:gd name="T18" fmla="*/ 0 w 81"/>
                <a:gd name="T19" fmla="*/ 0 h 75"/>
                <a:gd name="T20" fmla="*/ 0 w 81"/>
                <a:gd name="T21" fmla="*/ 0 h 75"/>
                <a:gd name="T22" fmla="*/ 0 w 81"/>
                <a:gd name="T23" fmla="*/ 0 h 75"/>
                <a:gd name="T24" fmla="*/ 0 w 81"/>
                <a:gd name="T25" fmla="*/ 0 h 75"/>
                <a:gd name="T26" fmla="*/ 0 w 81"/>
                <a:gd name="T27" fmla="*/ 0 h 75"/>
                <a:gd name="T28" fmla="*/ 0 w 81"/>
                <a:gd name="T29" fmla="*/ 0 h 75"/>
                <a:gd name="T30" fmla="*/ 0 w 81"/>
                <a:gd name="T31" fmla="*/ 0 h 75"/>
                <a:gd name="T32" fmla="*/ 0 w 81"/>
                <a:gd name="T33" fmla="*/ 0 h 75"/>
                <a:gd name="T34" fmla="*/ 0 w 81"/>
                <a:gd name="T35" fmla="*/ 0 h 75"/>
                <a:gd name="T36" fmla="*/ 0 w 81"/>
                <a:gd name="T37" fmla="*/ 0 h 75"/>
                <a:gd name="T38" fmla="*/ 0 w 81"/>
                <a:gd name="T39" fmla="*/ 0 h 75"/>
                <a:gd name="T40" fmla="*/ 0 w 81"/>
                <a:gd name="T41" fmla="*/ 0 h 75"/>
                <a:gd name="T42" fmla="*/ 0 w 81"/>
                <a:gd name="T43" fmla="*/ 0 h 75"/>
                <a:gd name="T44" fmla="*/ 0 w 81"/>
                <a:gd name="T45" fmla="*/ 0 h 75"/>
                <a:gd name="T46" fmla="*/ 0 w 81"/>
                <a:gd name="T47" fmla="*/ 0 h 75"/>
                <a:gd name="T48" fmla="*/ 0 w 81"/>
                <a:gd name="T49" fmla="*/ 0 h 75"/>
                <a:gd name="T50" fmla="*/ 0 w 81"/>
                <a:gd name="T51" fmla="*/ 0 h 75"/>
                <a:gd name="T52" fmla="*/ 0 w 81"/>
                <a:gd name="T53" fmla="*/ 0 h 75"/>
                <a:gd name="T54" fmla="*/ 0 w 81"/>
                <a:gd name="T55" fmla="*/ 0 h 75"/>
                <a:gd name="T56" fmla="*/ 0 w 81"/>
                <a:gd name="T57" fmla="*/ 0 h 75"/>
                <a:gd name="T58" fmla="*/ 0 w 81"/>
                <a:gd name="T59" fmla="*/ 0 h 7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1"/>
                <a:gd name="T91" fmla="*/ 0 h 75"/>
                <a:gd name="T92" fmla="*/ 81 w 81"/>
                <a:gd name="T93" fmla="*/ 75 h 7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1" h="75">
                  <a:moveTo>
                    <a:pt x="48" y="0"/>
                  </a:moveTo>
                  <a:lnTo>
                    <a:pt x="59" y="8"/>
                  </a:lnTo>
                  <a:lnTo>
                    <a:pt x="68" y="17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32"/>
                  </a:lnTo>
                  <a:lnTo>
                    <a:pt x="81" y="38"/>
                  </a:lnTo>
                  <a:lnTo>
                    <a:pt x="72" y="35"/>
                  </a:lnTo>
                  <a:lnTo>
                    <a:pt x="63" y="36"/>
                  </a:lnTo>
                  <a:lnTo>
                    <a:pt x="55" y="39"/>
                  </a:lnTo>
                  <a:lnTo>
                    <a:pt x="48" y="46"/>
                  </a:lnTo>
                  <a:lnTo>
                    <a:pt x="39" y="52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5" y="75"/>
                  </a:lnTo>
                  <a:lnTo>
                    <a:pt x="16" y="73"/>
                  </a:lnTo>
                  <a:lnTo>
                    <a:pt x="10" y="73"/>
                  </a:lnTo>
                  <a:lnTo>
                    <a:pt x="4" y="7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47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29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8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5" name="Freeform 406"/>
            <p:cNvSpPr>
              <a:spLocks/>
            </p:cNvSpPr>
            <p:nvPr/>
          </p:nvSpPr>
          <p:spPr bwMode="auto">
            <a:xfrm>
              <a:off x="6816" y="3682"/>
              <a:ext cx="34" cy="23"/>
            </a:xfrm>
            <a:custGeom>
              <a:avLst/>
              <a:gdLst>
                <a:gd name="T0" fmla="*/ 0 w 136"/>
                <a:gd name="T1" fmla="*/ 0 h 92"/>
                <a:gd name="T2" fmla="*/ 0 w 136"/>
                <a:gd name="T3" fmla="*/ 0 h 92"/>
                <a:gd name="T4" fmla="*/ 0 w 136"/>
                <a:gd name="T5" fmla="*/ 0 h 92"/>
                <a:gd name="T6" fmla="*/ 0 w 136"/>
                <a:gd name="T7" fmla="*/ 0 h 92"/>
                <a:gd name="T8" fmla="*/ 0 w 136"/>
                <a:gd name="T9" fmla="*/ 0 h 92"/>
                <a:gd name="T10" fmla="*/ 0 w 136"/>
                <a:gd name="T11" fmla="*/ 0 h 92"/>
                <a:gd name="T12" fmla="*/ 0 w 136"/>
                <a:gd name="T13" fmla="*/ 0 h 92"/>
                <a:gd name="T14" fmla="*/ 0 w 136"/>
                <a:gd name="T15" fmla="*/ 0 h 92"/>
                <a:gd name="T16" fmla="*/ 0 w 136"/>
                <a:gd name="T17" fmla="*/ 0 h 92"/>
                <a:gd name="T18" fmla="*/ 0 w 136"/>
                <a:gd name="T19" fmla="*/ 0 h 92"/>
                <a:gd name="T20" fmla="*/ 0 w 136"/>
                <a:gd name="T21" fmla="*/ 0 h 92"/>
                <a:gd name="T22" fmla="*/ 0 w 136"/>
                <a:gd name="T23" fmla="*/ 0 h 92"/>
                <a:gd name="T24" fmla="*/ 0 w 136"/>
                <a:gd name="T25" fmla="*/ 0 h 92"/>
                <a:gd name="T26" fmla="*/ 0 w 136"/>
                <a:gd name="T27" fmla="*/ 0 h 92"/>
                <a:gd name="T28" fmla="*/ 0 w 136"/>
                <a:gd name="T29" fmla="*/ 0 h 92"/>
                <a:gd name="T30" fmla="*/ 0 w 136"/>
                <a:gd name="T31" fmla="*/ 0 h 92"/>
                <a:gd name="T32" fmla="*/ 0 w 136"/>
                <a:gd name="T33" fmla="*/ 0 h 92"/>
                <a:gd name="T34" fmla="*/ 0 w 136"/>
                <a:gd name="T35" fmla="*/ 0 h 92"/>
                <a:gd name="T36" fmla="*/ 0 w 136"/>
                <a:gd name="T37" fmla="*/ 0 h 92"/>
                <a:gd name="T38" fmla="*/ 0 w 136"/>
                <a:gd name="T39" fmla="*/ 0 h 92"/>
                <a:gd name="T40" fmla="*/ 0 w 136"/>
                <a:gd name="T41" fmla="*/ 0 h 92"/>
                <a:gd name="T42" fmla="*/ 0 w 136"/>
                <a:gd name="T43" fmla="*/ 0 h 92"/>
                <a:gd name="T44" fmla="*/ 0 w 136"/>
                <a:gd name="T45" fmla="*/ 0 h 92"/>
                <a:gd name="T46" fmla="*/ 0 w 136"/>
                <a:gd name="T47" fmla="*/ 0 h 92"/>
                <a:gd name="T48" fmla="*/ 0 w 136"/>
                <a:gd name="T49" fmla="*/ 0 h 92"/>
                <a:gd name="T50" fmla="*/ 0 w 136"/>
                <a:gd name="T51" fmla="*/ 0 h 92"/>
                <a:gd name="T52" fmla="*/ 0 w 136"/>
                <a:gd name="T53" fmla="*/ 0 h 92"/>
                <a:gd name="T54" fmla="*/ 0 w 136"/>
                <a:gd name="T55" fmla="*/ 0 h 92"/>
                <a:gd name="T56" fmla="*/ 0 w 136"/>
                <a:gd name="T57" fmla="*/ 0 h 92"/>
                <a:gd name="T58" fmla="*/ 0 w 136"/>
                <a:gd name="T59" fmla="*/ 0 h 92"/>
                <a:gd name="T60" fmla="*/ 0 w 136"/>
                <a:gd name="T61" fmla="*/ 0 h 92"/>
                <a:gd name="T62" fmla="*/ 0 w 136"/>
                <a:gd name="T63" fmla="*/ 0 h 92"/>
                <a:gd name="T64" fmla="*/ 0 w 136"/>
                <a:gd name="T65" fmla="*/ 0 h 92"/>
                <a:gd name="T66" fmla="*/ 0 w 136"/>
                <a:gd name="T67" fmla="*/ 0 h 92"/>
                <a:gd name="T68" fmla="*/ 0 w 136"/>
                <a:gd name="T69" fmla="*/ 0 h 92"/>
                <a:gd name="T70" fmla="*/ 0 w 136"/>
                <a:gd name="T71" fmla="*/ 0 h 92"/>
                <a:gd name="T72" fmla="*/ 0 w 136"/>
                <a:gd name="T73" fmla="*/ 0 h 92"/>
                <a:gd name="T74" fmla="*/ 0 w 136"/>
                <a:gd name="T75" fmla="*/ 0 h 92"/>
                <a:gd name="T76" fmla="*/ 0 w 136"/>
                <a:gd name="T77" fmla="*/ 0 h 92"/>
                <a:gd name="T78" fmla="*/ 0 w 136"/>
                <a:gd name="T79" fmla="*/ 0 h 92"/>
                <a:gd name="T80" fmla="*/ 0 w 136"/>
                <a:gd name="T81" fmla="*/ 0 h 92"/>
                <a:gd name="T82" fmla="*/ 0 w 136"/>
                <a:gd name="T83" fmla="*/ 0 h 92"/>
                <a:gd name="T84" fmla="*/ 0 w 136"/>
                <a:gd name="T85" fmla="*/ 0 h 92"/>
                <a:gd name="T86" fmla="*/ 0 w 136"/>
                <a:gd name="T87" fmla="*/ 0 h 92"/>
                <a:gd name="T88" fmla="*/ 0 w 136"/>
                <a:gd name="T89" fmla="*/ 0 h 92"/>
                <a:gd name="T90" fmla="*/ 0 w 136"/>
                <a:gd name="T91" fmla="*/ 0 h 92"/>
                <a:gd name="T92" fmla="*/ 0 w 136"/>
                <a:gd name="T93" fmla="*/ 0 h 92"/>
                <a:gd name="T94" fmla="*/ 0 w 136"/>
                <a:gd name="T95" fmla="*/ 0 h 92"/>
                <a:gd name="T96" fmla="*/ 0 w 136"/>
                <a:gd name="T97" fmla="*/ 0 h 92"/>
                <a:gd name="T98" fmla="*/ 0 w 136"/>
                <a:gd name="T99" fmla="*/ 0 h 92"/>
                <a:gd name="T100" fmla="*/ 0 w 136"/>
                <a:gd name="T101" fmla="*/ 0 h 92"/>
                <a:gd name="T102" fmla="*/ 0 w 136"/>
                <a:gd name="T103" fmla="*/ 0 h 92"/>
                <a:gd name="T104" fmla="*/ 0 w 136"/>
                <a:gd name="T105" fmla="*/ 0 h 92"/>
                <a:gd name="T106" fmla="*/ 0 w 136"/>
                <a:gd name="T107" fmla="*/ 0 h 92"/>
                <a:gd name="T108" fmla="*/ 0 w 136"/>
                <a:gd name="T109" fmla="*/ 0 h 92"/>
                <a:gd name="T110" fmla="*/ 0 w 136"/>
                <a:gd name="T111" fmla="*/ 0 h 92"/>
                <a:gd name="T112" fmla="*/ 0 w 136"/>
                <a:gd name="T113" fmla="*/ 0 h 92"/>
                <a:gd name="T114" fmla="*/ 0 w 136"/>
                <a:gd name="T115" fmla="*/ 0 h 92"/>
                <a:gd name="T116" fmla="*/ 0 w 136"/>
                <a:gd name="T117" fmla="*/ 0 h 92"/>
                <a:gd name="T118" fmla="*/ 0 w 136"/>
                <a:gd name="T119" fmla="*/ 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92"/>
                <a:gd name="T182" fmla="*/ 136 w 136"/>
                <a:gd name="T183" fmla="*/ 92 h 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92">
                  <a:moveTo>
                    <a:pt x="100" y="1"/>
                  </a:moveTo>
                  <a:lnTo>
                    <a:pt x="104" y="0"/>
                  </a:lnTo>
                  <a:lnTo>
                    <a:pt x="110" y="1"/>
                  </a:lnTo>
                  <a:lnTo>
                    <a:pt x="116" y="3"/>
                  </a:lnTo>
                  <a:lnTo>
                    <a:pt x="122" y="6"/>
                  </a:lnTo>
                  <a:lnTo>
                    <a:pt x="131" y="11"/>
                  </a:lnTo>
                  <a:lnTo>
                    <a:pt x="136" y="20"/>
                  </a:lnTo>
                  <a:lnTo>
                    <a:pt x="135" y="23"/>
                  </a:lnTo>
                  <a:lnTo>
                    <a:pt x="132" y="28"/>
                  </a:lnTo>
                  <a:lnTo>
                    <a:pt x="127" y="30"/>
                  </a:lnTo>
                  <a:lnTo>
                    <a:pt x="124" y="31"/>
                  </a:lnTo>
                  <a:lnTo>
                    <a:pt x="118" y="32"/>
                  </a:lnTo>
                  <a:lnTo>
                    <a:pt x="112" y="33"/>
                  </a:lnTo>
                  <a:lnTo>
                    <a:pt x="106" y="31"/>
                  </a:lnTo>
                  <a:lnTo>
                    <a:pt x="100" y="31"/>
                  </a:lnTo>
                  <a:lnTo>
                    <a:pt x="94" y="31"/>
                  </a:lnTo>
                  <a:lnTo>
                    <a:pt x="90" y="33"/>
                  </a:lnTo>
                  <a:lnTo>
                    <a:pt x="80" y="38"/>
                  </a:lnTo>
                  <a:lnTo>
                    <a:pt x="76" y="45"/>
                  </a:lnTo>
                  <a:lnTo>
                    <a:pt x="71" y="53"/>
                  </a:lnTo>
                  <a:lnTo>
                    <a:pt x="68" y="63"/>
                  </a:lnTo>
                  <a:lnTo>
                    <a:pt x="67" y="68"/>
                  </a:lnTo>
                  <a:lnTo>
                    <a:pt x="68" y="74"/>
                  </a:lnTo>
                  <a:lnTo>
                    <a:pt x="68" y="80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5" y="87"/>
                  </a:lnTo>
                  <a:lnTo>
                    <a:pt x="59" y="86"/>
                  </a:lnTo>
                  <a:lnTo>
                    <a:pt x="53" y="85"/>
                  </a:lnTo>
                  <a:lnTo>
                    <a:pt x="48" y="86"/>
                  </a:lnTo>
                  <a:lnTo>
                    <a:pt x="42" y="86"/>
                  </a:lnTo>
                  <a:lnTo>
                    <a:pt x="38" y="86"/>
                  </a:lnTo>
                  <a:lnTo>
                    <a:pt x="33" y="85"/>
                  </a:lnTo>
                  <a:lnTo>
                    <a:pt x="30" y="80"/>
                  </a:lnTo>
                  <a:lnTo>
                    <a:pt x="25" y="85"/>
                  </a:lnTo>
                  <a:lnTo>
                    <a:pt x="17" y="88"/>
                  </a:lnTo>
                  <a:lnTo>
                    <a:pt x="7" y="89"/>
                  </a:lnTo>
                  <a:lnTo>
                    <a:pt x="0" y="92"/>
                  </a:lnTo>
                  <a:lnTo>
                    <a:pt x="1" y="85"/>
                  </a:lnTo>
                  <a:lnTo>
                    <a:pt x="6" y="77"/>
                  </a:lnTo>
                  <a:lnTo>
                    <a:pt x="9" y="68"/>
                  </a:lnTo>
                  <a:lnTo>
                    <a:pt x="17" y="61"/>
                  </a:lnTo>
                  <a:lnTo>
                    <a:pt x="21" y="54"/>
                  </a:lnTo>
                  <a:lnTo>
                    <a:pt x="27" y="53"/>
                  </a:lnTo>
                  <a:lnTo>
                    <a:pt x="29" y="52"/>
                  </a:lnTo>
                  <a:lnTo>
                    <a:pt x="30" y="53"/>
                  </a:lnTo>
                  <a:lnTo>
                    <a:pt x="31" y="57"/>
                  </a:lnTo>
                  <a:lnTo>
                    <a:pt x="32" y="63"/>
                  </a:lnTo>
                  <a:lnTo>
                    <a:pt x="42" y="54"/>
                  </a:lnTo>
                  <a:lnTo>
                    <a:pt x="53" y="49"/>
                  </a:lnTo>
                  <a:lnTo>
                    <a:pt x="61" y="43"/>
                  </a:lnTo>
                  <a:lnTo>
                    <a:pt x="70" y="35"/>
                  </a:lnTo>
                  <a:lnTo>
                    <a:pt x="76" y="28"/>
                  </a:lnTo>
                  <a:lnTo>
                    <a:pt x="83" y="21"/>
                  </a:lnTo>
                  <a:lnTo>
                    <a:pt x="86" y="17"/>
                  </a:lnTo>
                  <a:lnTo>
                    <a:pt x="90" y="11"/>
                  </a:lnTo>
                  <a:lnTo>
                    <a:pt x="95" y="7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6" name="Freeform 407"/>
            <p:cNvSpPr>
              <a:spLocks/>
            </p:cNvSpPr>
            <p:nvPr/>
          </p:nvSpPr>
          <p:spPr bwMode="auto">
            <a:xfrm>
              <a:off x="7041" y="3683"/>
              <a:ext cx="14" cy="15"/>
            </a:xfrm>
            <a:custGeom>
              <a:avLst/>
              <a:gdLst>
                <a:gd name="T0" fmla="*/ 0 w 55"/>
                <a:gd name="T1" fmla="*/ 0 h 60"/>
                <a:gd name="T2" fmla="*/ 0 w 55"/>
                <a:gd name="T3" fmla="*/ 0 h 60"/>
                <a:gd name="T4" fmla="*/ 0 w 55"/>
                <a:gd name="T5" fmla="*/ 0 h 60"/>
                <a:gd name="T6" fmla="*/ 0 w 55"/>
                <a:gd name="T7" fmla="*/ 0 h 60"/>
                <a:gd name="T8" fmla="*/ 0 w 55"/>
                <a:gd name="T9" fmla="*/ 0 h 60"/>
                <a:gd name="T10" fmla="*/ 0 w 55"/>
                <a:gd name="T11" fmla="*/ 0 h 60"/>
                <a:gd name="T12" fmla="*/ 0 w 55"/>
                <a:gd name="T13" fmla="*/ 0 h 60"/>
                <a:gd name="T14" fmla="*/ 0 w 55"/>
                <a:gd name="T15" fmla="*/ 0 h 60"/>
                <a:gd name="T16" fmla="*/ 0 w 55"/>
                <a:gd name="T17" fmla="*/ 0 h 60"/>
                <a:gd name="T18" fmla="*/ 0 w 55"/>
                <a:gd name="T19" fmla="*/ 0 h 60"/>
                <a:gd name="T20" fmla="*/ 0 w 55"/>
                <a:gd name="T21" fmla="*/ 0 h 60"/>
                <a:gd name="T22" fmla="*/ 0 w 55"/>
                <a:gd name="T23" fmla="*/ 0 h 60"/>
                <a:gd name="T24" fmla="*/ 0 w 55"/>
                <a:gd name="T25" fmla="*/ 0 h 60"/>
                <a:gd name="T26" fmla="*/ 0 w 55"/>
                <a:gd name="T27" fmla="*/ 0 h 60"/>
                <a:gd name="T28" fmla="*/ 0 w 55"/>
                <a:gd name="T29" fmla="*/ 0 h 60"/>
                <a:gd name="T30" fmla="*/ 0 w 55"/>
                <a:gd name="T31" fmla="*/ 0 h 60"/>
                <a:gd name="T32" fmla="*/ 0 w 55"/>
                <a:gd name="T33" fmla="*/ 0 h 60"/>
                <a:gd name="T34" fmla="*/ 0 w 55"/>
                <a:gd name="T35" fmla="*/ 0 h 60"/>
                <a:gd name="T36" fmla="*/ 0 w 55"/>
                <a:gd name="T37" fmla="*/ 0 h 60"/>
                <a:gd name="T38" fmla="*/ 0 w 55"/>
                <a:gd name="T39" fmla="*/ 0 h 60"/>
                <a:gd name="T40" fmla="*/ 0 w 55"/>
                <a:gd name="T41" fmla="*/ 0 h 60"/>
                <a:gd name="T42" fmla="*/ 0 w 55"/>
                <a:gd name="T43" fmla="*/ 0 h 60"/>
                <a:gd name="T44" fmla="*/ 0 w 55"/>
                <a:gd name="T45" fmla="*/ 0 h 60"/>
                <a:gd name="T46" fmla="*/ 0 w 55"/>
                <a:gd name="T47" fmla="*/ 0 h 60"/>
                <a:gd name="T48" fmla="*/ 0 w 55"/>
                <a:gd name="T49" fmla="*/ 0 h 60"/>
                <a:gd name="T50" fmla="*/ 0 w 55"/>
                <a:gd name="T51" fmla="*/ 0 h 60"/>
                <a:gd name="T52" fmla="*/ 0 w 55"/>
                <a:gd name="T53" fmla="*/ 0 h 60"/>
                <a:gd name="T54" fmla="*/ 0 w 55"/>
                <a:gd name="T55" fmla="*/ 0 h 60"/>
                <a:gd name="T56" fmla="*/ 0 w 55"/>
                <a:gd name="T57" fmla="*/ 0 h 60"/>
                <a:gd name="T58" fmla="*/ 0 w 55"/>
                <a:gd name="T59" fmla="*/ 0 h 60"/>
                <a:gd name="T60" fmla="*/ 0 w 55"/>
                <a:gd name="T61" fmla="*/ 0 h 60"/>
                <a:gd name="T62" fmla="*/ 0 w 55"/>
                <a:gd name="T63" fmla="*/ 0 h 60"/>
                <a:gd name="T64" fmla="*/ 0 w 55"/>
                <a:gd name="T65" fmla="*/ 0 h 60"/>
                <a:gd name="T66" fmla="*/ 0 w 55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60"/>
                <a:gd name="T104" fmla="*/ 55 w 55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60">
                  <a:moveTo>
                    <a:pt x="6" y="0"/>
                  </a:moveTo>
                  <a:lnTo>
                    <a:pt x="15" y="4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50" y="5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48" y="37"/>
                  </a:lnTo>
                  <a:lnTo>
                    <a:pt x="46" y="43"/>
                  </a:lnTo>
                  <a:lnTo>
                    <a:pt x="46" y="48"/>
                  </a:lnTo>
                  <a:lnTo>
                    <a:pt x="50" y="55"/>
                  </a:lnTo>
                  <a:lnTo>
                    <a:pt x="43" y="56"/>
                  </a:lnTo>
                  <a:lnTo>
                    <a:pt x="36" y="57"/>
                  </a:lnTo>
                  <a:lnTo>
                    <a:pt x="30" y="58"/>
                  </a:lnTo>
                  <a:lnTo>
                    <a:pt x="23" y="60"/>
                  </a:lnTo>
                  <a:lnTo>
                    <a:pt x="26" y="51"/>
                  </a:lnTo>
                  <a:lnTo>
                    <a:pt x="29" y="43"/>
                  </a:lnTo>
                  <a:lnTo>
                    <a:pt x="29" y="34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19" y="21"/>
                  </a:lnTo>
                  <a:lnTo>
                    <a:pt x="11" y="21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7" name="Freeform 408"/>
            <p:cNvSpPr>
              <a:spLocks/>
            </p:cNvSpPr>
            <p:nvPr/>
          </p:nvSpPr>
          <p:spPr bwMode="auto">
            <a:xfrm>
              <a:off x="6736" y="3684"/>
              <a:ext cx="9" cy="18"/>
            </a:xfrm>
            <a:custGeom>
              <a:avLst/>
              <a:gdLst>
                <a:gd name="T0" fmla="*/ 0 w 39"/>
                <a:gd name="T1" fmla="*/ 0 h 72"/>
                <a:gd name="T2" fmla="*/ 0 w 39"/>
                <a:gd name="T3" fmla="*/ 0 h 72"/>
                <a:gd name="T4" fmla="*/ 0 w 39"/>
                <a:gd name="T5" fmla="*/ 0 h 72"/>
                <a:gd name="T6" fmla="*/ 0 w 39"/>
                <a:gd name="T7" fmla="*/ 0 h 72"/>
                <a:gd name="T8" fmla="*/ 0 w 39"/>
                <a:gd name="T9" fmla="*/ 0 h 72"/>
                <a:gd name="T10" fmla="*/ 0 w 39"/>
                <a:gd name="T11" fmla="*/ 0 h 72"/>
                <a:gd name="T12" fmla="*/ 0 w 39"/>
                <a:gd name="T13" fmla="*/ 0 h 72"/>
                <a:gd name="T14" fmla="*/ 0 w 39"/>
                <a:gd name="T15" fmla="*/ 0 h 72"/>
                <a:gd name="T16" fmla="*/ 0 w 39"/>
                <a:gd name="T17" fmla="*/ 0 h 72"/>
                <a:gd name="T18" fmla="*/ 0 w 39"/>
                <a:gd name="T19" fmla="*/ 0 h 72"/>
                <a:gd name="T20" fmla="*/ 0 w 39"/>
                <a:gd name="T21" fmla="*/ 0 h 72"/>
                <a:gd name="T22" fmla="*/ 0 w 39"/>
                <a:gd name="T23" fmla="*/ 0 h 72"/>
                <a:gd name="T24" fmla="*/ 0 w 39"/>
                <a:gd name="T25" fmla="*/ 0 h 72"/>
                <a:gd name="T26" fmla="*/ 0 w 39"/>
                <a:gd name="T27" fmla="*/ 0 h 72"/>
                <a:gd name="T28" fmla="*/ 0 w 39"/>
                <a:gd name="T29" fmla="*/ 0 h 72"/>
                <a:gd name="T30" fmla="*/ 0 w 39"/>
                <a:gd name="T31" fmla="*/ 0 h 72"/>
                <a:gd name="T32" fmla="*/ 0 w 39"/>
                <a:gd name="T33" fmla="*/ 0 h 72"/>
                <a:gd name="T34" fmla="*/ 0 w 39"/>
                <a:gd name="T35" fmla="*/ 0 h 72"/>
                <a:gd name="T36" fmla="*/ 0 w 39"/>
                <a:gd name="T37" fmla="*/ 0 h 72"/>
                <a:gd name="T38" fmla="*/ 0 w 39"/>
                <a:gd name="T39" fmla="*/ 0 h 72"/>
                <a:gd name="T40" fmla="*/ 0 w 39"/>
                <a:gd name="T41" fmla="*/ 0 h 72"/>
                <a:gd name="T42" fmla="*/ 0 w 39"/>
                <a:gd name="T43" fmla="*/ 0 h 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9"/>
                <a:gd name="T67" fmla="*/ 0 h 72"/>
                <a:gd name="T68" fmla="*/ 39 w 39"/>
                <a:gd name="T69" fmla="*/ 72 h 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9" h="72">
                  <a:moveTo>
                    <a:pt x="30" y="0"/>
                  </a:moveTo>
                  <a:lnTo>
                    <a:pt x="36" y="2"/>
                  </a:lnTo>
                  <a:lnTo>
                    <a:pt x="39" y="7"/>
                  </a:lnTo>
                  <a:lnTo>
                    <a:pt x="39" y="11"/>
                  </a:lnTo>
                  <a:lnTo>
                    <a:pt x="39" y="19"/>
                  </a:lnTo>
                  <a:lnTo>
                    <a:pt x="30" y="27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11" y="55"/>
                  </a:lnTo>
                  <a:lnTo>
                    <a:pt x="17" y="67"/>
                  </a:lnTo>
                  <a:lnTo>
                    <a:pt x="9" y="72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6" y="34"/>
                  </a:lnTo>
                  <a:lnTo>
                    <a:pt x="10" y="28"/>
                  </a:lnTo>
                  <a:lnTo>
                    <a:pt x="14" y="22"/>
                  </a:lnTo>
                  <a:lnTo>
                    <a:pt x="17" y="17"/>
                  </a:lnTo>
                  <a:lnTo>
                    <a:pt x="24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8" name="Freeform 409"/>
            <p:cNvSpPr>
              <a:spLocks/>
            </p:cNvSpPr>
            <p:nvPr/>
          </p:nvSpPr>
          <p:spPr bwMode="auto">
            <a:xfrm>
              <a:off x="7061" y="3687"/>
              <a:ext cx="11" cy="7"/>
            </a:xfrm>
            <a:custGeom>
              <a:avLst/>
              <a:gdLst>
                <a:gd name="T0" fmla="*/ 0 w 43"/>
                <a:gd name="T1" fmla="*/ 0 h 28"/>
                <a:gd name="T2" fmla="*/ 0 w 43"/>
                <a:gd name="T3" fmla="*/ 0 h 28"/>
                <a:gd name="T4" fmla="*/ 0 w 43"/>
                <a:gd name="T5" fmla="*/ 0 h 28"/>
                <a:gd name="T6" fmla="*/ 0 w 43"/>
                <a:gd name="T7" fmla="*/ 0 h 28"/>
                <a:gd name="T8" fmla="*/ 0 w 43"/>
                <a:gd name="T9" fmla="*/ 0 h 28"/>
                <a:gd name="T10" fmla="*/ 0 w 43"/>
                <a:gd name="T11" fmla="*/ 0 h 28"/>
                <a:gd name="T12" fmla="*/ 0 w 43"/>
                <a:gd name="T13" fmla="*/ 0 h 28"/>
                <a:gd name="T14" fmla="*/ 0 w 43"/>
                <a:gd name="T15" fmla="*/ 0 h 28"/>
                <a:gd name="T16" fmla="*/ 0 w 43"/>
                <a:gd name="T17" fmla="*/ 0 h 28"/>
                <a:gd name="T18" fmla="*/ 0 w 43"/>
                <a:gd name="T19" fmla="*/ 0 h 28"/>
                <a:gd name="T20" fmla="*/ 0 w 43"/>
                <a:gd name="T21" fmla="*/ 0 h 28"/>
                <a:gd name="T22" fmla="*/ 0 w 43"/>
                <a:gd name="T23" fmla="*/ 0 h 28"/>
                <a:gd name="T24" fmla="*/ 0 w 43"/>
                <a:gd name="T25" fmla="*/ 0 h 28"/>
                <a:gd name="T26" fmla="*/ 0 w 43"/>
                <a:gd name="T27" fmla="*/ 0 h 28"/>
                <a:gd name="T28" fmla="*/ 0 w 43"/>
                <a:gd name="T29" fmla="*/ 0 h 28"/>
                <a:gd name="T30" fmla="*/ 0 w 43"/>
                <a:gd name="T31" fmla="*/ 0 h 28"/>
                <a:gd name="T32" fmla="*/ 0 w 43"/>
                <a:gd name="T33" fmla="*/ 0 h 28"/>
                <a:gd name="T34" fmla="*/ 0 w 43"/>
                <a:gd name="T35" fmla="*/ 0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8"/>
                <a:gd name="T56" fmla="*/ 43 w 43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8">
                  <a:moveTo>
                    <a:pt x="22" y="0"/>
                  </a:moveTo>
                  <a:lnTo>
                    <a:pt x="26" y="1"/>
                  </a:lnTo>
                  <a:lnTo>
                    <a:pt x="32" y="7"/>
                  </a:lnTo>
                  <a:lnTo>
                    <a:pt x="37" y="11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37" y="15"/>
                  </a:lnTo>
                  <a:lnTo>
                    <a:pt x="30" y="15"/>
                  </a:lnTo>
                  <a:lnTo>
                    <a:pt x="25" y="15"/>
                  </a:lnTo>
                  <a:lnTo>
                    <a:pt x="19" y="18"/>
                  </a:lnTo>
                  <a:lnTo>
                    <a:pt x="9" y="24"/>
                  </a:lnTo>
                  <a:lnTo>
                    <a:pt x="0" y="28"/>
                  </a:lnTo>
                  <a:lnTo>
                    <a:pt x="2" y="20"/>
                  </a:lnTo>
                  <a:lnTo>
                    <a:pt x="9" y="13"/>
                  </a:lnTo>
                  <a:lnTo>
                    <a:pt x="17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9" name="Freeform 410"/>
            <p:cNvSpPr>
              <a:spLocks/>
            </p:cNvSpPr>
            <p:nvPr/>
          </p:nvSpPr>
          <p:spPr bwMode="auto">
            <a:xfrm>
              <a:off x="6857" y="3688"/>
              <a:ext cx="17" cy="13"/>
            </a:xfrm>
            <a:custGeom>
              <a:avLst/>
              <a:gdLst>
                <a:gd name="T0" fmla="*/ 0 w 68"/>
                <a:gd name="T1" fmla="*/ 0 h 49"/>
                <a:gd name="T2" fmla="*/ 0 w 68"/>
                <a:gd name="T3" fmla="*/ 0 h 49"/>
                <a:gd name="T4" fmla="*/ 0 w 68"/>
                <a:gd name="T5" fmla="*/ 0 h 49"/>
                <a:gd name="T6" fmla="*/ 0 w 68"/>
                <a:gd name="T7" fmla="*/ 0 h 49"/>
                <a:gd name="T8" fmla="*/ 0 w 68"/>
                <a:gd name="T9" fmla="*/ 0 h 49"/>
                <a:gd name="T10" fmla="*/ 0 w 68"/>
                <a:gd name="T11" fmla="*/ 0 h 49"/>
                <a:gd name="T12" fmla="*/ 0 w 68"/>
                <a:gd name="T13" fmla="*/ 0 h 49"/>
                <a:gd name="T14" fmla="*/ 0 w 68"/>
                <a:gd name="T15" fmla="*/ 0 h 49"/>
                <a:gd name="T16" fmla="*/ 0 w 68"/>
                <a:gd name="T17" fmla="*/ 0 h 49"/>
                <a:gd name="T18" fmla="*/ 0 w 68"/>
                <a:gd name="T19" fmla="*/ 0 h 49"/>
                <a:gd name="T20" fmla="*/ 0 w 68"/>
                <a:gd name="T21" fmla="*/ 0 h 49"/>
                <a:gd name="T22" fmla="*/ 0 w 68"/>
                <a:gd name="T23" fmla="*/ 0 h 49"/>
                <a:gd name="T24" fmla="*/ 0 w 68"/>
                <a:gd name="T25" fmla="*/ 0 h 49"/>
                <a:gd name="T26" fmla="*/ 0 w 68"/>
                <a:gd name="T27" fmla="*/ 0 h 49"/>
                <a:gd name="T28" fmla="*/ 0 w 68"/>
                <a:gd name="T29" fmla="*/ 0 h 49"/>
                <a:gd name="T30" fmla="*/ 0 w 68"/>
                <a:gd name="T31" fmla="*/ 0 h 49"/>
                <a:gd name="T32" fmla="*/ 0 w 68"/>
                <a:gd name="T33" fmla="*/ 0 h 49"/>
                <a:gd name="T34" fmla="*/ 0 w 68"/>
                <a:gd name="T35" fmla="*/ 0 h 49"/>
                <a:gd name="T36" fmla="*/ 0 w 68"/>
                <a:gd name="T37" fmla="*/ 0 h 49"/>
                <a:gd name="T38" fmla="*/ 0 w 68"/>
                <a:gd name="T39" fmla="*/ 0 h 49"/>
                <a:gd name="T40" fmla="*/ 0 w 68"/>
                <a:gd name="T41" fmla="*/ 0 h 49"/>
                <a:gd name="T42" fmla="*/ 0 w 68"/>
                <a:gd name="T43" fmla="*/ 0 h 49"/>
                <a:gd name="T44" fmla="*/ 0 w 68"/>
                <a:gd name="T45" fmla="*/ 0 h 49"/>
                <a:gd name="T46" fmla="*/ 0 w 68"/>
                <a:gd name="T47" fmla="*/ 0 h 49"/>
                <a:gd name="T48" fmla="*/ 0 w 68"/>
                <a:gd name="T49" fmla="*/ 0 h 49"/>
                <a:gd name="T50" fmla="*/ 0 w 68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49"/>
                <a:gd name="T80" fmla="*/ 68 w 68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49">
                  <a:moveTo>
                    <a:pt x="54" y="0"/>
                  </a:moveTo>
                  <a:lnTo>
                    <a:pt x="59" y="4"/>
                  </a:lnTo>
                  <a:lnTo>
                    <a:pt x="63" y="9"/>
                  </a:lnTo>
                  <a:lnTo>
                    <a:pt x="67" y="16"/>
                  </a:lnTo>
                  <a:lnTo>
                    <a:pt x="68" y="24"/>
                  </a:lnTo>
                  <a:lnTo>
                    <a:pt x="60" y="22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30"/>
                  </a:lnTo>
                  <a:lnTo>
                    <a:pt x="36" y="35"/>
                  </a:lnTo>
                  <a:lnTo>
                    <a:pt x="30" y="39"/>
                  </a:lnTo>
                  <a:lnTo>
                    <a:pt x="25" y="44"/>
                  </a:lnTo>
                  <a:lnTo>
                    <a:pt x="19" y="47"/>
                  </a:lnTo>
                  <a:lnTo>
                    <a:pt x="15" y="48"/>
                  </a:lnTo>
                  <a:lnTo>
                    <a:pt x="10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12" y="33"/>
                  </a:lnTo>
                  <a:lnTo>
                    <a:pt x="17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7" y="10"/>
                  </a:lnTo>
                  <a:lnTo>
                    <a:pt x="44" y="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0" name="Freeform 411"/>
            <p:cNvSpPr>
              <a:spLocks/>
            </p:cNvSpPr>
            <p:nvPr/>
          </p:nvSpPr>
          <p:spPr bwMode="auto">
            <a:xfrm>
              <a:off x="6713" y="3690"/>
              <a:ext cx="7" cy="8"/>
            </a:xfrm>
            <a:custGeom>
              <a:avLst/>
              <a:gdLst>
                <a:gd name="T0" fmla="*/ 0 w 30"/>
                <a:gd name="T1" fmla="*/ 0 h 31"/>
                <a:gd name="T2" fmla="*/ 0 w 30"/>
                <a:gd name="T3" fmla="*/ 0 h 31"/>
                <a:gd name="T4" fmla="*/ 0 w 30"/>
                <a:gd name="T5" fmla="*/ 0 h 31"/>
                <a:gd name="T6" fmla="*/ 0 w 30"/>
                <a:gd name="T7" fmla="*/ 0 h 31"/>
                <a:gd name="T8" fmla="*/ 0 w 30"/>
                <a:gd name="T9" fmla="*/ 0 h 31"/>
                <a:gd name="T10" fmla="*/ 0 w 30"/>
                <a:gd name="T11" fmla="*/ 0 h 31"/>
                <a:gd name="T12" fmla="*/ 0 w 30"/>
                <a:gd name="T13" fmla="*/ 0 h 31"/>
                <a:gd name="T14" fmla="*/ 0 w 30"/>
                <a:gd name="T15" fmla="*/ 0 h 31"/>
                <a:gd name="T16" fmla="*/ 0 w 30"/>
                <a:gd name="T17" fmla="*/ 0 h 31"/>
                <a:gd name="T18" fmla="*/ 0 w 30"/>
                <a:gd name="T19" fmla="*/ 0 h 31"/>
                <a:gd name="T20" fmla="*/ 0 w 30"/>
                <a:gd name="T21" fmla="*/ 0 h 31"/>
                <a:gd name="T22" fmla="*/ 0 w 30"/>
                <a:gd name="T23" fmla="*/ 0 h 31"/>
                <a:gd name="T24" fmla="*/ 0 w 30"/>
                <a:gd name="T25" fmla="*/ 0 h 31"/>
                <a:gd name="T26" fmla="*/ 0 w 30"/>
                <a:gd name="T27" fmla="*/ 0 h 31"/>
                <a:gd name="T28" fmla="*/ 0 w 30"/>
                <a:gd name="T29" fmla="*/ 0 h 31"/>
                <a:gd name="T30" fmla="*/ 0 w 30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1"/>
                <a:gd name="T50" fmla="*/ 30 w 30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1">
                  <a:moveTo>
                    <a:pt x="21" y="0"/>
                  </a:moveTo>
                  <a:lnTo>
                    <a:pt x="27" y="4"/>
                  </a:lnTo>
                  <a:lnTo>
                    <a:pt x="30" y="8"/>
                  </a:lnTo>
                  <a:lnTo>
                    <a:pt x="27" y="12"/>
                  </a:lnTo>
                  <a:lnTo>
                    <a:pt x="21" y="17"/>
                  </a:lnTo>
                  <a:lnTo>
                    <a:pt x="13" y="23"/>
                  </a:lnTo>
                  <a:lnTo>
                    <a:pt x="8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1" name="Freeform 412"/>
            <p:cNvSpPr>
              <a:spLocks/>
            </p:cNvSpPr>
            <p:nvPr/>
          </p:nvSpPr>
          <p:spPr bwMode="auto">
            <a:xfrm>
              <a:off x="6769" y="3693"/>
              <a:ext cx="17" cy="13"/>
            </a:xfrm>
            <a:custGeom>
              <a:avLst/>
              <a:gdLst>
                <a:gd name="T0" fmla="*/ 0 w 68"/>
                <a:gd name="T1" fmla="*/ 0 h 53"/>
                <a:gd name="T2" fmla="*/ 0 w 68"/>
                <a:gd name="T3" fmla="*/ 0 h 53"/>
                <a:gd name="T4" fmla="*/ 0 w 68"/>
                <a:gd name="T5" fmla="*/ 0 h 53"/>
                <a:gd name="T6" fmla="*/ 0 w 68"/>
                <a:gd name="T7" fmla="*/ 0 h 53"/>
                <a:gd name="T8" fmla="*/ 0 w 68"/>
                <a:gd name="T9" fmla="*/ 0 h 53"/>
                <a:gd name="T10" fmla="*/ 0 w 68"/>
                <a:gd name="T11" fmla="*/ 0 h 53"/>
                <a:gd name="T12" fmla="*/ 0 w 68"/>
                <a:gd name="T13" fmla="*/ 0 h 53"/>
                <a:gd name="T14" fmla="*/ 0 w 68"/>
                <a:gd name="T15" fmla="*/ 0 h 53"/>
                <a:gd name="T16" fmla="*/ 0 w 68"/>
                <a:gd name="T17" fmla="*/ 0 h 53"/>
                <a:gd name="T18" fmla="*/ 0 w 68"/>
                <a:gd name="T19" fmla="*/ 0 h 53"/>
                <a:gd name="T20" fmla="*/ 0 w 68"/>
                <a:gd name="T21" fmla="*/ 0 h 53"/>
                <a:gd name="T22" fmla="*/ 0 w 68"/>
                <a:gd name="T23" fmla="*/ 0 h 53"/>
                <a:gd name="T24" fmla="*/ 0 w 68"/>
                <a:gd name="T25" fmla="*/ 0 h 53"/>
                <a:gd name="T26" fmla="*/ 0 w 68"/>
                <a:gd name="T27" fmla="*/ 0 h 53"/>
                <a:gd name="T28" fmla="*/ 0 w 68"/>
                <a:gd name="T29" fmla="*/ 0 h 53"/>
                <a:gd name="T30" fmla="*/ 0 w 68"/>
                <a:gd name="T31" fmla="*/ 0 h 53"/>
                <a:gd name="T32" fmla="*/ 0 w 68"/>
                <a:gd name="T33" fmla="*/ 0 h 53"/>
                <a:gd name="T34" fmla="*/ 0 w 68"/>
                <a:gd name="T35" fmla="*/ 0 h 53"/>
                <a:gd name="T36" fmla="*/ 0 w 68"/>
                <a:gd name="T37" fmla="*/ 0 h 53"/>
                <a:gd name="T38" fmla="*/ 0 w 68"/>
                <a:gd name="T39" fmla="*/ 0 h 53"/>
                <a:gd name="T40" fmla="*/ 0 w 68"/>
                <a:gd name="T41" fmla="*/ 0 h 53"/>
                <a:gd name="T42" fmla="*/ 0 w 68"/>
                <a:gd name="T43" fmla="*/ 0 h 53"/>
                <a:gd name="T44" fmla="*/ 0 w 68"/>
                <a:gd name="T45" fmla="*/ 0 h 53"/>
                <a:gd name="T46" fmla="*/ 0 w 68"/>
                <a:gd name="T47" fmla="*/ 0 h 53"/>
                <a:gd name="T48" fmla="*/ 0 w 68"/>
                <a:gd name="T49" fmla="*/ 0 h 53"/>
                <a:gd name="T50" fmla="*/ 0 w 68"/>
                <a:gd name="T51" fmla="*/ 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3"/>
                <a:gd name="T80" fmla="*/ 68 w 68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3">
                  <a:moveTo>
                    <a:pt x="42" y="0"/>
                  </a:moveTo>
                  <a:lnTo>
                    <a:pt x="47" y="4"/>
                  </a:lnTo>
                  <a:lnTo>
                    <a:pt x="56" y="8"/>
                  </a:lnTo>
                  <a:lnTo>
                    <a:pt x="63" y="15"/>
                  </a:lnTo>
                  <a:lnTo>
                    <a:pt x="68" y="24"/>
                  </a:lnTo>
                  <a:lnTo>
                    <a:pt x="61" y="19"/>
                  </a:lnTo>
                  <a:lnTo>
                    <a:pt x="56" y="19"/>
                  </a:lnTo>
                  <a:lnTo>
                    <a:pt x="51" y="18"/>
                  </a:lnTo>
                  <a:lnTo>
                    <a:pt x="48" y="21"/>
                  </a:lnTo>
                  <a:lnTo>
                    <a:pt x="41" y="27"/>
                  </a:lnTo>
                  <a:lnTo>
                    <a:pt x="34" y="36"/>
                  </a:lnTo>
                  <a:lnTo>
                    <a:pt x="27" y="42"/>
                  </a:lnTo>
                  <a:lnTo>
                    <a:pt x="21" y="47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0" y="53"/>
                  </a:lnTo>
                  <a:lnTo>
                    <a:pt x="4" y="46"/>
                  </a:lnTo>
                  <a:lnTo>
                    <a:pt x="9" y="39"/>
                  </a:lnTo>
                  <a:lnTo>
                    <a:pt x="14" y="32"/>
                  </a:lnTo>
                  <a:lnTo>
                    <a:pt x="21" y="27"/>
                  </a:lnTo>
                  <a:lnTo>
                    <a:pt x="25" y="19"/>
                  </a:lnTo>
                  <a:lnTo>
                    <a:pt x="31" y="13"/>
                  </a:lnTo>
                  <a:lnTo>
                    <a:pt x="36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2" name="Freeform 413"/>
            <p:cNvSpPr>
              <a:spLocks/>
            </p:cNvSpPr>
            <p:nvPr/>
          </p:nvSpPr>
          <p:spPr bwMode="auto">
            <a:xfrm>
              <a:off x="6926" y="3693"/>
              <a:ext cx="17" cy="10"/>
            </a:xfrm>
            <a:custGeom>
              <a:avLst/>
              <a:gdLst>
                <a:gd name="T0" fmla="*/ 0 w 69"/>
                <a:gd name="T1" fmla="*/ 0 h 38"/>
                <a:gd name="T2" fmla="*/ 0 w 69"/>
                <a:gd name="T3" fmla="*/ 0 h 38"/>
                <a:gd name="T4" fmla="*/ 0 w 69"/>
                <a:gd name="T5" fmla="*/ 0 h 38"/>
                <a:gd name="T6" fmla="*/ 0 w 69"/>
                <a:gd name="T7" fmla="*/ 0 h 38"/>
                <a:gd name="T8" fmla="*/ 0 w 69"/>
                <a:gd name="T9" fmla="*/ 0 h 38"/>
                <a:gd name="T10" fmla="*/ 0 w 69"/>
                <a:gd name="T11" fmla="*/ 0 h 38"/>
                <a:gd name="T12" fmla="*/ 0 w 69"/>
                <a:gd name="T13" fmla="*/ 0 h 38"/>
                <a:gd name="T14" fmla="*/ 0 w 69"/>
                <a:gd name="T15" fmla="*/ 0 h 38"/>
                <a:gd name="T16" fmla="*/ 0 w 69"/>
                <a:gd name="T17" fmla="*/ 0 h 38"/>
                <a:gd name="T18" fmla="*/ 0 w 69"/>
                <a:gd name="T19" fmla="*/ 0 h 38"/>
                <a:gd name="T20" fmla="*/ 0 w 69"/>
                <a:gd name="T21" fmla="*/ 0 h 38"/>
                <a:gd name="T22" fmla="*/ 0 w 69"/>
                <a:gd name="T23" fmla="*/ 0 h 38"/>
                <a:gd name="T24" fmla="*/ 0 w 69"/>
                <a:gd name="T25" fmla="*/ 0 h 38"/>
                <a:gd name="T26" fmla="*/ 0 w 69"/>
                <a:gd name="T27" fmla="*/ 0 h 38"/>
                <a:gd name="T28" fmla="*/ 0 w 69"/>
                <a:gd name="T29" fmla="*/ 0 h 38"/>
                <a:gd name="T30" fmla="*/ 0 w 69"/>
                <a:gd name="T31" fmla="*/ 0 h 38"/>
                <a:gd name="T32" fmla="*/ 0 w 69"/>
                <a:gd name="T33" fmla="*/ 0 h 38"/>
                <a:gd name="T34" fmla="*/ 0 w 69"/>
                <a:gd name="T35" fmla="*/ 0 h 38"/>
                <a:gd name="T36" fmla="*/ 0 w 69"/>
                <a:gd name="T37" fmla="*/ 0 h 38"/>
                <a:gd name="T38" fmla="*/ 0 w 69"/>
                <a:gd name="T39" fmla="*/ 0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9"/>
                <a:gd name="T61" fmla="*/ 0 h 38"/>
                <a:gd name="T62" fmla="*/ 69 w 69"/>
                <a:gd name="T63" fmla="*/ 38 h 3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9" h="38">
                  <a:moveTo>
                    <a:pt x="32" y="0"/>
                  </a:moveTo>
                  <a:lnTo>
                    <a:pt x="41" y="2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69" y="21"/>
                  </a:lnTo>
                  <a:lnTo>
                    <a:pt x="59" y="17"/>
                  </a:lnTo>
                  <a:lnTo>
                    <a:pt x="52" y="16"/>
                  </a:lnTo>
                  <a:lnTo>
                    <a:pt x="42" y="17"/>
                  </a:lnTo>
                  <a:lnTo>
                    <a:pt x="34" y="20"/>
                  </a:lnTo>
                  <a:lnTo>
                    <a:pt x="26" y="24"/>
                  </a:lnTo>
                  <a:lnTo>
                    <a:pt x="17" y="28"/>
                  </a:lnTo>
                  <a:lnTo>
                    <a:pt x="9" y="33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0" y="26"/>
                  </a:lnTo>
                  <a:lnTo>
                    <a:pt x="15" y="19"/>
                  </a:lnTo>
                  <a:lnTo>
                    <a:pt x="20" y="14"/>
                  </a:lnTo>
                  <a:lnTo>
                    <a:pt x="26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3" name="Freeform 414"/>
            <p:cNvSpPr>
              <a:spLocks/>
            </p:cNvSpPr>
            <p:nvPr/>
          </p:nvSpPr>
          <p:spPr bwMode="auto">
            <a:xfrm>
              <a:off x="7105" y="3694"/>
              <a:ext cx="17" cy="16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0 w 67"/>
                <a:gd name="T5" fmla="*/ 0 h 63"/>
                <a:gd name="T6" fmla="*/ 0 w 67"/>
                <a:gd name="T7" fmla="*/ 0 h 63"/>
                <a:gd name="T8" fmla="*/ 0 w 67"/>
                <a:gd name="T9" fmla="*/ 0 h 63"/>
                <a:gd name="T10" fmla="*/ 0 w 67"/>
                <a:gd name="T11" fmla="*/ 0 h 63"/>
                <a:gd name="T12" fmla="*/ 0 w 67"/>
                <a:gd name="T13" fmla="*/ 0 h 63"/>
                <a:gd name="T14" fmla="*/ 0 w 67"/>
                <a:gd name="T15" fmla="*/ 0 h 63"/>
                <a:gd name="T16" fmla="*/ 0 w 67"/>
                <a:gd name="T17" fmla="*/ 0 h 63"/>
                <a:gd name="T18" fmla="*/ 0 w 67"/>
                <a:gd name="T19" fmla="*/ 0 h 63"/>
                <a:gd name="T20" fmla="*/ 0 w 67"/>
                <a:gd name="T21" fmla="*/ 0 h 63"/>
                <a:gd name="T22" fmla="*/ 0 w 67"/>
                <a:gd name="T23" fmla="*/ 0 h 63"/>
                <a:gd name="T24" fmla="*/ 0 w 67"/>
                <a:gd name="T25" fmla="*/ 0 h 63"/>
                <a:gd name="T26" fmla="*/ 0 w 67"/>
                <a:gd name="T27" fmla="*/ 0 h 63"/>
                <a:gd name="T28" fmla="*/ 0 w 67"/>
                <a:gd name="T29" fmla="*/ 0 h 63"/>
                <a:gd name="T30" fmla="*/ 0 w 67"/>
                <a:gd name="T31" fmla="*/ 0 h 63"/>
                <a:gd name="T32" fmla="*/ 0 w 67"/>
                <a:gd name="T33" fmla="*/ 0 h 63"/>
                <a:gd name="T34" fmla="*/ 0 w 67"/>
                <a:gd name="T35" fmla="*/ 0 h 63"/>
                <a:gd name="T36" fmla="*/ 0 w 67"/>
                <a:gd name="T37" fmla="*/ 0 h 63"/>
                <a:gd name="T38" fmla="*/ 0 w 67"/>
                <a:gd name="T39" fmla="*/ 0 h 63"/>
                <a:gd name="T40" fmla="*/ 0 w 67"/>
                <a:gd name="T41" fmla="*/ 0 h 63"/>
                <a:gd name="T42" fmla="*/ 0 w 67"/>
                <a:gd name="T43" fmla="*/ 0 h 63"/>
                <a:gd name="T44" fmla="*/ 0 w 67"/>
                <a:gd name="T45" fmla="*/ 0 h 63"/>
                <a:gd name="T46" fmla="*/ 0 w 67"/>
                <a:gd name="T47" fmla="*/ 0 h 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63"/>
                <a:gd name="T74" fmla="*/ 67 w 67"/>
                <a:gd name="T75" fmla="*/ 63 h 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63">
                  <a:moveTo>
                    <a:pt x="42" y="0"/>
                  </a:moveTo>
                  <a:lnTo>
                    <a:pt x="48" y="2"/>
                  </a:lnTo>
                  <a:lnTo>
                    <a:pt x="55" y="9"/>
                  </a:lnTo>
                  <a:lnTo>
                    <a:pt x="60" y="15"/>
                  </a:lnTo>
                  <a:lnTo>
                    <a:pt x="67" y="22"/>
                  </a:lnTo>
                  <a:lnTo>
                    <a:pt x="60" y="27"/>
                  </a:lnTo>
                  <a:lnTo>
                    <a:pt x="55" y="36"/>
                  </a:lnTo>
                  <a:lnTo>
                    <a:pt x="47" y="43"/>
                  </a:lnTo>
                  <a:lnTo>
                    <a:pt x="40" y="51"/>
                  </a:lnTo>
                  <a:lnTo>
                    <a:pt x="31" y="56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8" y="52"/>
                  </a:lnTo>
                  <a:lnTo>
                    <a:pt x="14" y="43"/>
                  </a:lnTo>
                  <a:lnTo>
                    <a:pt x="19" y="34"/>
                  </a:lnTo>
                  <a:lnTo>
                    <a:pt x="24" y="25"/>
                  </a:lnTo>
                  <a:lnTo>
                    <a:pt x="28" y="17"/>
                  </a:lnTo>
                  <a:lnTo>
                    <a:pt x="31" y="12"/>
                  </a:lnTo>
                  <a:lnTo>
                    <a:pt x="35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4" name="Freeform 415"/>
            <p:cNvSpPr>
              <a:spLocks/>
            </p:cNvSpPr>
            <p:nvPr/>
          </p:nvSpPr>
          <p:spPr bwMode="auto">
            <a:xfrm>
              <a:off x="6943" y="3696"/>
              <a:ext cx="12" cy="10"/>
            </a:xfrm>
            <a:custGeom>
              <a:avLst/>
              <a:gdLst>
                <a:gd name="T0" fmla="*/ 0 w 48"/>
                <a:gd name="T1" fmla="*/ 0 h 41"/>
                <a:gd name="T2" fmla="*/ 0 w 48"/>
                <a:gd name="T3" fmla="*/ 0 h 41"/>
                <a:gd name="T4" fmla="*/ 0 w 48"/>
                <a:gd name="T5" fmla="*/ 0 h 41"/>
                <a:gd name="T6" fmla="*/ 0 w 48"/>
                <a:gd name="T7" fmla="*/ 0 h 41"/>
                <a:gd name="T8" fmla="*/ 0 w 48"/>
                <a:gd name="T9" fmla="*/ 0 h 41"/>
                <a:gd name="T10" fmla="*/ 0 w 48"/>
                <a:gd name="T11" fmla="*/ 0 h 41"/>
                <a:gd name="T12" fmla="*/ 0 w 48"/>
                <a:gd name="T13" fmla="*/ 0 h 41"/>
                <a:gd name="T14" fmla="*/ 0 w 48"/>
                <a:gd name="T15" fmla="*/ 0 h 41"/>
                <a:gd name="T16" fmla="*/ 0 w 48"/>
                <a:gd name="T17" fmla="*/ 0 h 41"/>
                <a:gd name="T18" fmla="*/ 0 w 48"/>
                <a:gd name="T19" fmla="*/ 0 h 41"/>
                <a:gd name="T20" fmla="*/ 0 w 48"/>
                <a:gd name="T21" fmla="*/ 0 h 41"/>
                <a:gd name="T22" fmla="*/ 0 w 48"/>
                <a:gd name="T23" fmla="*/ 0 h 41"/>
                <a:gd name="T24" fmla="*/ 0 w 48"/>
                <a:gd name="T25" fmla="*/ 0 h 41"/>
                <a:gd name="T26" fmla="*/ 0 w 48"/>
                <a:gd name="T27" fmla="*/ 0 h 41"/>
                <a:gd name="T28" fmla="*/ 0 w 48"/>
                <a:gd name="T29" fmla="*/ 0 h 41"/>
                <a:gd name="T30" fmla="*/ 0 w 48"/>
                <a:gd name="T31" fmla="*/ 0 h 41"/>
                <a:gd name="T32" fmla="*/ 0 w 48"/>
                <a:gd name="T33" fmla="*/ 0 h 41"/>
                <a:gd name="T34" fmla="*/ 0 w 48"/>
                <a:gd name="T35" fmla="*/ 0 h 41"/>
                <a:gd name="T36" fmla="*/ 0 w 48"/>
                <a:gd name="T37" fmla="*/ 0 h 41"/>
                <a:gd name="T38" fmla="*/ 0 w 48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41"/>
                <a:gd name="T62" fmla="*/ 48 w 48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41">
                  <a:moveTo>
                    <a:pt x="35" y="0"/>
                  </a:moveTo>
                  <a:lnTo>
                    <a:pt x="41" y="1"/>
                  </a:lnTo>
                  <a:lnTo>
                    <a:pt x="44" y="4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7" y="12"/>
                  </a:lnTo>
                  <a:lnTo>
                    <a:pt x="44" y="17"/>
                  </a:lnTo>
                  <a:lnTo>
                    <a:pt x="41" y="22"/>
                  </a:lnTo>
                  <a:lnTo>
                    <a:pt x="35" y="27"/>
                  </a:lnTo>
                  <a:lnTo>
                    <a:pt x="26" y="32"/>
                  </a:lnTo>
                  <a:lnTo>
                    <a:pt x="19" y="37"/>
                  </a:lnTo>
                  <a:lnTo>
                    <a:pt x="10" y="39"/>
                  </a:lnTo>
                  <a:lnTo>
                    <a:pt x="5" y="41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7" y="15"/>
                  </a:lnTo>
                  <a:lnTo>
                    <a:pt x="16" y="7"/>
                  </a:lnTo>
                  <a:lnTo>
                    <a:pt x="24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5" name="Freeform 416"/>
            <p:cNvSpPr>
              <a:spLocks/>
            </p:cNvSpPr>
            <p:nvPr/>
          </p:nvSpPr>
          <p:spPr bwMode="auto">
            <a:xfrm>
              <a:off x="6978" y="3696"/>
              <a:ext cx="22" cy="14"/>
            </a:xfrm>
            <a:custGeom>
              <a:avLst/>
              <a:gdLst>
                <a:gd name="T0" fmla="*/ 0 w 86"/>
                <a:gd name="T1" fmla="*/ 0 h 56"/>
                <a:gd name="T2" fmla="*/ 0 w 86"/>
                <a:gd name="T3" fmla="*/ 0 h 56"/>
                <a:gd name="T4" fmla="*/ 0 w 86"/>
                <a:gd name="T5" fmla="*/ 0 h 56"/>
                <a:gd name="T6" fmla="*/ 0 w 86"/>
                <a:gd name="T7" fmla="*/ 0 h 56"/>
                <a:gd name="T8" fmla="*/ 0 w 86"/>
                <a:gd name="T9" fmla="*/ 0 h 56"/>
                <a:gd name="T10" fmla="*/ 0 w 86"/>
                <a:gd name="T11" fmla="*/ 0 h 56"/>
                <a:gd name="T12" fmla="*/ 0 w 86"/>
                <a:gd name="T13" fmla="*/ 0 h 56"/>
                <a:gd name="T14" fmla="*/ 0 w 86"/>
                <a:gd name="T15" fmla="*/ 0 h 56"/>
                <a:gd name="T16" fmla="*/ 0 w 86"/>
                <a:gd name="T17" fmla="*/ 0 h 56"/>
                <a:gd name="T18" fmla="*/ 0 w 86"/>
                <a:gd name="T19" fmla="*/ 0 h 56"/>
                <a:gd name="T20" fmla="*/ 0 w 86"/>
                <a:gd name="T21" fmla="*/ 0 h 56"/>
                <a:gd name="T22" fmla="*/ 0 w 86"/>
                <a:gd name="T23" fmla="*/ 0 h 56"/>
                <a:gd name="T24" fmla="*/ 0 w 86"/>
                <a:gd name="T25" fmla="*/ 0 h 56"/>
                <a:gd name="T26" fmla="*/ 0 w 86"/>
                <a:gd name="T27" fmla="*/ 0 h 56"/>
                <a:gd name="T28" fmla="*/ 0 w 86"/>
                <a:gd name="T29" fmla="*/ 0 h 56"/>
                <a:gd name="T30" fmla="*/ 0 w 86"/>
                <a:gd name="T31" fmla="*/ 0 h 56"/>
                <a:gd name="T32" fmla="*/ 0 w 86"/>
                <a:gd name="T33" fmla="*/ 0 h 56"/>
                <a:gd name="T34" fmla="*/ 0 w 86"/>
                <a:gd name="T35" fmla="*/ 0 h 56"/>
                <a:gd name="T36" fmla="*/ 0 w 86"/>
                <a:gd name="T37" fmla="*/ 0 h 56"/>
                <a:gd name="T38" fmla="*/ 0 w 86"/>
                <a:gd name="T39" fmla="*/ 0 h 56"/>
                <a:gd name="T40" fmla="*/ 0 w 86"/>
                <a:gd name="T41" fmla="*/ 0 h 56"/>
                <a:gd name="T42" fmla="*/ 0 w 86"/>
                <a:gd name="T43" fmla="*/ 0 h 56"/>
                <a:gd name="T44" fmla="*/ 0 w 86"/>
                <a:gd name="T45" fmla="*/ 0 h 56"/>
                <a:gd name="T46" fmla="*/ 0 w 86"/>
                <a:gd name="T47" fmla="*/ 0 h 56"/>
                <a:gd name="T48" fmla="*/ 0 w 86"/>
                <a:gd name="T49" fmla="*/ 0 h 56"/>
                <a:gd name="T50" fmla="*/ 0 w 86"/>
                <a:gd name="T51" fmla="*/ 0 h 56"/>
                <a:gd name="T52" fmla="*/ 0 w 86"/>
                <a:gd name="T53" fmla="*/ 0 h 56"/>
                <a:gd name="T54" fmla="*/ 0 w 86"/>
                <a:gd name="T55" fmla="*/ 0 h 56"/>
                <a:gd name="T56" fmla="*/ 0 w 86"/>
                <a:gd name="T57" fmla="*/ 0 h 56"/>
                <a:gd name="T58" fmla="*/ 0 w 86"/>
                <a:gd name="T59" fmla="*/ 0 h 56"/>
                <a:gd name="T60" fmla="*/ 0 w 86"/>
                <a:gd name="T61" fmla="*/ 0 h 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56"/>
                <a:gd name="T95" fmla="*/ 86 w 86"/>
                <a:gd name="T96" fmla="*/ 56 h 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56">
                  <a:moveTo>
                    <a:pt x="57" y="0"/>
                  </a:moveTo>
                  <a:lnTo>
                    <a:pt x="66" y="2"/>
                  </a:lnTo>
                  <a:lnTo>
                    <a:pt x="77" y="6"/>
                  </a:lnTo>
                  <a:lnTo>
                    <a:pt x="83" y="15"/>
                  </a:lnTo>
                  <a:lnTo>
                    <a:pt x="86" y="26"/>
                  </a:lnTo>
                  <a:lnTo>
                    <a:pt x="79" y="22"/>
                  </a:lnTo>
                  <a:lnTo>
                    <a:pt x="74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55" y="21"/>
                  </a:lnTo>
                  <a:lnTo>
                    <a:pt x="49" y="24"/>
                  </a:lnTo>
                  <a:lnTo>
                    <a:pt x="43" y="25"/>
                  </a:lnTo>
                  <a:lnTo>
                    <a:pt x="38" y="27"/>
                  </a:lnTo>
                  <a:lnTo>
                    <a:pt x="29" y="32"/>
                  </a:lnTo>
                  <a:lnTo>
                    <a:pt x="21" y="38"/>
                  </a:lnTo>
                  <a:lnTo>
                    <a:pt x="18" y="45"/>
                  </a:lnTo>
                  <a:lnTo>
                    <a:pt x="16" y="53"/>
                  </a:lnTo>
                  <a:lnTo>
                    <a:pt x="14" y="56"/>
                  </a:lnTo>
                  <a:lnTo>
                    <a:pt x="6" y="48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3" y="35"/>
                  </a:lnTo>
                  <a:lnTo>
                    <a:pt x="7" y="29"/>
                  </a:lnTo>
                  <a:lnTo>
                    <a:pt x="13" y="25"/>
                  </a:lnTo>
                  <a:lnTo>
                    <a:pt x="20" y="19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6" name="Freeform 417"/>
            <p:cNvSpPr>
              <a:spLocks/>
            </p:cNvSpPr>
            <p:nvPr/>
          </p:nvSpPr>
          <p:spPr bwMode="auto">
            <a:xfrm>
              <a:off x="7079" y="3699"/>
              <a:ext cx="18" cy="14"/>
            </a:xfrm>
            <a:custGeom>
              <a:avLst/>
              <a:gdLst>
                <a:gd name="T0" fmla="*/ 0 w 75"/>
                <a:gd name="T1" fmla="*/ 0 h 57"/>
                <a:gd name="T2" fmla="*/ 0 w 75"/>
                <a:gd name="T3" fmla="*/ 0 h 57"/>
                <a:gd name="T4" fmla="*/ 0 w 75"/>
                <a:gd name="T5" fmla="*/ 0 h 57"/>
                <a:gd name="T6" fmla="*/ 0 w 75"/>
                <a:gd name="T7" fmla="*/ 0 h 57"/>
                <a:gd name="T8" fmla="*/ 0 w 75"/>
                <a:gd name="T9" fmla="*/ 0 h 57"/>
                <a:gd name="T10" fmla="*/ 0 w 75"/>
                <a:gd name="T11" fmla="*/ 0 h 57"/>
                <a:gd name="T12" fmla="*/ 0 w 75"/>
                <a:gd name="T13" fmla="*/ 0 h 57"/>
                <a:gd name="T14" fmla="*/ 0 w 75"/>
                <a:gd name="T15" fmla="*/ 0 h 57"/>
                <a:gd name="T16" fmla="*/ 0 w 75"/>
                <a:gd name="T17" fmla="*/ 0 h 57"/>
                <a:gd name="T18" fmla="*/ 0 w 75"/>
                <a:gd name="T19" fmla="*/ 0 h 57"/>
                <a:gd name="T20" fmla="*/ 0 w 75"/>
                <a:gd name="T21" fmla="*/ 0 h 57"/>
                <a:gd name="T22" fmla="*/ 0 w 75"/>
                <a:gd name="T23" fmla="*/ 0 h 57"/>
                <a:gd name="T24" fmla="*/ 0 w 75"/>
                <a:gd name="T25" fmla="*/ 0 h 57"/>
                <a:gd name="T26" fmla="*/ 0 w 75"/>
                <a:gd name="T27" fmla="*/ 0 h 57"/>
                <a:gd name="T28" fmla="*/ 0 w 75"/>
                <a:gd name="T29" fmla="*/ 0 h 57"/>
                <a:gd name="T30" fmla="*/ 0 w 75"/>
                <a:gd name="T31" fmla="*/ 0 h 57"/>
                <a:gd name="T32" fmla="*/ 0 w 75"/>
                <a:gd name="T33" fmla="*/ 0 h 57"/>
                <a:gd name="T34" fmla="*/ 0 w 75"/>
                <a:gd name="T35" fmla="*/ 0 h 57"/>
                <a:gd name="T36" fmla="*/ 0 w 75"/>
                <a:gd name="T37" fmla="*/ 0 h 57"/>
                <a:gd name="T38" fmla="*/ 0 w 75"/>
                <a:gd name="T39" fmla="*/ 0 h 57"/>
                <a:gd name="T40" fmla="*/ 0 w 75"/>
                <a:gd name="T41" fmla="*/ 0 h 57"/>
                <a:gd name="T42" fmla="*/ 0 w 75"/>
                <a:gd name="T43" fmla="*/ 0 h 57"/>
                <a:gd name="T44" fmla="*/ 0 w 75"/>
                <a:gd name="T45" fmla="*/ 0 h 57"/>
                <a:gd name="T46" fmla="*/ 0 w 75"/>
                <a:gd name="T47" fmla="*/ 0 h 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5"/>
                <a:gd name="T73" fmla="*/ 0 h 57"/>
                <a:gd name="T74" fmla="*/ 75 w 75"/>
                <a:gd name="T75" fmla="*/ 57 h 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5" h="57">
                  <a:moveTo>
                    <a:pt x="53" y="0"/>
                  </a:moveTo>
                  <a:lnTo>
                    <a:pt x="59" y="2"/>
                  </a:lnTo>
                  <a:lnTo>
                    <a:pt x="68" y="6"/>
                  </a:lnTo>
                  <a:lnTo>
                    <a:pt x="72" y="12"/>
                  </a:lnTo>
                  <a:lnTo>
                    <a:pt x="75" y="19"/>
                  </a:lnTo>
                  <a:lnTo>
                    <a:pt x="66" y="18"/>
                  </a:lnTo>
                  <a:lnTo>
                    <a:pt x="58" y="21"/>
                  </a:lnTo>
                  <a:lnTo>
                    <a:pt x="52" y="23"/>
                  </a:lnTo>
                  <a:lnTo>
                    <a:pt x="46" y="30"/>
                  </a:lnTo>
                  <a:lnTo>
                    <a:pt x="39" y="34"/>
                  </a:lnTo>
                  <a:lnTo>
                    <a:pt x="33" y="41"/>
                  </a:lnTo>
                  <a:lnTo>
                    <a:pt x="25" y="45"/>
                  </a:lnTo>
                  <a:lnTo>
                    <a:pt x="21" y="52"/>
                  </a:lnTo>
                  <a:lnTo>
                    <a:pt x="10" y="56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6" y="40"/>
                  </a:lnTo>
                  <a:lnTo>
                    <a:pt x="11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6" y="13"/>
                  </a:lnTo>
                  <a:lnTo>
                    <a:pt x="45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7" name="Freeform 418"/>
            <p:cNvSpPr>
              <a:spLocks/>
            </p:cNvSpPr>
            <p:nvPr/>
          </p:nvSpPr>
          <p:spPr bwMode="auto">
            <a:xfrm>
              <a:off x="7021" y="3703"/>
              <a:ext cx="11" cy="10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43"/>
                <a:gd name="T62" fmla="*/ 41 w 41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43">
                  <a:moveTo>
                    <a:pt x="22" y="0"/>
                  </a:moveTo>
                  <a:lnTo>
                    <a:pt x="27" y="3"/>
                  </a:lnTo>
                  <a:lnTo>
                    <a:pt x="31" y="8"/>
                  </a:lnTo>
                  <a:lnTo>
                    <a:pt x="34" y="13"/>
                  </a:lnTo>
                  <a:lnTo>
                    <a:pt x="41" y="15"/>
                  </a:lnTo>
                  <a:lnTo>
                    <a:pt x="31" y="18"/>
                  </a:lnTo>
                  <a:lnTo>
                    <a:pt x="22" y="25"/>
                  </a:lnTo>
                  <a:lnTo>
                    <a:pt x="17" y="32"/>
                  </a:lnTo>
                  <a:lnTo>
                    <a:pt x="17" y="43"/>
                  </a:lnTo>
                  <a:lnTo>
                    <a:pt x="10" y="43"/>
                  </a:lnTo>
                  <a:lnTo>
                    <a:pt x="6" y="43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7" y="20"/>
                  </a:lnTo>
                  <a:lnTo>
                    <a:pt x="12" y="12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8" name="Freeform 419"/>
            <p:cNvSpPr>
              <a:spLocks/>
            </p:cNvSpPr>
            <p:nvPr/>
          </p:nvSpPr>
          <p:spPr bwMode="auto">
            <a:xfrm>
              <a:off x="6829" y="3708"/>
              <a:ext cx="13" cy="8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0 w 52"/>
                <a:gd name="T5" fmla="*/ 0 h 32"/>
                <a:gd name="T6" fmla="*/ 0 w 52"/>
                <a:gd name="T7" fmla="*/ 0 h 32"/>
                <a:gd name="T8" fmla="*/ 0 w 52"/>
                <a:gd name="T9" fmla="*/ 0 h 32"/>
                <a:gd name="T10" fmla="*/ 0 w 52"/>
                <a:gd name="T11" fmla="*/ 0 h 32"/>
                <a:gd name="T12" fmla="*/ 0 w 52"/>
                <a:gd name="T13" fmla="*/ 0 h 32"/>
                <a:gd name="T14" fmla="*/ 0 w 52"/>
                <a:gd name="T15" fmla="*/ 0 h 32"/>
                <a:gd name="T16" fmla="*/ 0 w 52"/>
                <a:gd name="T17" fmla="*/ 0 h 32"/>
                <a:gd name="T18" fmla="*/ 0 w 52"/>
                <a:gd name="T19" fmla="*/ 0 h 32"/>
                <a:gd name="T20" fmla="*/ 0 w 52"/>
                <a:gd name="T21" fmla="*/ 0 h 32"/>
                <a:gd name="T22" fmla="*/ 0 w 52"/>
                <a:gd name="T23" fmla="*/ 0 h 32"/>
                <a:gd name="T24" fmla="*/ 0 w 52"/>
                <a:gd name="T25" fmla="*/ 0 h 32"/>
                <a:gd name="T26" fmla="*/ 0 w 52"/>
                <a:gd name="T27" fmla="*/ 0 h 32"/>
                <a:gd name="T28" fmla="*/ 0 w 52"/>
                <a:gd name="T29" fmla="*/ 0 h 32"/>
                <a:gd name="T30" fmla="*/ 0 w 52"/>
                <a:gd name="T31" fmla="*/ 0 h 32"/>
                <a:gd name="T32" fmla="*/ 0 w 52"/>
                <a:gd name="T33" fmla="*/ 0 h 32"/>
                <a:gd name="T34" fmla="*/ 0 w 52"/>
                <a:gd name="T35" fmla="*/ 0 h 32"/>
                <a:gd name="T36" fmla="*/ 0 w 52"/>
                <a:gd name="T37" fmla="*/ 0 h 32"/>
                <a:gd name="T38" fmla="*/ 0 w 52"/>
                <a:gd name="T39" fmla="*/ 0 h 32"/>
                <a:gd name="T40" fmla="*/ 0 w 52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32"/>
                <a:gd name="T65" fmla="*/ 52 w 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32">
                  <a:moveTo>
                    <a:pt x="26" y="2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7" y="16"/>
                  </a:lnTo>
                  <a:lnTo>
                    <a:pt x="48" y="22"/>
                  </a:lnTo>
                  <a:lnTo>
                    <a:pt x="52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2" y="27"/>
                  </a:lnTo>
                  <a:lnTo>
                    <a:pt x="26" y="27"/>
                  </a:lnTo>
                  <a:lnTo>
                    <a:pt x="16" y="28"/>
                  </a:lnTo>
                  <a:lnTo>
                    <a:pt x="5" y="3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3" y="11"/>
                  </a:lnTo>
                  <a:lnTo>
                    <a:pt x="20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9" name="Freeform 420"/>
            <p:cNvSpPr>
              <a:spLocks/>
            </p:cNvSpPr>
            <p:nvPr/>
          </p:nvSpPr>
          <p:spPr bwMode="auto">
            <a:xfrm>
              <a:off x="6878" y="3716"/>
              <a:ext cx="15" cy="13"/>
            </a:xfrm>
            <a:custGeom>
              <a:avLst/>
              <a:gdLst>
                <a:gd name="T0" fmla="*/ 0 w 61"/>
                <a:gd name="T1" fmla="*/ 0 h 54"/>
                <a:gd name="T2" fmla="*/ 0 w 61"/>
                <a:gd name="T3" fmla="*/ 0 h 54"/>
                <a:gd name="T4" fmla="*/ 0 w 61"/>
                <a:gd name="T5" fmla="*/ 0 h 54"/>
                <a:gd name="T6" fmla="*/ 0 w 61"/>
                <a:gd name="T7" fmla="*/ 0 h 54"/>
                <a:gd name="T8" fmla="*/ 0 w 61"/>
                <a:gd name="T9" fmla="*/ 0 h 54"/>
                <a:gd name="T10" fmla="*/ 0 w 61"/>
                <a:gd name="T11" fmla="*/ 0 h 54"/>
                <a:gd name="T12" fmla="*/ 0 w 61"/>
                <a:gd name="T13" fmla="*/ 0 h 54"/>
                <a:gd name="T14" fmla="*/ 0 w 61"/>
                <a:gd name="T15" fmla="*/ 0 h 54"/>
                <a:gd name="T16" fmla="*/ 0 w 61"/>
                <a:gd name="T17" fmla="*/ 0 h 54"/>
                <a:gd name="T18" fmla="*/ 0 w 61"/>
                <a:gd name="T19" fmla="*/ 0 h 54"/>
                <a:gd name="T20" fmla="*/ 0 w 61"/>
                <a:gd name="T21" fmla="*/ 0 h 54"/>
                <a:gd name="T22" fmla="*/ 0 w 61"/>
                <a:gd name="T23" fmla="*/ 0 h 54"/>
                <a:gd name="T24" fmla="*/ 0 w 61"/>
                <a:gd name="T25" fmla="*/ 0 h 54"/>
                <a:gd name="T26" fmla="*/ 0 w 61"/>
                <a:gd name="T27" fmla="*/ 0 h 54"/>
                <a:gd name="T28" fmla="*/ 0 w 61"/>
                <a:gd name="T29" fmla="*/ 0 h 54"/>
                <a:gd name="T30" fmla="*/ 0 w 61"/>
                <a:gd name="T31" fmla="*/ 0 h 54"/>
                <a:gd name="T32" fmla="*/ 0 w 61"/>
                <a:gd name="T33" fmla="*/ 0 h 54"/>
                <a:gd name="T34" fmla="*/ 0 w 61"/>
                <a:gd name="T35" fmla="*/ 0 h 54"/>
                <a:gd name="T36" fmla="*/ 0 w 61"/>
                <a:gd name="T37" fmla="*/ 0 h 54"/>
                <a:gd name="T38" fmla="*/ 0 w 61"/>
                <a:gd name="T39" fmla="*/ 0 h 54"/>
                <a:gd name="T40" fmla="*/ 0 w 61"/>
                <a:gd name="T41" fmla="*/ 0 h 54"/>
                <a:gd name="T42" fmla="*/ 0 w 61"/>
                <a:gd name="T43" fmla="*/ 0 h 54"/>
                <a:gd name="T44" fmla="*/ 0 w 61"/>
                <a:gd name="T45" fmla="*/ 0 h 54"/>
                <a:gd name="T46" fmla="*/ 0 w 61"/>
                <a:gd name="T47" fmla="*/ 0 h 54"/>
                <a:gd name="T48" fmla="*/ 0 w 61"/>
                <a:gd name="T49" fmla="*/ 0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54"/>
                <a:gd name="T77" fmla="*/ 61 w 61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54">
                  <a:moveTo>
                    <a:pt x="32" y="0"/>
                  </a:moveTo>
                  <a:lnTo>
                    <a:pt x="37" y="2"/>
                  </a:lnTo>
                  <a:lnTo>
                    <a:pt x="44" y="6"/>
                  </a:lnTo>
                  <a:lnTo>
                    <a:pt x="49" y="10"/>
                  </a:lnTo>
                  <a:lnTo>
                    <a:pt x="53" y="16"/>
                  </a:lnTo>
                  <a:lnTo>
                    <a:pt x="55" y="21"/>
                  </a:lnTo>
                  <a:lnTo>
                    <a:pt x="59" y="27"/>
                  </a:lnTo>
                  <a:lnTo>
                    <a:pt x="60" y="32"/>
                  </a:lnTo>
                  <a:lnTo>
                    <a:pt x="61" y="39"/>
                  </a:lnTo>
                  <a:lnTo>
                    <a:pt x="57" y="44"/>
                  </a:lnTo>
                  <a:lnTo>
                    <a:pt x="50" y="49"/>
                  </a:lnTo>
                  <a:lnTo>
                    <a:pt x="45" y="50"/>
                  </a:lnTo>
                  <a:lnTo>
                    <a:pt x="39" y="53"/>
                  </a:lnTo>
                  <a:lnTo>
                    <a:pt x="33" y="53"/>
                  </a:lnTo>
                  <a:lnTo>
                    <a:pt x="26" y="54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6" y="35"/>
                  </a:lnTo>
                  <a:lnTo>
                    <a:pt x="10" y="30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0" name="Freeform 421"/>
            <p:cNvSpPr>
              <a:spLocks/>
            </p:cNvSpPr>
            <p:nvPr/>
          </p:nvSpPr>
          <p:spPr bwMode="auto">
            <a:xfrm>
              <a:off x="6683" y="3716"/>
              <a:ext cx="30" cy="32"/>
            </a:xfrm>
            <a:custGeom>
              <a:avLst/>
              <a:gdLst>
                <a:gd name="T0" fmla="*/ 0 w 121"/>
                <a:gd name="T1" fmla="*/ 0 h 126"/>
                <a:gd name="T2" fmla="*/ 0 w 121"/>
                <a:gd name="T3" fmla="*/ 0 h 126"/>
                <a:gd name="T4" fmla="*/ 0 w 121"/>
                <a:gd name="T5" fmla="*/ 0 h 126"/>
                <a:gd name="T6" fmla="*/ 0 w 121"/>
                <a:gd name="T7" fmla="*/ 0 h 126"/>
                <a:gd name="T8" fmla="*/ 0 w 121"/>
                <a:gd name="T9" fmla="*/ 0 h 126"/>
                <a:gd name="T10" fmla="*/ 0 w 121"/>
                <a:gd name="T11" fmla="*/ 0 h 126"/>
                <a:gd name="T12" fmla="*/ 0 w 121"/>
                <a:gd name="T13" fmla="*/ 0 h 126"/>
                <a:gd name="T14" fmla="*/ 0 w 121"/>
                <a:gd name="T15" fmla="*/ 0 h 126"/>
                <a:gd name="T16" fmla="*/ 0 w 121"/>
                <a:gd name="T17" fmla="*/ 0 h 126"/>
                <a:gd name="T18" fmla="*/ 0 w 121"/>
                <a:gd name="T19" fmla="*/ 0 h 126"/>
                <a:gd name="T20" fmla="*/ 0 w 121"/>
                <a:gd name="T21" fmla="*/ 0 h 126"/>
                <a:gd name="T22" fmla="*/ 0 w 121"/>
                <a:gd name="T23" fmla="*/ 0 h 126"/>
                <a:gd name="T24" fmla="*/ 0 w 121"/>
                <a:gd name="T25" fmla="*/ 0 h 126"/>
                <a:gd name="T26" fmla="*/ 0 w 121"/>
                <a:gd name="T27" fmla="*/ 0 h 126"/>
                <a:gd name="T28" fmla="*/ 0 w 121"/>
                <a:gd name="T29" fmla="*/ 0 h 126"/>
                <a:gd name="T30" fmla="*/ 0 w 121"/>
                <a:gd name="T31" fmla="*/ 0 h 126"/>
                <a:gd name="T32" fmla="*/ 0 w 121"/>
                <a:gd name="T33" fmla="*/ 0 h 126"/>
                <a:gd name="T34" fmla="*/ 0 w 121"/>
                <a:gd name="T35" fmla="*/ 0 h 126"/>
                <a:gd name="T36" fmla="*/ 0 w 121"/>
                <a:gd name="T37" fmla="*/ 0 h 126"/>
                <a:gd name="T38" fmla="*/ 0 w 121"/>
                <a:gd name="T39" fmla="*/ 0 h 126"/>
                <a:gd name="T40" fmla="*/ 0 w 121"/>
                <a:gd name="T41" fmla="*/ 0 h 126"/>
                <a:gd name="T42" fmla="*/ 0 w 121"/>
                <a:gd name="T43" fmla="*/ 0 h 126"/>
                <a:gd name="T44" fmla="*/ 0 w 121"/>
                <a:gd name="T45" fmla="*/ 0 h 126"/>
                <a:gd name="T46" fmla="*/ 0 w 121"/>
                <a:gd name="T47" fmla="*/ 0 h 126"/>
                <a:gd name="T48" fmla="*/ 0 w 121"/>
                <a:gd name="T49" fmla="*/ 0 h 126"/>
                <a:gd name="T50" fmla="*/ 0 w 121"/>
                <a:gd name="T51" fmla="*/ 0 h 126"/>
                <a:gd name="T52" fmla="*/ 0 w 121"/>
                <a:gd name="T53" fmla="*/ 0 h 126"/>
                <a:gd name="T54" fmla="*/ 0 w 121"/>
                <a:gd name="T55" fmla="*/ 0 h 126"/>
                <a:gd name="T56" fmla="*/ 0 w 121"/>
                <a:gd name="T57" fmla="*/ 0 h 126"/>
                <a:gd name="T58" fmla="*/ 0 w 121"/>
                <a:gd name="T59" fmla="*/ 0 h 126"/>
                <a:gd name="T60" fmla="*/ 0 w 121"/>
                <a:gd name="T61" fmla="*/ 0 h 126"/>
                <a:gd name="T62" fmla="*/ 0 w 121"/>
                <a:gd name="T63" fmla="*/ 0 h 126"/>
                <a:gd name="T64" fmla="*/ 0 w 121"/>
                <a:gd name="T65" fmla="*/ 0 h 126"/>
                <a:gd name="T66" fmla="*/ 0 w 121"/>
                <a:gd name="T67" fmla="*/ 0 h 1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1"/>
                <a:gd name="T103" fmla="*/ 0 h 126"/>
                <a:gd name="T104" fmla="*/ 121 w 121"/>
                <a:gd name="T105" fmla="*/ 126 h 1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1" h="126">
                  <a:moveTo>
                    <a:pt x="51" y="0"/>
                  </a:moveTo>
                  <a:lnTo>
                    <a:pt x="63" y="0"/>
                  </a:lnTo>
                  <a:lnTo>
                    <a:pt x="75" y="3"/>
                  </a:lnTo>
                  <a:lnTo>
                    <a:pt x="85" y="6"/>
                  </a:lnTo>
                  <a:lnTo>
                    <a:pt x="94" y="12"/>
                  </a:lnTo>
                  <a:lnTo>
                    <a:pt x="100" y="18"/>
                  </a:lnTo>
                  <a:lnTo>
                    <a:pt x="107" y="25"/>
                  </a:lnTo>
                  <a:lnTo>
                    <a:pt x="112" y="32"/>
                  </a:lnTo>
                  <a:lnTo>
                    <a:pt x="117" y="41"/>
                  </a:lnTo>
                  <a:lnTo>
                    <a:pt x="120" y="50"/>
                  </a:lnTo>
                  <a:lnTo>
                    <a:pt x="121" y="59"/>
                  </a:lnTo>
                  <a:lnTo>
                    <a:pt x="120" y="69"/>
                  </a:lnTo>
                  <a:lnTo>
                    <a:pt x="118" y="79"/>
                  </a:lnTo>
                  <a:lnTo>
                    <a:pt x="114" y="87"/>
                  </a:lnTo>
                  <a:lnTo>
                    <a:pt x="110" y="96"/>
                  </a:lnTo>
                  <a:lnTo>
                    <a:pt x="104" y="104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7" y="126"/>
                  </a:lnTo>
                  <a:lnTo>
                    <a:pt x="77" y="121"/>
                  </a:lnTo>
                  <a:lnTo>
                    <a:pt x="80" y="114"/>
                  </a:lnTo>
                  <a:lnTo>
                    <a:pt x="81" y="107"/>
                  </a:lnTo>
                  <a:lnTo>
                    <a:pt x="83" y="100"/>
                  </a:lnTo>
                  <a:lnTo>
                    <a:pt x="85" y="92"/>
                  </a:lnTo>
                  <a:lnTo>
                    <a:pt x="86" y="83"/>
                  </a:lnTo>
                  <a:lnTo>
                    <a:pt x="87" y="76"/>
                  </a:lnTo>
                  <a:lnTo>
                    <a:pt x="87" y="68"/>
                  </a:lnTo>
                  <a:lnTo>
                    <a:pt x="87" y="59"/>
                  </a:lnTo>
                  <a:lnTo>
                    <a:pt x="86" y="52"/>
                  </a:lnTo>
                  <a:lnTo>
                    <a:pt x="83" y="45"/>
                  </a:lnTo>
                  <a:lnTo>
                    <a:pt x="81" y="40"/>
                  </a:lnTo>
                  <a:lnTo>
                    <a:pt x="76" y="34"/>
                  </a:lnTo>
                  <a:lnTo>
                    <a:pt x="71" y="31"/>
                  </a:lnTo>
                  <a:lnTo>
                    <a:pt x="64" y="29"/>
                  </a:lnTo>
                  <a:lnTo>
                    <a:pt x="56" y="29"/>
                  </a:lnTo>
                  <a:lnTo>
                    <a:pt x="54" y="33"/>
                  </a:lnTo>
                  <a:lnTo>
                    <a:pt x="53" y="39"/>
                  </a:lnTo>
                  <a:lnTo>
                    <a:pt x="53" y="45"/>
                  </a:lnTo>
                  <a:lnTo>
                    <a:pt x="53" y="52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1" y="70"/>
                  </a:lnTo>
                  <a:lnTo>
                    <a:pt x="51" y="78"/>
                  </a:lnTo>
                  <a:lnTo>
                    <a:pt x="47" y="82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9" y="94"/>
                  </a:lnTo>
                  <a:lnTo>
                    <a:pt x="33" y="94"/>
                  </a:lnTo>
                  <a:lnTo>
                    <a:pt x="28" y="95"/>
                  </a:lnTo>
                  <a:lnTo>
                    <a:pt x="20" y="93"/>
                  </a:lnTo>
                  <a:lnTo>
                    <a:pt x="14" y="91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1" y="51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5" y="26"/>
                  </a:lnTo>
                  <a:lnTo>
                    <a:pt x="18" y="19"/>
                  </a:lnTo>
                  <a:lnTo>
                    <a:pt x="26" y="15"/>
                  </a:lnTo>
                  <a:lnTo>
                    <a:pt x="30" y="10"/>
                  </a:lnTo>
                  <a:lnTo>
                    <a:pt x="38" y="6"/>
                  </a:lnTo>
                  <a:lnTo>
                    <a:pt x="44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1" name="Freeform 422"/>
            <p:cNvSpPr>
              <a:spLocks/>
            </p:cNvSpPr>
            <p:nvPr/>
          </p:nvSpPr>
          <p:spPr bwMode="auto">
            <a:xfrm>
              <a:off x="7107" y="3716"/>
              <a:ext cx="23" cy="13"/>
            </a:xfrm>
            <a:custGeom>
              <a:avLst/>
              <a:gdLst>
                <a:gd name="T0" fmla="*/ 0 w 90"/>
                <a:gd name="T1" fmla="*/ 0 h 51"/>
                <a:gd name="T2" fmla="*/ 0 w 90"/>
                <a:gd name="T3" fmla="*/ 0 h 51"/>
                <a:gd name="T4" fmla="*/ 0 w 90"/>
                <a:gd name="T5" fmla="*/ 0 h 51"/>
                <a:gd name="T6" fmla="*/ 0 w 90"/>
                <a:gd name="T7" fmla="*/ 0 h 51"/>
                <a:gd name="T8" fmla="*/ 0 w 90"/>
                <a:gd name="T9" fmla="*/ 0 h 51"/>
                <a:gd name="T10" fmla="*/ 0 w 90"/>
                <a:gd name="T11" fmla="*/ 0 h 51"/>
                <a:gd name="T12" fmla="*/ 0 w 90"/>
                <a:gd name="T13" fmla="*/ 0 h 51"/>
                <a:gd name="T14" fmla="*/ 0 w 90"/>
                <a:gd name="T15" fmla="*/ 0 h 51"/>
                <a:gd name="T16" fmla="*/ 0 w 90"/>
                <a:gd name="T17" fmla="*/ 0 h 51"/>
                <a:gd name="T18" fmla="*/ 0 w 90"/>
                <a:gd name="T19" fmla="*/ 0 h 51"/>
                <a:gd name="T20" fmla="*/ 0 w 90"/>
                <a:gd name="T21" fmla="*/ 0 h 51"/>
                <a:gd name="T22" fmla="*/ 0 w 90"/>
                <a:gd name="T23" fmla="*/ 0 h 51"/>
                <a:gd name="T24" fmla="*/ 0 w 90"/>
                <a:gd name="T25" fmla="*/ 0 h 51"/>
                <a:gd name="T26" fmla="*/ 0 w 90"/>
                <a:gd name="T27" fmla="*/ 0 h 51"/>
                <a:gd name="T28" fmla="*/ 0 w 90"/>
                <a:gd name="T29" fmla="*/ 0 h 51"/>
                <a:gd name="T30" fmla="*/ 0 w 90"/>
                <a:gd name="T31" fmla="*/ 0 h 51"/>
                <a:gd name="T32" fmla="*/ 0 w 90"/>
                <a:gd name="T33" fmla="*/ 0 h 51"/>
                <a:gd name="T34" fmla="*/ 0 w 90"/>
                <a:gd name="T35" fmla="*/ 0 h 51"/>
                <a:gd name="T36" fmla="*/ 0 w 90"/>
                <a:gd name="T37" fmla="*/ 0 h 51"/>
                <a:gd name="T38" fmla="*/ 0 w 90"/>
                <a:gd name="T39" fmla="*/ 0 h 51"/>
                <a:gd name="T40" fmla="*/ 0 w 90"/>
                <a:gd name="T41" fmla="*/ 0 h 51"/>
                <a:gd name="T42" fmla="*/ 0 w 90"/>
                <a:gd name="T43" fmla="*/ 0 h 51"/>
                <a:gd name="T44" fmla="*/ 0 w 90"/>
                <a:gd name="T45" fmla="*/ 0 h 51"/>
                <a:gd name="T46" fmla="*/ 0 w 90"/>
                <a:gd name="T47" fmla="*/ 0 h 51"/>
                <a:gd name="T48" fmla="*/ 0 w 90"/>
                <a:gd name="T49" fmla="*/ 0 h 51"/>
                <a:gd name="T50" fmla="*/ 0 w 90"/>
                <a:gd name="T51" fmla="*/ 0 h 51"/>
                <a:gd name="T52" fmla="*/ 0 w 90"/>
                <a:gd name="T53" fmla="*/ 0 h 51"/>
                <a:gd name="T54" fmla="*/ 0 w 90"/>
                <a:gd name="T55" fmla="*/ 0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0"/>
                <a:gd name="T85" fmla="*/ 0 h 51"/>
                <a:gd name="T86" fmla="*/ 90 w 90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0" h="51">
                  <a:moveTo>
                    <a:pt x="74" y="0"/>
                  </a:moveTo>
                  <a:lnTo>
                    <a:pt x="79" y="6"/>
                  </a:lnTo>
                  <a:lnTo>
                    <a:pt x="84" y="11"/>
                  </a:lnTo>
                  <a:lnTo>
                    <a:pt x="89" y="16"/>
                  </a:lnTo>
                  <a:lnTo>
                    <a:pt x="90" y="24"/>
                  </a:lnTo>
                  <a:lnTo>
                    <a:pt x="81" y="26"/>
                  </a:lnTo>
                  <a:lnTo>
                    <a:pt x="73" y="30"/>
                  </a:lnTo>
                  <a:lnTo>
                    <a:pt x="65" y="36"/>
                  </a:lnTo>
                  <a:lnTo>
                    <a:pt x="57" y="41"/>
                  </a:lnTo>
                  <a:lnTo>
                    <a:pt x="48" y="46"/>
                  </a:lnTo>
                  <a:lnTo>
                    <a:pt x="39" y="50"/>
                  </a:lnTo>
                  <a:lnTo>
                    <a:pt x="30" y="51"/>
                  </a:lnTo>
                  <a:lnTo>
                    <a:pt x="21" y="51"/>
                  </a:lnTo>
                  <a:lnTo>
                    <a:pt x="20" y="48"/>
                  </a:lnTo>
                  <a:lnTo>
                    <a:pt x="24" y="45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4" y="44"/>
                  </a:lnTo>
                  <a:lnTo>
                    <a:pt x="0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26" y="26"/>
                  </a:lnTo>
                  <a:lnTo>
                    <a:pt x="37" y="21"/>
                  </a:lnTo>
                  <a:lnTo>
                    <a:pt x="47" y="17"/>
                  </a:lnTo>
                  <a:lnTo>
                    <a:pt x="57" y="12"/>
                  </a:lnTo>
                  <a:lnTo>
                    <a:pt x="6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2" name="Freeform 423"/>
            <p:cNvSpPr>
              <a:spLocks/>
            </p:cNvSpPr>
            <p:nvPr/>
          </p:nvSpPr>
          <p:spPr bwMode="auto">
            <a:xfrm>
              <a:off x="6746" y="3721"/>
              <a:ext cx="36" cy="32"/>
            </a:xfrm>
            <a:custGeom>
              <a:avLst/>
              <a:gdLst>
                <a:gd name="T0" fmla="*/ 0 w 145"/>
                <a:gd name="T1" fmla="*/ 0 h 129"/>
                <a:gd name="T2" fmla="*/ 0 w 145"/>
                <a:gd name="T3" fmla="*/ 0 h 129"/>
                <a:gd name="T4" fmla="*/ 0 w 145"/>
                <a:gd name="T5" fmla="*/ 0 h 129"/>
                <a:gd name="T6" fmla="*/ 0 w 145"/>
                <a:gd name="T7" fmla="*/ 0 h 129"/>
                <a:gd name="T8" fmla="*/ 0 w 145"/>
                <a:gd name="T9" fmla="*/ 0 h 129"/>
                <a:gd name="T10" fmla="*/ 0 w 145"/>
                <a:gd name="T11" fmla="*/ 0 h 129"/>
                <a:gd name="T12" fmla="*/ 0 w 145"/>
                <a:gd name="T13" fmla="*/ 0 h 129"/>
                <a:gd name="T14" fmla="*/ 0 w 145"/>
                <a:gd name="T15" fmla="*/ 0 h 129"/>
                <a:gd name="T16" fmla="*/ 0 w 145"/>
                <a:gd name="T17" fmla="*/ 0 h 129"/>
                <a:gd name="T18" fmla="*/ 0 w 145"/>
                <a:gd name="T19" fmla="*/ 0 h 129"/>
                <a:gd name="T20" fmla="*/ 0 w 145"/>
                <a:gd name="T21" fmla="*/ 0 h 129"/>
                <a:gd name="T22" fmla="*/ 0 w 145"/>
                <a:gd name="T23" fmla="*/ 0 h 129"/>
                <a:gd name="T24" fmla="*/ 0 w 145"/>
                <a:gd name="T25" fmla="*/ 0 h 129"/>
                <a:gd name="T26" fmla="*/ 0 w 145"/>
                <a:gd name="T27" fmla="*/ 0 h 129"/>
                <a:gd name="T28" fmla="*/ 0 w 145"/>
                <a:gd name="T29" fmla="*/ 0 h 129"/>
                <a:gd name="T30" fmla="*/ 0 w 145"/>
                <a:gd name="T31" fmla="*/ 0 h 129"/>
                <a:gd name="T32" fmla="*/ 0 w 145"/>
                <a:gd name="T33" fmla="*/ 0 h 129"/>
                <a:gd name="T34" fmla="*/ 0 w 145"/>
                <a:gd name="T35" fmla="*/ 0 h 129"/>
                <a:gd name="T36" fmla="*/ 0 w 145"/>
                <a:gd name="T37" fmla="*/ 0 h 129"/>
                <a:gd name="T38" fmla="*/ 0 w 145"/>
                <a:gd name="T39" fmla="*/ 0 h 129"/>
                <a:gd name="T40" fmla="*/ 0 w 145"/>
                <a:gd name="T41" fmla="*/ 0 h 129"/>
                <a:gd name="T42" fmla="*/ 0 w 145"/>
                <a:gd name="T43" fmla="*/ 0 h 129"/>
                <a:gd name="T44" fmla="*/ 0 w 145"/>
                <a:gd name="T45" fmla="*/ 0 h 129"/>
                <a:gd name="T46" fmla="*/ 0 w 145"/>
                <a:gd name="T47" fmla="*/ 0 h 129"/>
                <a:gd name="T48" fmla="*/ 0 w 145"/>
                <a:gd name="T49" fmla="*/ 0 h 129"/>
                <a:gd name="T50" fmla="*/ 0 w 145"/>
                <a:gd name="T51" fmla="*/ 0 h 129"/>
                <a:gd name="T52" fmla="*/ 0 w 145"/>
                <a:gd name="T53" fmla="*/ 0 h 129"/>
                <a:gd name="T54" fmla="*/ 0 w 145"/>
                <a:gd name="T55" fmla="*/ 0 h 129"/>
                <a:gd name="T56" fmla="*/ 0 w 145"/>
                <a:gd name="T57" fmla="*/ 0 h 129"/>
                <a:gd name="T58" fmla="*/ 0 w 145"/>
                <a:gd name="T59" fmla="*/ 0 h 129"/>
                <a:gd name="T60" fmla="*/ 0 w 145"/>
                <a:gd name="T61" fmla="*/ 0 h 129"/>
                <a:gd name="T62" fmla="*/ 0 w 145"/>
                <a:gd name="T63" fmla="*/ 0 h 129"/>
                <a:gd name="T64" fmla="*/ 0 w 145"/>
                <a:gd name="T65" fmla="*/ 0 h 129"/>
                <a:gd name="T66" fmla="*/ 0 w 145"/>
                <a:gd name="T67" fmla="*/ 0 h 129"/>
                <a:gd name="T68" fmla="*/ 0 w 145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5"/>
                <a:gd name="T106" fmla="*/ 0 h 129"/>
                <a:gd name="T107" fmla="*/ 145 w 145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5" h="129">
                  <a:moveTo>
                    <a:pt x="50" y="3"/>
                  </a:moveTo>
                  <a:lnTo>
                    <a:pt x="59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2" y="9"/>
                  </a:lnTo>
                  <a:lnTo>
                    <a:pt x="100" y="13"/>
                  </a:lnTo>
                  <a:lnTo>
                    <a:pt x="111" y="20"/>
                  </a:lnTo>
                  <a:lnTo>
                    <a:pt x="120" y="27"/>
                  </a:lnTo>
                  <a:lnTo>
                    <a:pt x="128" y="36"/>
                  </a:lnTo>
                  <a:lnTo>
                    <a:pt x="134" y="45"/>
                  </a:lnTo>
                  <a:lnTo>
                    <a:pt x="139" y="53"/>
                  </a:lnTo>
                  <a:lnTo>
                    <a:pt x="143" y="64"/>
                  </a:lnTo>
                  <a:lnTo>
                    <a:pt x="145" y="75"/>
                  </a:lnTo>
                  <a:lnTo>
                    <a:pt x="144" y="83"/>
                  </a:lnTo>
                  <a:lnTo>
                    <a:pt x="141" y="93"/>
                  </a:lnTo>
                  <a:lnTo>
                    <a:pt x="135" y="102"/>
                  </a:lnTo>
                  <a:lnTo>
                    <a:pt x="129" y="111"/>
                  </a:lnTo>
                  <a:lnTo>
                    <a:pt x="123" y="113"/>
                  </a:lnTo>
                  <a:lnTo>
                    <a:pt x="117" y="116"/>
                  </a:lnTo>
                  <a:lnTo>
                    <a:pt x="110" y="117"/>
                  </a:lnTo>
                  <a:lnTo>
                    <a:pt x="103" y="120"/>
                  </a:lnTo>
                  <a:lnTo>
                    <a:pt x="94" y="122"/>
                  </a:lnTo>
                  <a:lnTo>
                    <a:pt x="87" y="126"/>
                  </a:lnTo>
                  <a:lnTo>
                    <a:pt x="78" y="127"/>
                  </a:lnTo>
                  <a:lnTo>
                    <a:pt x="71" y="128"/>
                  </a:lnTo>
                  <a:lnTo>
                    <a:pt x="64" y="129"/>
                  </a:lnTo>
                  <a:lnTo>
                    <a:pt x="58" y="128"/>
                  </a:lnTo>
                  <a:lnTo>
                    <a:pt x="67" y="122"/>
                  </a:lnTo>
                  <a:lnTo>
                    <a:pt x="76" y="116"/>
                  </a:lnTo>
                  <a:lnTo>
                    <a:pt x="81" y="106"/>
                  </a:lnTo>
                  <a:lnTo>
                    <a:pt x="87" y="96"/>
                  </a:lnTo>
                  <a:lnTo>
                    <a:pt x="88" y="85"/>
                  </a:lnTo>
                  <a:lnTo>
                    <a:pt x="91" y="75"/>
                  </a:lnTo>
                  <a:lnTo>
                    <a:pt x="90" y="63"/>
                  </a:lnTo>
                  <a:lnTo>
                    <a:pt x="88" y="53"/>
                  </a:lnTo>
                  <a:lnTo>
                    <a:pt x="85" y="42"/>
                  </a:lnTo>
                  <a:lnTo>
                    <a:pt x="79" y="35"/>
                  </a:lnTo>
                  <a:lnTo>
                    <a:pt x="73" y="28"/>
                  </a:lnTo>
                  <a:lnTo>
                    <a:pt x="65" y="25"/>
                  </a:lnTo>
                  <a:lnTo>
                    <a:pt x="56" y="23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6" y="41"/>
                  </a:lnTo>
                  <a:lnTo>
                    <a:pt x="26" y="56"/>
                  </a:lnTo>
                  <a:lnTo>
                    <a:pt x="33" y="56"/>
                  </a:lnTo>
                  <a:lnTo>
                    <a:pt x="40" y="59"/>
                  </a:lnTo>
                  <a:lnTo>
                    <a:pt x="44" y="60"/>
                  </a:lnTo>
                  <a:lnTo>
                    <a:pt x="49" y="63"/>
                  </a:lnTo>
                  <a:lnTo>
                    <a:pt x="52" y="67"/>
                  </a:lnTo>
                  <a:lnTo>
                    <a:pt x="53" y="75"/>
                  </a:lnTo>
                  <a:lnTo>
                    <a:pt x="49" y="82"/>
                  </a:lnTo>
                  <a:lnTo>
                    <a:pt x="44" y="91"/>
                  </a:lnTo>
                  <a:lnTo>
                    <a:pt x="39" y="100"/>
                  </a:lnTo>
                  <a:lnTo>
                    <a:pt x="34" y="108"/>
                  </a:lnTo>
                  <a:lnTo>
                    <a:pt x="23" y="103"/>
                  </a:lnTo>
                  <a:lnTo>
                    <a:pt x="17" y="98"/>
                  </a:lnTo>
                  <a:lnTo>
                    <a:pt x="9" y="91"/>
                  </a:lnTo>
                  <a:lnTo>
                    <a:pt x="6" y="85"/>
                  </a:lnTo>
                  <a:lnTo>
                    <a:pt x="3" y="77"/>
                  </a:lnTo>
                  <a:lnTo>
                    <a:pt x="2" y="69"/>
                  </a:lnTo>
                  <a:lnTo>
                    <a:pt x="0" y="62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8" y="23"/>
                  </a:lnTo>
                  <a:lnTo>
                    <a:pt x="23" y="16"/>
                  </a:lnTo>
                  <a:lnTo>
                    <a:pt x="31" y="11"/>
                  </a:lnTo>
                  <a:lnTo>
                    <a:pt x="40" y="7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3" name="Freeform 424"/>
            <p:cNvSpPr>
              <a:spLocks/>
            </p:cNvSpPr>
            <p:nvPr/>
          </p:nvSpPr>
          <p:spPr bwMode="auto">
            <a:xfrm>
              <a:off x="6988" y="3722"/>
              <a:ext cx="11" cy="18"/>
            </a:xfrm>
            <a:custGeom>
              <a:avLst/>
              <a:gdLst>
                <a:gd name="T0" fmla="*/ 0 w 42"/>
                <a:gd name="T1" fmla="*/ 0 h 70"/>
                <a:gd name="T2" fmla="*/ 0 w 42"/>
                <a:gd name="T3" fmla="*/ 0 h 70"/>
                <a:gd name="T4" fmla="*/ 0 w 42"/>
                <a:gd name="T5" fmla="*/ 0 h 70"/>
                <a:gd name="T6" fmla="*/ 0 w 42"/>
                <a:gd name="T7" fmla="*/ 0 h 70"/>
                <a:gd name="T8" fmla="*/ 0 w 42"/>
                <a:gd name="T9" fmla="*/ 0 h 70"/>
                <a:gd name="T10" fmla="*/ 0 w 42"/>
                <a:gd name="T11" fmla="*/ 0 h 70"/>
                <a:gd name="T12" fmla="*/ 0 w 42"/>
                <a:gd name="T13" fmla="*/ 0 h 70"/>
                <a:gd name="T14" fmla="*/ 0 w 42"/>
                <a:gd name="T15" fmla="*/ 0 h 70"/>
                <a:gd name="T16" fmla="*/ 0 w 42"/>
                <a:gd name="T17" fmla="*/ 0 h 70"/>
                <a:gd name="T18" fmla="*/ 0 w 42"/>
                <a:gd name="T19" fmla="*/ 0 h 70"/>
                <a:gd name="T20" fmla="*/ 0 w 42"/>
                <a:gd name="T21" fmla="*/ 0 h 70"/>
                <a:gd name="T22" fmla="*/ 0 w 42"/>
                <a:gd name="T23" fmla="*/ 0 h 70"/>
                <a:gd name="T24" fmla="*/ 0 w 42"/>
                <a:gd name="T25" fmla="*/ 0 h 70"/>
                <a:gd name="T26" fmla="*/ 0 w 42"/>
                <a:gd name="T27" fmla="*/ 0 h 70"/>
                <a:gd name="T28" fmla="*/ 0 w 42"/>
                <a:gd name="T29" fmla="*/ 0 h 70"/>
                <a:gd name="T30" fmla="*/ 0 w 42"/>
                <a:gd name="T31" fmla="*/ 0 h 70"/>
                <a:gd name="T32" fmla="*/ 0 w 42"/>
                <a:gd name="T33" fmla="*/ 0 h 70"/>
                <a:gd name="T34" fmla="*/ 0 w 42"/>
                <a:gd name="T35" fmla="*/ 0 h 70"/>
                <a:gd name="T36" fmla="*/ 0 w 42"/>
                <a:gd name="T37" fmla="*/ 0 h 70"/>
                <a:gd name="T38" fmla="*/ 0 w 42"/>
                <a:gd name="T39" fmla="*/ 0 h 70"/>
                <a:gd name="T40" fmla="*/ 0 w 42"/>
                <a:gd name="T41" fmla="*/ 0 h 70"/>
                <a:gd name="T42" fmla="*/ 0 w 42"/>
                <a:gd name="T43" fmla="*/ 0 h 70"/>
                <a:gd name="T44" fmla="*/ 0 w 42"/>
                <a:gd name="T45" fmla="*/ 0 h 70"/>
                <a:gd name="T46" fmla="*/ 0 w 42"/>
                <a:gd name="T47" fmla="*/ 0 h 70"/>
                <a:gd name="T48" fmla="*/ 0 w 42"/>
                <a:gd name="T49" fmla="*/ 0 h 70"/>
                <a:gd name="T50" fmla="*/ 0 w 42"/>
                <a:gd name="T51" fmla="*/ 0 h 70"/>
                <a:gd name="T52" fmla="*/ 0 w 42"/>
                <a:gd name="T53" fmla="*/ 0 h 70"/>
                <a:gd name="T54" fmla="*/ 0 w 42"/>
                <a:gd name="T55" fmla="*/ 0 h 7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"/>
                <a:gd name="T85" fmla="*/ 0 h 70"/>
                <a:gd name="T86" fmla="*/ 42 w 42"/>
                <a:gd name="T87" fmla="*/ 70 h 7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" h="70">
                  <a:moveTo>
                    <a:pt x="13" y="2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8" y="35"/>
                  </a:lnTo>
                  <a:lnTo>
                    <a:pt x="33" y="45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3" y="58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7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4" name="Freeform 425"/>
            <p:cNvSpPr>
              <a:spLocks/>
            </p:cNvSpPr>
            <p:nvPr/>
          </p:nvSpPr>
          <p:spPr bwMode="auto">
            <a:xfrm>
              <a:off x="6722" y="3726"/>
              <a:ext cx="21" cy="6"/>
            </a:xfrm>
            <a:custGeom>
              <a:avLst/>
              <a:gdLst>
                <a:gd name="T0" fmla="*/ 0 w 83"/>
                <a:gd name="T1" fmla="*/ 0 h 24"/>
                <a:gd name="T2" fmla="*/ 0 w 83"/>
                <a:gd name="T3" fmla="*/ 0 h 24"/>
                <a:gd name="T4" fmla="*/ 0 w 83"/>
                <a:gd name="T5" fmla="*/ 0 h 24"/>
                <a:gd name="T6" fmla="*/ 0 w 83"/>
                <a:gd name="T7" fmla="*/ 0 h 24"/>
                <a:gd name="T8" fmla="*/ 0 w 83"/>
                <a:gd name="T9" fmla="*/ 0 h 24"/>
                <a:gd name="T10" fmla="*/ 0 w 83"/>
                <a:gd name="T11" fmla="*/ 0 h 24"/>
                <a:gd name="T12" fmla="*/ 0 w 83"/>
                <a:gd name="T13" fmla="*/ 0 h 24"/>
                <a:gd name="T14" fmla="*/ 0 w 83"/>
                <a:gd name="T15" fmla="*/ 0 h 24"/>
                <a:gd name="T16" fmla="*/ 0 w 83"/>
                <a:gd name="T17" fmla="*/ 0 h 24"/>
                <a:gd name="T18" fmla="*/ 0 w 83"/>
                <a:gd name="T19" fmla="*/ 0 h 24"/>
                <a:gd name="T20" fmla="*/ 0 w 83"/>
                <a:gd name="T21" fmla="*/ 0 h 24"/>
                <a:gd name="T22" fmla="*/ 0 w 83"/>
                <a:gd name="T23" fmla="*/ 0 h 24"/>
                <a:gd name="T24" fmla="*/ 0 w 83"/>
                <a:gd name="T25" fmla="*/ 0 h 24"/>
                <a:gd name="T26" fmla="*/ 0 w 83"/>
                <a:gd name="T27" fmla="*/ 0 h 24"/>
                <a:gd name="T28" fmla="*/ 0 w 83"/>
                <a:gd name="T29" fmla="*/ 0 h 24"/>
                <a:gd name="T30" fmla="*/ 0 w 83"/>
                <a:gd name="T31" fmla="*/ 0 h 24"/>
                <a:gd name="T32" fmla="*/ 0 w 83"/>
                <a:gd name="T33" fmla="*/ 0 h 24"/>
                <a:gd name="T34" fmla="*/ 0 w 83"/>
                <a:gd name="T35" fmla="*/ 0 h 24"/>
                <a:gd name="T36" fmla="*/ 0 w 83"/>
                <a:gd name="T37" fmla="*/ 0 h 24"/>
                <a:gd name="T38" fmla="*/ 0 w 83"/>
                <a:gd name="T39" fmla="*/ 0 h 24"/>
                <a:gd name="T40" fmla="*/ 0 w 83"/>
                <a:gd name="T41" fmla="*/ 0 h 24"/>
                <a:gd name="T42" fmla="*/ 0 w 83"/>
                <a:gd name="T43" fmla="*/ 0 h 24"/>
                <a:gd name="T44" fmla="*/ 0 w 83"/>
                <a:gd name="T45" fmla="*/ 0 h 24"/>
                <a:gd name="T46" fmla="*/ 0 w 83"/>
                <a:gd name="T47" fmla="*/ 0 h 24"/>
                <a:gd name="T48" fmla="*/ 0 w 83"/>
                <a:gd name="T49" fmla="*/ 0 h 24"/>
                <a:gd name="T50" fmla="*/ 0 w 83"/>
                <a:gd name="T51" fmla="*/ 0 h 24"/>
                <a:gd name="T52" fmla="*/ 0 w 83"/>
                <a:gd name="T53" fmla="*/ 0 h 24"/>
                <a:gd name="T54" fmla="*/ 0 w 83"/>
                <a:gd name="T55" fmla="*/ 0 h 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3"/>
                <a:gd name="T85" fmla="*/ 0 h 24"/>
                <a:gd name="T86" fmla="*/ 83 w 83"/>
                <a:gd name="T87" fmla="*/ 24 h 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3" h="24">
                  <a:moveTo>
                    <a:pt x="17" y="1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7" y="1"/>
                  </a:lnTo>
                  <a:lnTo>
                    <a:pt x="75" y="2"/>
                  </a:lnTo>
                  <a:lnTo>
                    <a:pt x="83" y="5"/>
                  </a:lnTo>
                  <a:lnTo>
                    <a:pt x="79" y="7"/>
                  </a:lnTo>
                  <a:lnTo>
                    <a:pt x="76" y="11"/>
                  </a:lnTo>
                  <a:lnTo>
                    <a:pt x="73" y="16"/>
                  </a:lnTo>
                  <a:lnTo>
                    <a:pt x="75" y="23"/>
                  </a:lnTo>
                  <a:lnTo>
                    <a:pt x="69" y="23"/>
                  </a:lnTo>
                  <a:lnTo>
                    <a:pt x="60" y="23"/>
                  </a:lnTo>
                  <a:lnTo>
                    <a:pt x="52" y="23"/>
                  </a:lnTo>
                  <a:lnTo>
                    <a:pt x="43" y="24"/>
                  </a:lnTo>
                  <a:lnTo>
                    <a:pt x="34" y="23"/>
                  </a:lnTo>
                  <a:lnTo>
                    <a:pt x="23" y="21"/>
                  </a:lnTo>
                  <a:lnTo>
                    <a:pt x="14" y="20"/>
                  </a:lnTo>
                  <a:lnTo>
                    <a:pt x="8" y="19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5" name="Freeform 426"/>
            <p:cNvSpPr>
              <a:spLocks/>
            </p:cNvSpPr>
            <p:nvPr/>
          </p:nvSpPr>
          <p:spPr bwMode="auto">
            <a:xfrm>
              <a:off x="6789" y="3731"/>
              <a:ext cx="382" cy="183"/>
            </a:xfrm>
            <a:custGeom>
              <a:avLst/>
              <a:gdLst>
                <a:gd name="T0" fmla="*/ 0 w 1527"/>
                <a:gd name="T1" fmla="*/ 0 h 733"/>
                <a:gd name="T2" fmla="*/ 0 w 1527"/>
                <a:gd name="T3" fmla="*/ 0 h 733"/>
                <a:gd name="T4" fmla="*/ 0 w 1527"/>
                <a:gd name="T5" fmla="*/ 0 h 733"/>
                <a:gd name="T6" fmla="*/ 0 w 1527"/>
                <a:gd name="T7" fmla="*/ 0 h 733"/>
                <a:gd name="T8" fmla="*/ 0 w 1527"/>
                <a:gd name="T9" fmla="*/ 0 h 733"/>
                <a:gd name="T10" fmla="*/ 0 w 1527"/>
                <a:gd name="T11" fmla="*/ 0 h 733"/>
                <a:gd name="T12" fmla="*/ 0 w 1527"/>
                <a:gd name="T13" fmla="*/ 0 h 733"/>
                <a:gd name="T14" fmla="*/ 0 w 1527"/>
                <a:gd name="T15" fmla="*/ 0 h 733"/>
                <a:gd name="T16" fmla="*/ 0 w 1527"/>
                <a:gd name="T17" fmla="*/ 0 h 733"/>
                <a:gd name="T18" fmla="*/ 0 w 1527"/>
                <a:gd name="T19" fmla="*/ 0 h 733"/>
                <a:gd name="T20" fmla="*/ 0 w 1527"/>
                <a:gd name="T21" fmla="*/ 0 h 733"/>
                <a:gd name="T22" fmla="*/ 0 w 1527"/>
                <a:gd name="T23" fmla="*/ 0 h 733"/>
                <a:gd name="T24" fmla="*/ 0 w 1527"/>
                <a:gd name="T25" fmla="*/ 0 h 733"/>
                <a:gd name="T26" fmla="*/ 0 w 1527"/>
                <a:gd name="T27" fmla="*/ 0 h 733"/>
                <a:gd name="T28" fmla="*/ 0 w 1527"/>
                <a:gd name="T29" fmla="*/ 0 h 733"/>
                <a:gd name="T30" fmla="*/ 0 w 1527"/>
                <a:gd name="T31" fmla="*/ 0 h 733"/>
                <a:gd name="T32" fmla="*/ 0 w 1527"/>
                <a:gd name="T33" fmla="*/ 0 h 733"/>
                <a:gd name="T34" fmla="*/ 0 w 1527"/>
                <a:gd name="T35" fmla="*/ 0 h 733"/>
                <a:gd name="T36" fmla="*/ 0 w 1527"/>
                <a:gd name="T37" fmla="*/ 0 h 733"/>
                <a:gd name="T38" fmla="*/ 0 w 1527"/>
                <a:gd name="T39" fmla="*/ 0 h 733"/>
                <a:gd name="T40" fmla="*/ 0 w 1527"/>
                <a:gd name="T41" fmla="*/ 0 h 733"/>
                <a:gd name="T42" fmla="*/ 0 w 1527"/>
                <a:gd name="T43" fmla="*/ 0 h 733"/>
                <a:gd name="T44" fmla="*/ 0 w 1527"/>
                <a:gd name="T45" fmla="*/ 0 h 733"/>
                <a:gd name="T46" fmla="*/ 0 w 1527"/>
                <a:gd name="T47" fmla="*/ 0 h 733"/>
                <a:gd name="T48" fmla="*/ 0 w 1527"/>
                <a:gd name="T49" fmla="*/ 0 h 733"/>
                <a:gd name="T50" fmla="*/ 0 w 1527"/>
                <a:gd name="T51" fmla="*/ 0 h 733"/>
                <a:gd name="T52" fmla="*/ 0 w 1527"/>
                <a:gd name="T53" fmla="*/ 0 h 733"/>
                <a:gd name="T54" fmla="*/ 0 w 1527"/>
                <a:gd name="T55" fmla="*/ 0 h 733"/>
                <a:gd name="T56" fmla="*/ 0 w 1527"/>
                <a:gd name="T57" fmla="*/ 0 h 733"/>
                <a:gd name="T58" fmla="*/ 0 w 1527"/>
                <a:gd name="T59" fmla="*/ 0 h 733"/>
                <a:gd name="T60" fmla="*/ 0 w 1527"/>
                <a:gd name="T61" fmla="*/ 0 h 733"/>
                <a:gd name="T62" fmla="*/ 0 w 1527"/>
                <a:gd name="T63" fmla="*/ 0 h 733"/>
                <a:gd name="T64" fmla="*/ 0 w 1527"/>
                <a:gd name="T65" fmla="*/ 0 h 733"/>
                <a:gd name="T66" fmla="*/ 0 w 1527"/>
                <a:gd name="T67" fmla="*/ 0 h 733"/>
                <a:gd name="T68" fmla="*/ 0 w 1527"/>
                <a:gd name="T69" fmla="*/ 0 h 733"/>
                <a:gd name="T70" fmla="*/ 0 w 1527"/>
                <a:gd name="T71" fmla="*/ 0 h 733"/>
                <a:gd name="T72" fmla="*/ 0 w 1527"/>
                <a:gd name="T73" fmla="*/ 0 h 733"/>
                <a:gd name="T74" fmla="*/ 0 w 1527"/>
                <a:gd name="T75" fmla="*/ 0 h 733"/>
                <a:gd name="T76" fmla="*/ 0 w 1527"/>
                <a:gd name="T77" fmla="*/ 0 h 733"/>
                <a:gd name="T78" fmla="*/ 0 w 1527"/>
                <a:gd name="T79" fmla="*/ 0 h 733"/>
                <a:gd name="T80" fmla="*/ 0 w 1527"/>
                <a:gd name="T81" fmla="*/ 0 h 733"/>
                <a:gd name="T82" fmla="*/ 0 w 1527"/>
                <a:gd name="T83" fmla="*/ 0 h 733"/>
                <a:gd name="T84" fmla="*/ 0 w 1527"/>
                <a:gd name="T85" fmla="*/ 0 h 733"/>
                <a:gd name="T86" fmla="*/ 0 w 1527"/>
                <a:gd name="T87" fmla="*/ 0 h 733"/>
                <a:gd name="T88" fmla="*/ 0 w 1527"/>
                <a:gd name="T89" fmla="*/ 0 h 733"/>
                <a:gd name="T90" fmla="*/ 0 w 1527"/>
                <a:gd name="T91" fmla="*/ 0 h 733"/>
                <a:gd name="T92" fmla="*/ 0 w 1527"/>
                <a:gd name="T93" fmla="*/ 0 h 733"/>
                <a:gd name="T94" fmla="*/ 0 w 1527"/>
                <a:gd name="T95" fmla="*/ 0 h 733"/>
                <a:gd name="T96" fmla="*/ 0 w 1527"/>
                <a:gd name="T97" fmla="*/ 0 h 733"/>
                <a:gd name="T98" fmla="*/ 0 w 1527"/>
                <a:gd name="T99" fmla="*/ 0 h 733"/>
                <a:gd name="T100" fmla="*/ 0 w 1527"/>
                <a:gd name="T101" fmla="*/ 0 h 733"/>
                <a:gd name="T102" fmla="*/ 0 w 1527"/>
                <a:gd name="T103" fmla="*/ 0 h 733"/>
                <a:gd name="T104" fmla="*/ 0 w 1527"/>
                <a:gd name="T105" fmla="*/ 0 h 733"/>
                <a:gd name="T106" fmla="*/ 0 w 1527"/>
                <a:gd name="T107" fmla="*/ 0 h 733"/>
                <a:gd name="T108" fmla="*/ 0 w 1527"/>
                <a:gd name="T109" fmla="*/ 0 h 733"/>
                <a:gd name="T110" fmla="*/ 0 w 1527"/>
                <a:gd name="T111" fmla="*/ 0 h 733"/>
                <a:gd name="T112" fmla="*/ 0 w 1527"/>
                <a:gd name="T113" fmla="*/ 0 h 733"/>
                <a:gd name="T114" fmla="*/ 0 w 1527"/>
                <a:gd name="T115" fmla="*/ 0 h 733"/>
                <a:gd name="T116" fmla="*/ 0 w 1527"/>
                <a:gd name="T117" fmla="*/ 0 h 733"/>
                <a:gd name="T118" fmla="*/ 0 w 1527"/>
                <a:gd name="T119" fmla="*/ 0 h 733"/>
                <a:gd name="T120" fmla="*/ 0 w 1527"/>
                <a:gd name="T121" fmla="*/ 0 h 733"/>
                <a:gd name="T122" fmla="*/ 0 w 1527"/>
                <a:gd name="T123" fmla="*/ 0 h 7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27"/>
                <a:gd name="T187" fmla="*/ 0 h 733"/>
                <a:gd name="T188" fmla="*/ 1527 w 1527"/>
                <a:gd name="T189" fmla="*/ 733 h 73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27" h="733">
                  <a:moveTo>
                    <a:pt x="3" y="0"/>
                  </a:moveTo>
                  <a:lnTo>
                    <a:pt x="22" y="0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9" y="1"/>
                  </a:lnTo>
                  <a:lnTo>
                    <a:pt x="97" y="1"/>
                  </a:lnTo>
                  <a:lnTo>
                    <a:pt x="116" y="3"/>
                  </a:lnTo>
                  <a:lnTo>
                    <a:pt x="135" y="3"/>
                  </a:lnTo>
                  <a:lnTo>
                    <a:pt x="154" y="7"/>
                  </a:lnTo>
                  <a:lnTo>
                    <a:pt x="172" y="8"/>
                  </a:lnTo>
                  <a:lnTo>
                    <a:pt x="191" y="10"/>
                  </a:lnTo>
                  <a:lnTo>
                    <a:pt x="209" y="13"/>
                  </a:lnTo>
                  <a:lnTo>
                    <a:pt x="228" y="15"/>
                  </a:lnTo>
                  <a:lnTo>
                    <a:pt x="244" y="19"/>
                  </a:lnTo>
                  <a:lnTo>
                    <a:pt x="262" y="22"/>
                  </a:lnTo>
                  <a:lnTo>
                    <a:pt x="278" y="25"/>
                  </a:lnTo>
                  <a:lnTo>
                    <a:pt x="295" y="29"/>
                  </a:lnTo>
                  <a:lnTo>
                    <a:pt x="297" y="41"/>
                  </a:lnTo>
                  <a:lnTo>
                    <a:pt x="298" y="54"/>
                  </a:lnTo>
                  <a:lnTo>
                    <a:pt x="298" y="67"/>
                  </a:lnTo>
                  <a:lnTo>
                    <a:pt x="299" y="79"/>
                  </a:lnTo>
                  <a:lnTo>
                    <a:pt x="298" y="91"/>
                  </a:lnTo>
                  <a:lnTo>
                    <a:pt x="298" y="105"/>
                  </a:lnTo>
                  <a:lnTo>
                    <a:pt x="298" y="117"/>
                  </a:lnTo>
                  <a:lnTo>
                    <a:pt x="298" y="130"/>
                  </a:lnTo>
                  <a:lnTo>
                    <a:pt x="297" y="142"/>
                  </a:lnTo>
                  <a:lnTo>
                    <a:pt x="295" y="155"/>
                  </a:lnTo>
                  <a:lnTo>
                    <a:pt x="295" y="168"/>
                  </a:lnTo>
                  <a:lnTo>
                    <a:pt x="295" y="181"/>
                  </a:lnTo>
                  <a:lnTo>
                    <a:pt x="295" y="193"/>
                  </a:lnTo>
                  <a:lnTo>
                    <a:pt x="295" y="206"/>
                  </a:lnTo>
                  <a:lnTo>
                    <a:pt x="297" y="219"/>
                  </a:lnTo>
                  <a:lnTo>
                    <a:pt x="300" y="232"/>
                  </a:lnTo>
                  <a:lnTo>
                    <a:pt x="371" y="224"/>
                  </a:lnTo>
                  <a:lnTo>
                    <a:pt x="442" y="216"/>
                  </a:lnTo>
                  <a:lnTo>
                    <a:pt x="515" y="211"/>
                  </a:lnTo>
                  <a:lnTo>
                    <a:pt x="588" y="205"/>
                  </a:lnTo>
                  <a:lnTo>
                    <a:pt x="660" y="199"/>
                  </a:lnTo>
                  <a:lnTo>
                    <a:pt x="733" y="193"/>
                  </a:lnTo>
                  <a:lnTo>
                    <a:pt x="806" y="187"/>
                  </a:lnTo>
                  <a:lnTo>
                    <a:pt x="879" y="183"/>
                  </a:lnTo>
                  <a:lnTo>
                    <a:pt x="952" y="177"/>
                  </a:lnTo>
                  <a:lnTo>
                    <a:pt x="1024" y="173"/>
                  </a:lnTo>
                  <a:lnTo>
                    <a:pt x="1097" y="169"/>
                  </a:lnTo>
                  <a:lnTo>
                    <a:pt x="1171" y="164"/>
                  </a:lnTo>
                  <a:lnTo>
                    <a:pt x="1242" y="161"/>
                  </a:lnTo>
                  <a:lnTo>
                    <a:pt x="1315" y="158"/>
                  </a:lnTo>
                  <a:lnTo>
                    <a:pt x="1389" y="155"/>
                  </a:lnTo>
                  <a:lnTo>
                    <a:pt x="1461" y="152"/>
                  </a:lnTo>
                  <a:lnTo>
                    <a:pt x="1465" y="158"/>
                  </a:lnTo>
                  <a:lnTo>
                    <a:pt x="1473" y="159"/>
                  </a:lnTo>
                  <a:lnTo>
                    <a:pt x="1483" y="154"/>
                  </a:lnTo>
                  <a:lnTo>
                    <a:pt x="1494" y="148"/>
                  </a:lnTo>
                  <a:lnTo>
                    <a:pt x="1500" y="141"/>
                  </a:lnTo>
                  <a:lnTo>
                    <a:pt x="1505" y="132"/>
                  </a:lnTo>
                  <a:lnTo>
                    <a:pt x="1503" y="130"/>
                  </a:lnTo>
                  <a:lnTo>
                    <a:pt x="1502" y="127"/>
                  </a:lnTo>
                  <a:lnTo>
                    <a:pt x="1497" y="124"/>
                  </a:lnTo>
                  <a:lnTo>
                    <a:pt x="1493" y="124"/>
                  </a:lnTo>
                  <a:lnTo>
                    <a:pt x="1483" y="120"/>
                  </a:lnTo>
                  <a:lnTo>
                    <a:pt x="1473" y="117"/>
                  </a:lnTo>
                  <a:lnTo>
                    <a:pt x="1464" y="112"/>
                  </a:lnTo>
                  <a:lnTo>
                    <a:pt x="1454" y="109"/>
                  </a:lnTo>
                  <a:lnTo>
                    <a:pt x="1454" y="101"/>
                  </a:lnTo>
                  <a:lnTo>
                    <a:pt x="1454" y="93"/>
                  </a:lnTo>
                  <a:lnTo>
                    <a:pt x="1461" y="92"/>
                  </a:lnTo>
                  <a:lnTo>
                    <a:pt x="1470" y="94"/>
                  </a:lnTo>
                  <a:lnTo>
                    <a:pt x="1477" y="96"/>
                  </a:lnTo>
                  <a:lnTo>
                    <a:pt x="1485" y="100"/>
                  </a:lnTo>
                  <a:lnTo>
                    <a:pt x="1493" y="103"/>
                  </a:lnTo>
                  <a:lnTo>
                    <a:pt x="1500" y="109"/>
                  </a:lnTo>
                  <a:lnTo>
                    <a:pt x="1506" y="115"/>
                  </a:lnTo>
                  <a:lnTo>
                    <a:pt x="1512" y="120"/>
                  </a:lnTo>
                  <a:lnTo>
                    <a:pt x="1518" y="129"/>
                  </a:lnTo>
                  <a:lnTo>
                    <a:pt x="1521" y="137"/>
                  </a:lnTo>
                  <a:lnTo>
                    <a:pt x="1525" y="146"/>
                  </a:lnTo>
                  <a:lnTo>
                    <a:pt x="1527" y="155"/>
                  </a:lnTo>
                  <a:lnTo>
                    <a:pt x="1527" y="161"/>
                  </a:lnTo>
                  <a:lnTo>
                    <a:pt x="1526" y="170"/>
                  </a:lnTo>
                  <a:lnTo>
                    <a:pt x="1521" y="174"/>
                  </a:lnTo>
                  <a:lnTo>
                    <a:pt x="1517" y="181"/>
                  </a:lnTo>
                  <a:lnTo>
                    <a:pt x="1508" y="183"/>
                  </a:lnTo>
                  <a:lnTo>
                    <a:pt x="1501" y="186"/>
                  </a:lnTo>
                  <a:lnTo>
                    <a:pt x="1491" y="186"/>
                  </a:lnTo>
                  <a:lnTo>
                    <a:pt x="1482" y="186"/>
                  </a:lnTo>
                  <a:lnTo>
                    <a:pt x="1442" y="189"/>
                  </a:lnTo>
                  <a:lnTo>
                    <a:pt x="1403" y="193"/>
                  </a:lnTo>
                  <a:lnTo>
                    <a:pt x="1365" y="195"/>
                  </a:lnTo>
                  <a:lnTo>
                    <a:pt x="1326" y="198"/>
                  </a:lnTo>
                  <a:lnTo>
                    <a:pt x="1287" y="200"/>
                  </a:lnTo>
                  <a:lnTo>
                    <a:pt x="1249" y="202"/>
                  </a:lnTo>
                  <a:lnTo>
                    <a:pt x="1209" y="205"/>
                  </a:lnTo>
                  <a:lnTo>
                    <a:pt x="1171" y="206"/>
                  </a:lnTo>
                  <a:lnTo>
                    <a:pt x="1131" y="207"/>
                  </a:lnTo>
                  <a:lnTo>
                    <a:pt x="1090" y="209"/>
                  </a:lnTo>
                  <a:lnTo>
                    <a:pt x="1051" y="211"/>
                  </a:lnTo>
                  <a:lnTo>
                    <a:pt x="1011" y="214"/>
                  </a:lnTo>
                  <a:lnTo>
                    <a:pt x="970" y="215"/>
                  </a:lnTo>
                  <a:lnTo>
                    <a:pt x="928" y="219"/>
                  </a:lnTo>
                  <a:lnTo>
                    <a:pt x="887" y="222"/>
                  </a:lnTo>
                  <a:lnTo>
                    <a:pt x="846" y="225"/>
                  </a:lnTo>
                  <a:lnTo>
                    <a:pt x="811" y="228"/>
                  </a:lnTo>
                  <a:lnTo>
                    <a:pt x="776" y="232"/>
                  </a:lnTo>
                  <a:lnTo>
                    <a:pt x="741" y="235"/>
                  </a:lnTo>
                  <a:lnTo>
                    <a:pt x="707" y="238"/>
                  </a:lnTo>
                  <a:lnTo>
                    <a:pt x="672" y="241"/>
                  </a:lnTo>
                  <a:lnTo>
                    <a:pt x="637" y="245"/>
                  </a:lnTo>
                  <a:lnTo>
                    <a:pt x="602" y="247"/>
                  </a:lnTo>
                  <a:lnTo>
                    <a:pt x="569" y="250"/>
                  </a:lnTo>
                  <a:lnTo>
                    <a:pt x="533" y="253"/>
                  </a:lnTo>
                  <a:lnTo>
                    <a:pt x="499" y="256"/>
                  </a:lnTo>
                  <a:lnTo>
                    <a:pt x="464" y="259"/>
                  </a:lnTo>
                  <a:lnTo>
                    <a:pt x="430" y="263"/>
                  </a:lnTo>
                  <a:lnTo>
                    <a:pt x="397" y="267"/>
                  </a:lnTo>
                  <a:lnTo>
                    <a:pt x="364" y="272"/>
                  </a:lnTo>
                  <a:lnTo>
                    <a:pt x="331" y="277"/>
                  </a:lnTo>
                  <a:lnTo>
                    <a:pt x="300" y="282"/>
                  </a:lnTo>
                  <a:lnTo>
                    <a:pt x="299" y="308"/>
                  </a:lnTo>
                  <a:lnTo>
                    <a:pt x="298" y="333"/>
                  </a:lnTo>
                  <a:lnTo>
                    <a:pt x="298" y="360"/>
                  </a:lnTo>
                  <a:lnTo>
                    <a:pt x="299" y="386"/>
                  </a:lnTo>
                  <a:lnTo>
                    <a:pt x="299" y="412"/>
                  </a:lnTo>
                  <a:lnTo>
                    <a:pt x="299" y="438"/>
                  </a:lnTo>
                  <a:lnTo>
                    <a:pt x="300" y="465"/>
                  </a:lnTo>
                  <a:lnTo>
                    <a:pt x="301" y="491"/>
                  </a:lnTo>
                  <a:lnTo>
                    <a:pt x="301" y="516"/>
                  </a:lnTo>
                  <a:lnTo>
                    <a:pt x="304" y="542"/>
                  </a:lnTo>
                  <a:lnTo>
                    <a:pt x="305" y="566"/>
                  </a:lnTo>
                  <a:lnTo>
                    <a:pt x="307" y="592"/>
                  </a:lnTo>
                  <a:lnTo>
                    <a:pt x="309" y="615"/>
                  </a:lnTo>
                  <a:lnTo>
                    <a:pt x="311" y="639"/>
                  </a:lnTo>
                  <a:lnTo>
                    <a:pt x="313" y="663"/>
                  </a:lnTo>
                  <a:lnTo>
                    <a:pt x="315" y="687"/>
                  </a:lnTo>
                  <a:lnTo>
                    <a:pt x="330" y="682"/>
                  </a:lnTo>
                  <a:lnTo>
                    <a:pt x="347" y="679"/>
                  </a:lnTo>
                  <a:lnTo>
                    <a:pt x="363" y="676"/>
                  </a:lnTo>
                  <a:lnTo>
                    <a:pt x="381" y="673"/>
                  </a:lnTo>
                  <a:lnTo>
                    <a:pt x="397" y="668"/>
                  </a:lnTo>
                  <a:lnTo>
                    <a:pt x="413" y="666"/>
                  </a:lnTo>
                  <a:lnTo>
                    <a:pt x="430" y="663"/>
                  </a:lnTo>
                  <a:lnTo>
                    <a:pt x="448" y="661"/>
                  </a:lnTo>
                  <a:lnTo>
                    <a:pt x="464" y="659"/>
                  </a:lnTo>
                  <a:lnTo>
                    <a:pt x="481" y="655"/>
                  </a:lnTo>
                  <a:lnTo>
                    <a:pt x="498" y="653"/>
                  </a:lnTo>
                  <a:lnTo>
                    <a:pt x="515" y="653"/>
                  </a:lnTo>
                  <a:lnTo>
                    <a:pt x="531" y="651"/>
                  </a:lnTo>
                  <a:lnTo>
                    <a:pt x="547" y="651"/>
                  </a:lnTo>
                  <a:lnTo>
                    <a:pt x="564" y="651"/>
                  </a:lnTo>
                  <a:lnTo>
                    <a:pt x="581" y="652"/>
                  </a:lnTo>
                  <a:lnTo>
                    <a:pt x="580" y="660"/>
                  </a:lnTo>
                  <a:lnTo>
                    <a:pt x="581" y="668"/>
                  </a:lnTo>
                  <a:lnTo>
                    <a:pt x="581" y="669"/>
                  </a:lnTo>
                  <a:lnTo>
                    <a:pt x="584" y="673"/>
                  </a:lnTo>
                  <a:lnTo>
                    <a:pt x="588" y="672"/>
                  </a:lnTo>
                  <a:lnTo>
                    <a:pt x="594" y="672"/>
                  </a:lnTo>
                  <a:lnTo>
                    <a:pt x="602" y="668"/>
                  </a:lnTo>
                  <a:lnTo>
                    <a:pt x="612" y="666"/>
                  </a:lnTo>
                  <a:lnTo>
                    <a:pt x="621" y="663"/>
                  </a:lnTo>
                  <a:lnTo>
                    <a:pt x="630" y="660"/>
                  </a:lnTo>
                  <a:lnTo>
                    <a:pt x="637" y="655"/>
                  </a:lnTo>
                  <a:lnTo>
                    <a:pt x="648" y="652"/>
                  </a:lnTo>
                  <a:lnTo>
                    <a:pt x="655" y="647"/>
                  </a:lnTo>
                  <a:lnTo>
                    <a:pt x="665" y="645"/>
                  </a:lnTo>
                  <a:lnTo>
                    <a:pt x="674" y="639"/>
                  </a:lnTo>
                  <a:lnTo>
                    <a:pt x="683" y="636"/>
                  </a:lnTo>
                  <a:lnTo>
                    <a:pt x="693" y="633"/>
                  </a:lnTo>
                  <a:lnTo>
                    <a:pt x="702" y="629"/>
                  </a:lnTo>
                  <a:lnTo>
                    <a:pt x="712" y="626"/>
                  </a:lnTo>
                  <a:lnTo>
                    <a:pt x="722" y="625"/>
                  </a:lnTo>
                  <a:lnTo>
                    <a:pt x="731" y="623"/>
                  </a:lnTo>
                  <a:lnTo>
                    <a:pt x="743" y="623"/>
                  </a:lnTo>
                  <a:lnTo>
                    <a:pt x="751" y="622"/>
                  </a:lnTo>
                  <a:lnTo>
                    <a:pt x="758" y="622"/>
                  </a:lnTo>
                  <a:lnTo>
                    <a:pt x="765" y="621"/>
                  </a:lnTo>
                  <a:lnTo>
                    <a:pt x="775" y="620"/>
                  </a:lnTo>
                  <a:lnTo>
                    <a:pt x="782" y="618"/>
                  </a:lnTo>
                  <a:lnTo>
                    <a:pt x="790" y="615"/>
                  </a:lnTo>
                  <a:lnTo>
                    <a:pt x="800" y="614"/>
                  </a:lnTo>
                  <a:lnTo>
                    <a:pt x="808" y="613"/>
                  </a:lnTo>
                  <a:lnTo>
                    <a:pt x="816" y="610"/>
                  </a:lnTo>
                  <a:lnTo>
                    <a:pt x="824" y="609"/>
                  </a:lnTo>
                  <a:lnTo>
                    <a:pt x="834" y="607"/>
                  </a:lnTo>
                  <a:lnTo>
                    <a:pt x="842" y="607"/>
                  </a:lnTo>
                  <a:lnTo>
                    <a:pt x="849" y="607"/>
                  </a:lnTo>
                  <a:lnTo>
                    <a:pt x="858" y="607"/>
                  </a:lnTo>
                  <a:lnTo>
                    <a:pt x="865" y="608"/>
                  </a:lnTo>
                  <a:lnTo>
                    <a:pt x="873" y="611"/>
                  </a:lnTo>
                  <a:lnTo>
                    <a:pt x="878" y="613"/>
                  </a:lnTo>
                  <a:lnTo>
                    <a:pt x="884" y="615"/>
                  </a:lnTo>
                  <a:lnTo>
                    <a:pt x="890" y="620"/>
                  </a:lnTo>
                  <a:lnTo>
                    <a:pt x="895" y="625"/>
                  </a:lnTo>
                  <a:lnTo>
                    <a:pt x="899" y="626"/>
                  </a:lnTo>
                  <a:lnTo>
                    <a:pt x="905" y="626"/>
                  </a:lnTo>
                  <a:lnTo>
                    <a:pt x="912" y="626"/>
                  </a:lnTo>
                  <a:lnTo>
                    <a:pt x="918" y="627"/>
                  </a:lnTo>
                  <a:lnTo>
                    <a:pt x="925" y="627"/>
                  </a:lnTo>
                  <a:lnTo>
                    <a:pt x="931" y="627"/>
                  </a:lnTo>
                  <a:lnTo>
                    <a:pt x="940" y="626"/>
                  </a:lnTo>
                  <a:lnTo>
                    <a:pt x="947" y="626"/>
                  </a:lnTo>
                  <a:lnTo>
                    <a:pt x="952" y="625"/>
                  </a:lnTo>
                  <a:lnTo>
                    <a:pt x="959" y="623"/>
                  </a:lnTo>
                  <a:lnTo>
                    <a:pt x="964" y="621"/>
                  </a:lnTo>
                  <a:lnTo>
                    <a:pt x="970" y="620"/>
                  </a:lnTo>
                  <a:lnTo>
                    <a:pt x="976" y="613"/>
                  </a:lnTo>
                  <a:lnTo>
                    <a:pt x="979" y="607"/>
                  </a:lnTo>
                  <a:lnTo>
                    <a:pt x="993" y="601"/>
                  </a:lnTo>
                  <a:lnTo>
                    <a:pt x="1008" y="597"/>
                  </a:lnTo>
                  <a:lnTo>
                    <a:pt x="1024" y="593"/>
                  </a:lnTo>
                  <a:lnTo>
                    <a:pt x="1041" y="588"/>
                  </a:lnTo>
                  <a:lnTo>
                    <a:pt x="1057" y="584"/>
                  </a:lnTo>
                  <a:lnTo>
                    <a:pt x="1075" y="582"/>
                  </a:lnTo>
                  <a:lnTo>
                    <a:pt x="1091" y="579"/>
                  </a:lnTo>
                  <a:lnTo>
                    <a:pt x="1110" y="578"/>
                  </a:lnTo>
                  <a:lnTo>
                    <a:pt x="1125" y="574"/>
                  </a:lnTo>
                  <a:lnTo>
                    <a:pt x="1142" y="574"/>
                  </a:lnTo>
                  <a:lnTo>
                    <a:pt x="1159" y="574"/>
                  </a:lnTo>
                  <a:lnTo>
                    <a:pt x="1176" y="578"/>
                  </a:lnTo>
                  <a:lnTo>
                    <a:pt x="1191" y="580"/>
                  </a:lnTo>
                  <a:lnTo>
                    <a:pt x="1207" y="584"/>
                  </a:lnTo>
                  <a:lnTo>
                    <a:pt x="1223" y="588"/>
                  </a:lnTo>
                  <a:lnTo>
                    <a:pt x="1240" y="595"/>
                  </a:lnTo>
                  <a:lnTo>
                    <a:pt x="1243" y="595"/>
                  </a:lnTo>
                  <a:lnTo>
                    <a:pt x="1250" y="595"/>
                  </a:lnTo>
                  <a:lnTo>
                    <a:pt x="1255" y="594"/>
                  </a:lnTo>
                  <a:lnTo>
                    <a:pt x="1262" y="593"/>
                  </a:lnTo>
                  <a:lnTo>
                    <a:pt x="1272" y="586"/>
                  </a:lnTo>
                  <a:lnTo>
                    <a:pt x="1278" y="578"/>
                  </a:lnTo>
                  <a:lnTo>
                    <a:pt x="1282" y="573"/>
                  </a:lnTo>
                  <a:lnTo>
                    <a:pt x="1288" y="569"/>
                  </a:lnTo>
                  <a:lnTo>
                    <a:pt x="1295" y="566"/>
                  </a:lnTo>
                  <a:lnTo>
                    <a:pt x="1302" y="563"/>
                  </a:lnTo>
                  <a:lnTo>
                    <a:pt x="1311" y="560"/>
                  </a:lnTo>
                  <a:lnTo>
                    <a:pt x="1319" y="558"/>
                  </a:lnTo>
                  <a:lnTo>
                    <a:pt x="1329" y="556"/>
                  </a:lnTo>
                  <a:lnTo>
                    <a:pt x="1338" y="556"/>
                  </a:lnTo>
                  <a:lnTo>
                    <a:pt x="1347" y="555"/>
                  </a:lnTo>
                  <a:lnTo>
                    <a:pt x="1356" y="555"/>
                  </a:lnTo>
                  <a:lnTo>
                    <a:pt x="1365" y="555"/>
                  </a:lnTo>
                  <a:lnTo>
                    <a:pt x="1373" y="555"/>
                  </a:lnTo>
                  <a:lnTo>
                    <a:pt x="1381" y="555"/>
                  </a:lnTo>
                  <a:lnTo>
                    <a:pt x="1389" y="556"/>
                  </a:lnTo>
                  <a:lnTo>
                    <a:pt x="1395" y="557"/>
                  </a:lnTo>
                  <a:lnTo>
                    <a:pt x="1402" y="558"/>
                  </a:lnTo>
                  <a:lnTo>
                    <a:pt x="1409" y="563"/>
                  </a:lnTo>
                  <a:lnTo>
                    <a:pt x="1415" y="571"/>
                  </a:lnTo>
                  <a:lnTo>
                    <a:pt x="1417" y="579"/>
                  </a:lnTo>
                  <a:lnTo>
                    <a:pt x="1417" y="587"/>
                  </a:lnTo>
                  <a:lnTo>
                    <a:pt x="1413" y="595"/>
                  </a:lnTo>
                  <a:lnTo>
                    <a:pt x="1406" y="602"/>
                  </a:lnTo>
                  <a:lnTo>
                    <a:pt x="1401" y="603"/>
                  </a:lnTo>
                  <a:lnTo>
                    <a:pt x="1395" y="605"/>
                  </a:lnTo>
                  <a:lnTo>
                    <a:pt x="1389" y="605"/>
                  </a:lnTo>
                  <a:lnTo>
                    <a:pt x="1382" y="605"/>
                  </a:lnTo>
                  <a:lnTo>
                    <a:pt x="1342" y="608"/>
                  </a:lnTo>
                  <a:lnTo>
                    <a:pt x="1302" y="611"/>
                  </a:lnTo>
                  <a:lnTo>
                    <a:pt x="1264" y="614"/>
                  </a:lnTo>
                  <a:lnTo>
                    <a:pt x="1224" y="618"/>
                  </a:lnTo>
                  <a:lnTo>
                    <a:pt x="1184" y="621"/>
                  </a:lnTo>
                  <a:lnTo>
                    <a:pt x="1146" y="624"/>
                  </a:lnTo>
                  <a:lnTo>
                    <a:pt x="1106" y="626"/>
                  </a:lnTo>
                  <a:lnTo>
                    <a:pt x="1066" y="631"/>
                  </a:lnTo>
                  <a:lnTo>
                    <a:pt x="1028" y="634"/>
                  </a:lnTo>
                  <a:lnTo>
                    <a:pt x="988" y="638"/>
                  </a:lnTo>
                  <a:lnTo>
                    <a:pt x="949" y="642"/>
                  </a:lnTo>
                  <a:lnTo>
                    <a:pt x="911" y="648"/>
                  </a:lnTo>
                  <a:lnTo>
                    <a:pt x="871" y="654"/>
                  </a:lnTo>
                  <a:lnTo>
                    <a:pt x="833" y="661"/>
                  </a:lnTo>
                  <a:lnTo>
                    <a:pt x="793" y="668"/>
                  </a:lnTo>
                  <a:lnTo>
                    <a:pt x="754" y="679"/>
                  </a:lnTo>
                  <a:lnTo>
                    <a:pt x="727" y="679"/>
                  </a:lnTo>
                  <a:lnTo>
                    <a:pt x="699" y="681"/>
                  </a:lnTo>
                  <a:lnTo>
                    <a:pt x="671" y="684"/>
                  </a:lnTo>
                  <a:lnTo>
                    <a:pt x="643" y="687"/>
                  </a:lnTo>
                  <a:lnTo>
                    <a:pt x="615" y="690"/>
                  </a:lnTo>
                  <a:lnTo>
                    <a:pt x="588" y="692"/>
                  </a:lnTo>
                  <a:lnTo>
                    <a:pt x="559" y="696"/>
                  </a:lnTo>
                  <a:lnTo>
                    <a:pt x="533" y="700"/>
                  </a:lnTo>
                  <a:lnTo>
                    <a:pt x="504" y="703"/>
                  </a:lnTo>
                  <a:lnTo>
                    <a:pt x="476" y="707"/>
                  </a:lnTo>
                  <a:lnTo>
                    <a:pt x="448" y="711"/>
                  </a:lnTo>
                  <a:lnTo>
                    <a:pt x="422" y="716"/>
                  </a:lnTo>
                  <a:lnTo>
                    <a:pt x="393" y="720"/>
                  </a:lnTo>
                  <a:lnTo>
                    <a:pt x="368" y="725"/>
                  </a:lnTo>
                  <a:lnTo>
                    <a:pt x="341" y="729"/>
                  </a:lnTo>
                  <a:lnTo>
                    <a:pt x="315" y="733"/>
                  </a:lnTo>
                  <a:lnTo>
                    <a:pt x="309" y="732"/>
                  </a:lnTo>
                  <a:lnTo>
                    <a:pt x="303" y="732"/>
                  </a:lnTo>
                  <a:lnTo>
                    <a:pt x="297" y="732"/>
                  </a:lnTo>
                  <a:lnTo>
                    <a:pt x="291" y="732"/>
                  </a:lnTo>
                  <a:lnTo>
                    <a:pt x="284" y="731"/>
                  </a:lnTo>
                  <a:lnTo>
                    <a:pt x="278" y="731"/>
                  </a:lnTo>
                  <a:lnTo>
                    <a:pt x="271" y="730"/>
                  </a:lnTo>
                  <a:lnTo>
                    <a:pt x="266" y="730"/>
                  </a:lnTo>
                  <a:lnTo>
                    <a:pt x="257" y="726"/>
                  </a:lnTo>
                  <a:lnTo>
                    <a:pt x="251" y="720"/>
                  </a:lnTo>
                  <a:lnTo>
                    <a:pt x="247" y="714"/>
                  </a:lnTo>
                  <a:lnTo>
                    <a:pt x="247" y="709"/>
                  </a:lnTo>
                  <a:lnTo>
                    <a:pt x="247" y="703"/>
                  </a:lnTo>
                  <a:lnTo>
                    <a:pt x="250" y="696"/>
                  </a:lnTo>
                  <a:lnTo>
                    <a:pt x="248" y="678"/>
                  </a:lnTo>
                  <a:lnTo>
                    <a:pt x="248" y="660"/>
                  </a:lnTo>
                  <a:lnTo>
                    <a:pt x="248" y="642"/>
                  </a:lnTo>
                  <a:lnTo>
                    <a:pt x="248" y="625"/>
                  </a:lnTo>
                  <a:lnTo>
                    <a:pt x="248" y="606"/>
                  </a:lnTo>
                  <a:lnTo>
                    <a:pt x="248" y="588"/>
                  </a:lnTo>
                  <a:lnTo>
                    <a:pt x="248" y="571"/>
                  </a:lnTo>
                  <a:lnTo>
                    <a:pt x="248" y="553"/>
                  </a:lnTo>
                  <a:lnTo>
                    <a:pt x="247" y="535"/>
                  </a:lnTo>
                  <a:lnTo>
                    <a:pt x="247" y="518"/>
                  </a:lnTo>
                  <a:lnTo>
                    <a:pt x="247" y="500"/>
                  </a:lnTo>
                  <a:lnTo>
                    <a:pt x="247" y="482"/>
                  </a:lnTo>
                  <a:lnTo>
                    <a:pt x="247" y="465"/>
                  </a:lnTo>
                  <a:lnTo>
                    <a:pt x="247" y="447"/>
                  </a:lnTo>
                  <a:lnTo>
                    <a:pt x="247" y="429"/>
                  </a:lnTo>
                  <a:lnTo>
                    <a:pt x="247" y="413"/>
                  </a:lnTo>
                  <a:lnTo>
                    <a:pt x="244" y="392"/>
                  </a:lnTo>
                  <a:lnTo>
                    <a:pt x="241" y="371"/>
                  </a:lnTo>
                  <a:lnTo>
                    <a:pt x="239" y="349"/>
                  </a:lnTo>
                  <a:lnTo>
                    <a:pt x="239" y="328"/>
                  </a:lnTo>
                  <a:lnTo>
                    <a:pt x="239" y="305"/>
                  </a:lnTo>
                  <a:lnTo>
                    <a:pt x="239" y="282"/>
                  </a:lnTo>
                  <a:lnTo>
                    <a:pt x="240" y="260"/>
                  </a:lnTo>
                  <a:lnTo>
                    <a:pt x="241" y="238"/>
                  </a:lnTo>
                  <a:lnTo>
                    <a:pt x="240" y="215"/>
                  </a:lnTo>
                  <a:lnTo>
                    <a:pt x="240" y="193"/>
                  </a:lnTo>
                  <a:lnTo>
                    <a:pt x="239" y="171"/>
                  </a:lnTo>
                  <a:lnTo>
                    <a:pt x="239" y="149"/>
                  </a:lnTo>
                  <a:lnTo>
                    <a:pt x="235" y="127"/>
                  </a:lnTo>
                  <a:lnTo>
                    <a:pt x="231" y="106"/>
                  </a:lnTo>
                  <a:lnTo>
                    <a:pt x="227" y="86"/>
                  </a:lnTo>
                  <a:lnTo>
                    <a:pt x="221" y="66"/>
                  </a:lnTo>
                  <a:lnTo>
                    <a:pt x="210" y="67"/>
                  </a:lnTo>
                  <a:lnTo>
                    <a:pt x="199" y="67"/>
                  </a:lnTo>
                  <a:lnTo>
                    <a:pt x="189" y="67"/>
                  </a:lnTo>
                  <a:lnTo>
                    <a:pt x="180" y="67"/>
                  </a:lnTo>
                  <a:lnTo>
                    <a:pt x="170" y="65"/>
                  </a:lnTo>
                  <a:lnTo>
                    <a:pt x="160" y="63"/>
                  </a:lnTo>
                  <a:lnTo>
                    <a:pt x="150" y="61"/>
                  </a:lnTo>
                  <a:lnTo>
                    <a:pt x="141" y="59"/>
                  </a:lnTo>
                  <a:lnTo>
                    <a:pt x="132" y="56"/>
                  </a:lnTo>
                  <a:lnTo>
                    <a:pt x="122" y="55"/>
                  </a:lnTo>
                  <a:lnTo>
                    <a:pt x="113" y="54"/>
                  </a:lnTo>
                  <a:lnTo>
                    <a:pt x="104" y="54"/>
                  </a:lnTo>
                  <a:lnTo>
                    <a:pt x="94" y="54"/>
                  </a:lnTo>
                  <a:lnTo>
                    <a:pt x="86" y="55"/>
                  </a:lnTo>
                  <a:lnTo>
                    <a:pt x="77" y="57"/>
                  </a:lnTo>
                  <a:lnTo>
                    <a:pt x="69" y="62"/>
                  </a:lnTo>
                  <a:lnTo>
                    <a:pt x="66" y="61"/>
                  </a:lnTo>
                  <a:lnTo>
                    <a:pt x="62" y="61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6" y="55"/>
                  </a:lnTo>
                  <a:lnTo>
                    <a:pt x="40" y="51"/>
                  </a:lnTo>
                  <a:lnTo>
                    <a:pt x="34" y="47"/>
                  </a:lnTo>
                  <a:lnTo>
                    <a:pt x="33" y="44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52" y="25"/>
                  </a:lnTo>
                  <a:lnTo>
                    <a:pt x="45" y="22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23" y="19"/>
                  </a:lnTo>
                  <a:lnTo>
                    <a:pt x="16" y="17"/>
                  </a:lnTo>
                  <a:lnTo>
                    <a:pt x="9" y="14"/>
                  </a:lnTo>
                  <a:lnTo>
                    <a:pt x="3" y="12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6" name="Freeform 427"/>
            <p:cNvSpPr>
              <a:spLocks/>
            </p:cNvSpPr>
            <p:nvPr/>
          </p:nvSpPr>
          <p:spPr bwMode="auto">
            <a:xfrm>
              <a:off x="7080" y="3731"/>
              <a:ext cx="11" cy="10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41"/>
                <a:gd name="T56" fmla="*/ 44 w 44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41">
                  <a:moveTo>
                    <a:pt x="19" y="0"/>
                  </a:moveTo>
                  <a:lnTo>
                    <a:pt x="25" y="1"/>
                  </a:lnTo>
                  <a:lnTo>
                    <a:pt x="31" y="6"/>
                  </a:lnTo>
                  <a:lnTo>
                    <a:pt x="38" y="11"/>
                  </a:lnTo>
                  <a:lnTo>
                    <a:pt x="44" y="17"/>
                  </a:lnTo>
                  <a:lnTo>
                    <a:pt x="32" y="22"/>
                  </a:lnTo>
                  <a:lnTo>
                    <a:pt x="21" y="28"/>
                  </a:lnTo>
                  <a:lnTo>
                    <a:pt x="11" y="36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6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7" name="Freeform 428"/>
            <p:cNvSpPr>
              <a:spLocks/>
            </p:cNvSpPr>
            <p:nvPr/>
          </p:nvSpPr>
          <p:spPr bwMode="auto">
            <a:xfrm>
              <a:off x="6777" y="3734"/>
              <a:ext cx="3" cy="4"/>
            </a:xfrm>
            <a:custGeom>
              <a:avLst/>
              <a:gdLst>
                <a:gd name="T0" fmla="*/ 0 w 12"/>
                <a:gd name="T1" fmla="*/ 0 h 15"/>
                <a:gd name="T2" fmla="*/ 0 w 12"/>
                <a:gd name="T3" fmla="*/ 0 h 15"/>
                <a:gd name="T4" fmla="*/ 0 w 12"/>
                <a:gd name="T5" fmla="*/ 0 h 15"/>
                <a:gd name="T6" fmla="*/ 0 w 12"/>
                <a:gd name="T7" fmla="*/ 0 h 15"/>
                <a:gd name="T8" fmla="*/ 0 w 12"/>
                <a:gd name="T9" fmla="*/ 0 h 15"/>
                <a:gd name="T10" fmla="*/ 0 w 12"/>
                <a:gd name="T11" fmla="*/ 0 h 15"/>
                <a:gd name="T12" fmla="*/ 0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0 h 15"/>
                <a:gd name="T20" fmla="*/ 0 w 12"/>
                <a:gd name="T21" fmla="*/ 0 h 15"/>
                <a:gd name="T22" fmla="*/ 0 w 12"/>
                <a:gd name="T23" fmla="*/ 0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15"/>
                <a:gd name="T38" fmla="*/ 12 w 12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15">
                  <a:moveTo>
                    <a:pt x="4" y="0"/>
                  </a:moveTo>
                  <a:lnTo>
                    <a:pt x="9" y="1"/>
                  </a:lnTo>
                  <a:lnTo>
                    <a:pt x="12" y="8"/>
                  </a:lnTo>
                  <a:lnTo>
                    <a:pt x="11" y="12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8" name="Freeform 429"/>
            <p:cNvSpPr>
              <a:spLocks/>
            </p:cNvSpPr>
            <p:nvPr/>
          </p:nvSpPr>
          <p:spPr bwMode="auto">
            <a:xfrm>
              <a:off x="6547" y="3739"/>
              <a:ext cx="288" cy="184"/>
            </a:xfrm>
            <a:custGeom>
              <a:avLst/>
              <a:gdLst>
                <a:gd name="T0" fmla="*/ 0 w 1151"/>
                <a:gd name="T1" fmla="*/ 0 h 738"/>
                <a:gd name="T2" fmla="*/ 0 w 1151"/>
                <a:gd name="T3" fmla="*/ 0 h 738"/>
                <a:gd name="T4" fmla="*/ 0 w 1151"/>
                <a:gd name="T5" fmla="*/ 0 h 738"/>
                <a:gd name="T6" fmla="*/ 0 w 1151"/>
                <a:gd name="T7" fmla="*/ 0 h 738"/>
                <a:gd name="T8" fmla="*/ 0 w 1151"/>
                <a:gd name="T9" fmla="*/ 0 h 738"/>
                <a:gd name="T10" fmla="*/ 0 w 1151"/>
                <a:gd name="T11" fmla="*/ 0 h 738"/>
                <a:gd name="T12" fmla="*/ 0 w 1151"/>
                <a:gd name="T13" fmla="*/ 0 h 738"/>
                <a:gd name="T14" fmla="*/ 0 w 1151"/>
                <a:gd name="T15" fmla="*/ 0 h 738"/>
                <a:gd name="T16" fmla="*/ 0 w 1151"/>
                <a:gd name="T17" fmla="*/ 0 h 738"/>
                <a:gd name="T18" fmla="*/ 0 w 1151"/>
                <a:gd name="T19" fmla="*/ 0 h 738"/>
                <a:gd name="T20" fmla="*/ 0 w 1151"/>
                <a:gd name="T21" fmla="*/ 0 h 738"/>
                <a:gd name="T22" fmla="*/ 0 w 1151"/>
                <a:gd name="T23" fmla="*/ 0 h 738"/>
                <a:gd name="T24" fmla="*/ 0 w 1151"/>
                <a:gd name="T25" fmla="*/ 0 h 738"/>
                <a:gd name="T26" fmla="*/ 0 w 1151"/>
                <a:gd name="T27" fmla="*/ 0 h 738"/>
                <a:gd name="T28" fmla="*/ 0 w 1151"/>
                <a:gd name="T29" fmla="*/ 0 h 738"/>
                <a:gd name="T30" fmla="*/ 0 w 1151"/>
                <a:gd name="T31" fmla="*/ 0 h 738"/>
                <a:gd name="T32" fmla="*/ 0 w 1151"/>
                <a:gd name="T33" fmla="*/ 0 h 738"/>
                <a:gd name="T34" fmla="*/ 0 w 1151"/>
                <a:gd name="T35" fmla="*/ 0 h 738"/>
                <a:gd name="T36" fmla="*/ 0 w 1151"/>
                <a:gd name="T37" fmla="*/ 0 h 738"/>
                <a:gd name="T38" fmla="*/ 0 w 1151"/>
                <a:gd name="T39" fmla="*/ 0 h 738"/>
                <a:gd name="T40" fmla="*/ 0 w 1151"/>
                <a:gd name="T41" fmla="*/ 0 h 738"/>
                <a:gd name="T42" fmla="*/ 0 w 1151"/>
                <a:gd name="T43" fmla="*/ 0 h 738"/>
                <a:gd name="T44" fmla="*/ 0 w 1151"/>
                <a:gd name="T45" fmla="*/ 0 h 738"/>
                <a:gd name="T46" fmla="*/ 0 w 1151"/>
                <a:gd name="T47" fmla="*/ 0 h 738"/>
                <a:gd name="T48" fmla="*/ 0 w 1151"/>
                <a:gd name="T49" fmla="*/ 0 h 738"/>
                <a:gd name="T50" fmla="*/ 0 w 1151"/>
                <a:gd name="T51" fmla="*/ 0 h 738"/>
                <a:gd name="T52" fmla="*/ 0 w 1151"/>
                <a:gd name="T53" fmla="*/ 0 h 738"/>
                <a:gd name="T54" fmla="*/ 0 w 1151"/>
                <a:gd name="T55" fmla="*/ 0 h 738"/>
                <a:gd name="T56" fmla="*/ 0 w 1151"/>
                <a:gd name="T57" fmla="*/ 0 h 738"/>
                <a:gd name="T58" fmla="*/ 0 w 1151"/>
                <a:gd name="T59" fmla="*/ 0 h 738"/>
                <a:gd name="T60" fmla="*/ 0 w 1151"/>
                <a:gd name="T61" fmla="*/ 0 h 738"/>
                <a:gd name="T62" fmla="*/ 0 w 1151"/>
                <a:gd name="T63" fmla="*/ 0 h 738"/>
                <a:gd name="T64" fmla="*/ 0 w 1151"/>
                <a:gd name="T65" fmla="*/ 0 h 738"/>
                <a:gd name="T66" fmla="*/ 0 w 1151"/>
                <a:gd name="T67" fmla="*/ 0 h 738"/>
                <a:gd name="T68" fmla="*/ 0 w 1151"/>
                <a:gd name="T69" fmla="*/ 0 h 738"/>
                <a:gd name="T70" fmla="*/ 0 w 1151"/>
                <a:gd name="T71" fmla="*/ 0 h 738"/>
                <a:gd name="T72" fmla="*/ 0 w 1151"/>
                <a:gd name="T73" fmla="*/ 0 h 738"/>
                <a:gd name="T74" fmla="*/ 0 w 1151"/>
                <a:gd name="T75" fmla="*/ 0 h 738"/>
                <a:gd name="T76" fmla="*/ 0 w 1151"/>
                <a:gd name="T77" fmla="*/ 0 h 738"/>
                <a:gd name="T78" fmla="*/ 0 w 1151"/>
                <a:gd name="T79" fmla="*/ 0 h 738"/>
                <a:gd name="T80" fmla="*/ 0 w 1151"/>
                <a:gd name="T81" fmla="*/ 0 h 738"/>
                <a:gd name="T82" fmla="*/ 0 w 1151"/>
                <a:gd name="T83" fmla="*/ 0 h 738"/>
                <a:gd name="T84" fmla="*/ 0 w 1151"/>
                <a:gd name="T85" fmla="*/ 0 h 738"/>
                <a:gd name="T86" fmla="*/ 0 w 1151"/>
                <a:gd name="T87" fmla="*/ 0 h 738"/>
                <a:gd name="T88" fmla="*/ 0 w 1151"/>
                <a:gd name="T89" fmla="*/ 0 h 738"/>
                <a:gd name="T90" fmla="*/ 0 w 1151"/>
                <a:gd name="T91" fmla="*/ 0 h 738"/>
                <a:gd name="T92" fmla="*/ 0 w 1151"/>
                <a:gd name="T93" fmla="*/ 0 h 738"/>
                <a:gd name="T94" fmla="*/ 0 w 1151"/>
                <a:gd name="T95" fmla="*/ 0 h 738"/>
                <a:gd name="T96" fmla="*/ 0 w 1151"/>
                <a:gd name="T97" fmla="*/ 0 h 738"/>
                <a:gd name="T98" fmla="*/ 0 w 1151"/>
                <a:gd name="T99" fmla="*/ 0 h 738"/>
                <a:gd name="T100" fmla="*/ 0 w 1151"/>
                <a:gd name="T101" fmla="*/ 0 h 738"/>
                <a:gd name="T102" fmla="*/ 0 w 1151"/>
                <a:gd name="T103" fmla="*/ 0 h 738"/>
                <a:gd name="T104" fmla="*/ 0 w 1151"/>
                <a:gd name="T105" fmla="*/ 0 h 738"/>
                <a:gd name="T106" fmla="*/ 0 w 1151"/>
                <a:gd name="T107" fmla="*/ 0 h 738"/>
                <a:gd name="T108" fmla="*/ 0 w 1151"/>
                <a:gd name="T109" fmla="*/ 0 h 738"/>
                <a:gd name="T110" fmla="*/ 0 w 1151"/>
                <a:gd name="T111" fmla="*/ 0 h 738"/>
                <a:gd name="T112" fmla="*/ 0 w 1151"/>
                <a:gd name="T113" fmla="*/ 0 h 738"/>
                <a:gd name="T114" fmla="*/ 0 w 1151"/>
                <a:gd name="T115" fmla="*/ 0 h 738"/>
                <a:gd name="T116" fmla="*/ 0 w 1151"/>
                <a:gd name="T117" fmla="*/ 0 h 738"/>
                <a:gd name="T118" fmla="*/ 0 w 1151"/>
                <a:gd name="T119" fmla="*/ 0 h 7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51"/>
                <a:gd name="T181" fmla="*/ 0 h 738"/>
                <a:gd name="T182" fmla="*/ 1151 w 1151"/>
                <a:gd name="T183" fmla="*/ 738 h 7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51" h="738">
                  <a:moveTo>
                    <a:pt x="702" y="0"/>
                  </a:moveTo>
                  <a:lnTo>
                    <a:pt x="711" y="3"/>
                  </a:lnTo>
                  <a:lnTo>
                    <a:pt x="721" y="4"/>
                  </a:lnTo>
                  <a:lnTo>
                    <a:pt x="730" y="3"/>
                  </a:lnTo>
                  <a:lnTo>
                    <a:pt x="742" y="3"/>
                  </a:lnTo>
                  <a:lnTo>
                    <a:pt x="751" y="3"/>
                  </a:lnTo>
                  <a:lnTo>
                    <a:pt x="760" y="4"/>
                  </a:lnTo>
                  <a:lnTo>
                    <a:pt x="763" y="5"/>
                  </a:lnTo>
                  <a:lnTo>
                    <a:pt x="766" y="8"/>
                  </a:lnTo>
                  <a:lnTo>
                    <a:pt x="768" y="12"/>
                  </a:lnTo>
                  <a:lnTo>
                    <a:pt x="769" y="18"/>
                  </a:lnTo>
                  <a:lnTo>
                    <a:pt x="749" y="20"/>
                  </a:lnTo>
                  <a:lnTo>
                    <a:pt x="754" y="32"/>
                  </a:lnTo>
                  <a:lnTo>
                    <a:pt x="760" y="32"/>
                  </a:lnTo>
                  <a:lnTo>
                    <a:pt x="768" y="35"/>
                  </a:lnTo>
                  <a:lnTo>
                    <a:pt x="774" y="37"/>
                  </a:lnTo>
                  <a:lnTo>
                    <a:pt x="780" y="44"/>
                  </a:lnTo>
                  <a:lnTo>
                    <a:pt x="771" y="45"/>
                  </a:lnTo>
                  <a:lnTo>
                    <a:pt x="771" y="47"/>
                  </a:lnTo>
                  <a:lnTo>
                    <a:pt x="777" y="51"/>
                  </a:lnTo>
                  <a:lnTo>
                    <a:pt x="783" y="56"/>
                  </a:lnTo>
                  <a:lnTo>
                    <a:pt x="789" y="59"/>
                  </a:lnTo>
                  <a:lnTo>
                    <a:pt x="795" y="64"/>
                  </a:lnTo>
                  <a:lnTo>
                    <a:pt x="802" y="67"/>
                  </a:lnTo>
                  <a:lnTo>
                    <a:pt x="808" y="71"/>
                  </a:lnTo>
                  <a:lnTo>
                    <a:pt x="816" y="74"/>
                  </a:lnTo>
                  <a:lnTo>
                    <a:pt x="824" y="77"/>
                  </a:lnTo>
                  <a:lnTo>
                    <a:pt x="830" y="77"/>
                  </a:lnTo>
                  <a:lnTo>
                    <a:pt x="837" y="80"/>
                  </a:lnTo>
                  <a:lnTo>
                    <a:pt x="846" y="80"/>
                  </a:lnTo>
                  <a:lnTo>
                    <a:pt x="854" y="81"/>
                  </a:lnTo>
                  <a:lnTo>
                    <a:pt x="863" y="78"/>
                  </a:lnTo>
                  <a:lnTo>
                    <a:pt x="872" y="77"/>
                  </a:lnTo>
                  <a:lnTo>
                    <a:pt x="882" y="75"/>
                  </a:lnTo>
                  <a:lnTo>
                    <a:pt x="893" y="73"/>
                  </a:lnTo>
                  <a:lnTo>
                    <a:pt x="902" y="70"/>
                  </a:lnTo>
                  <a:lnTo>
                    <a:pt x="912" y="68"/>
                  </a:lnTo>
                  <a:lnTo>
                    <a:pt x="922" y="65"/>
                  </a:lnTo>
                  <a:lnTo>
                    <a:pt x="933" y="63"/>
                  </a:lnTo>
                  <a:lnTo>
                    <a:pt x="942" y="60"/>
                  </a:lnTo>
                  <a:lnTo>
                    <a:pt x="953" y="58"/>
                  </a:lnTo>
                  <a:lnTo>
                    <a:pt x="963" y="56"/>
                  </a:lnTo>
                  <a:lnTo>
                    <a:pt x="972" y="55"/>
                  </a:lnTo>
                  <a:lnTo>
                    <a:pt x="982" y="51"/>
                  </a:lnTo>
                  <a:lnTo>
                    <a:pt x="992" y="50"/>
                  </a:lnTo>
                  <a:lnTo>
                    <a:pt x="1001" y="50"/>
                  </a:lnTo>
                  <a:lnTo>
                    <a:pt x="1012" y="50"/>
                  </a:lnTo>
                  <a:lnTo>
                    <a:pt x="1022" y="50"/>
                  </a:lnTo>
                  <a:lnTo>
                    <a:pt x="1032" y="51"/>
                  </a:lnTo>
                  <a:lnTo>
                    <a:pt x="1043" y="54"/>
                  </a:lnTo>
                  <a:lnTo>
                    <a:pt x="1055" y="57"/>
                  </a:lnTo>
                  <a:lnTo>
                    <a:pt x="1076" y="60"/>
                  </a:lnTo>
                  <a:lnTo>
                    <a:pt x="1093" y="67"/>
                  </a:lnTo>
                  <a:lnTo>
                    <a:pt x="1106" y="76"/>
                  </a:lnTo>
                  <a:lnTo>
                    <a:pt x="1119" y="88"/>
                  </a:lnTo>
                  <a:lnTo>
                    <a:pt x="1128" y="102"/>
                  </a:lnTo>
                  <a:lnTo>
                    <a:pt x="1135" y="118"/>
                  </a:lnTo>
                  <a:lnTo>
                    <a:pt x="1140" y="135"/>
                  </a:lnTo>
                  <a:lnTo>
                    <a:pt x="1143" y="154"/>
                  </a:lnTo>
                  <a:lnTo>
                    <a:pt x="1145" y="173"/>
                  </a:lnTo>
                  <a:lnTo>
                    <a:pt x="1146" y="193"/>
                  </a:lnTo>
                  <a:lnTo>
                    <a:pt x="1146" y="214"/>
                  </a:lnTo>
                  <a:lnTo>
                    <a:pt x="1146" y="234"/>
                  </a:lnTo>
                  <a:lnTo>
                    <a:pt x="1145" y="253"/>
                  </a:lnTo>
                  <a:lnTo>
                    <a:pt x="1145" y="272"/>
                  </a:lnTo>
                  <a:lnTo>
                    <a:pt x="1145" y="290"/>
                  </a:lnTo>
                  <a:lnTo>
                    <a:pt x="1147" y="309"/>
                  </a:lnTo>
                  <a:lnTo>
                    <a:pt x="1148" y="329"/>
                  </a:lnTo>
                  <a:lnTo>
                    <a:pt x="1149" y="352"/>
                  </a:lnTo>
                  <a:lnTo>
                    <a:pt x="1151" y="373"/>
                  </a:lnTo>
                  <a:lnTo>
                    <a:pt x="1151" y="395"/>
                  </a:lnTo>
                  <a:lnTo>
                    <a:pt x="1151" y="416"/>
                  </a:lnTo>
                  <a:lnTo>
                    <a:pt x="1151" y="438"/>
                  </a:lnTo>
                  <a:lnTo>
                    <a:pt x="1151" y="460"/>
                  </a:lnTo>
                  <a:lnTo>
                    <a:pt x="1151" y="483"/>
                  </a:lnTo>
                  <a:lnTo>
                    <a:pt x="1149" y="504"/>
                  </a:lnTo>
                  <a:lnTo>
                    <a:pt x="1148" y="526"/>
                  </a:lnTo>
                  <a:lnTo>
                    <a:pt x="1146" y="548"/>
                  </a:lnTo>
                  <a:lnTo>
                    <a:pt x="1143" y="569"/>
                  </a:lnTo>
                  <a:lnTo>
                    <a:pt x="1140" y="590"/>
                  </a:lnTo>
                  <a:lnTo>
                    <a:pt x="1137" y="612"/>
                  </a:lnTo>
                  <a:lnTo>
                    <a:pt x="1132" y="633"/>
                  </a:lnTo>
                  <a:lnTo>
                    <a:pt x="1129" y="655"/>
                  </a:lnTo>
                  <a:lnTo>
                    <a:pt x="1118" y="650"/>
                  </a:lnTo>
                  <a:lnTo>
                    <a:pt x="1117" y="639"/>
                  </a:lnTo>
                  <a:lnTo>
                    <a:pt x="1117" y="627"/>
                  </a:lnTo>
                  <a:lnTo>
                    <a:pt x="1117" y="616"/>
                  </a:lnTo>
                  <a:lnTo>
                    <a:pt x="1117" y="605"/>
                  </a:lnTo>
                  <a:lnTo>
                    <a:pt x="1116" y="594"/>
                  </a:lnTo>
                  <a:lnTo>
                    <a:pt x="1116" y="584"/>
                  </a:lnTo>
                  <a:lnTo>
                    <a:pt x="1116" y="574"/>
                  </a:lnTo>
                  <a:lnTo>
                    <a:pt x="1116" y="564"/>
                  </a:lnTo>
                  <a:lnTo>
                    <a:pt x="1116" y="553"/>
                  </a:lnTo>
                  <a:lnTo>
                    <a:pt x="1114" y="543"/>
                  </a:lnTo>
                  <a:lnTo>
                    <a:pt x="1113" y="533"/>
                  </a:lnTo>
                  <a:lnTo>
                    <a:pt x="1112" y="523"/>
                  </a:lnTo>
                  <a:lnTo>
                    <a:pt x="1111" y="512"/>
                  </a:lnTo>
                  <a:lnTo>
                    <a:pt x="1110" y="503"/>
                  </a:lnTo>
                  <a:lnTo>
                    <a:pt x="1108" y="493"/>
                  </a:lnTo>
                  <a:lnTo>
                    <a:pt x="1107" y="484"/>
                  </a:lnTo>
                  <a:lnTo>
                    <a:pt x="1099" y="486"/>
                  </a:lnTo>
                  <a:lnTo>
                    <a:pt x="1094" y="491"/>
                  </a:lnTo>
                  <a:lnTo>
                    <a:pt x="1093" y="499"/>
                  </a:lnTo>
                  <a:lnTo>
                    <a:pt x="1093" y="510"/>
                  </a:lnTo>
                  <a:lnTo>
                    <a:pt x="1090" y="520"/>
                  </a:lnTo>
                  <a:lnTo>
                    <a:pt x="1089" y="529"/>
                  </a:lnTo>
                  <a:lnTo>
                    <a:pt x="1085" y="537"/>
                  </a:lnTo>
                  <a:lnTo>
                    <a:pt x="1079" y="541"/>
                  </a:lnTo>
                  <a:lnTo>
                    <a:pt x="1079" y="536"/>
                  </a:lnTo>
                  <a:lnTo>
                    <a:pt x="1079" y="530"/>
                  </a:lnTo>
                  <a:lnTo>
                    <a:pt x="1079" y="524"/>
                  </a:lnTo>
                  <a:lnTo>
                    <a:pt x="1079" y="519"/>
                  </a:lnTo>
                  <a:lnTo>
                    <a:pt x="1079" y="512"/>
                  </a:lnTo>
                  <a:lnTo>
                    <a:pt x="1079" y="508"/>
                  </a:lnTo>
                  <a:lnTo>
                    <a:pt x="1079" y="501"/>
                  </a:lnTo>
                  <a:lnTo>
                    <a:pt x="1081" y="497"/>
                  </a:lnTo>
                  <a:lnTo>
                    <a:pt x="1081" y="486"/>
                  </a:lnTo>
                  <a:lnTo>
                    <a:pt x="1081" y="476"/>
                  </a:lnTo>
                  <a:lnTo>
                    <a:pt x="1081" y="466"/>
                  </a:lnTo>
                  <a:lnTo>
                    <a:pt x="1081" y="457"/>
                  </a:lnTo>
                  <a:lnTo>
                    <a:pt x="1058" y="460"/>
                  </a:lnTo>
                  <a:lnTo>
                    <a:pt x="1035" y="466"/>
                  </a:lnTo>
                  <a:lnTo>
                    <a:pt x="1012" y="469"/>
                  </a:lnTo>
                  <a:lnTo>
                    <a:pt x="992" y="474"/>
                  </a:lnTo>
                  <a:lnTo>
                    <a:pt x="969" y="479"/>
                  </a:lnTo>
                  <a:lnTo>
                    <a:pt x="948" y="483"/>
                  </a:lnTo>
                  <a:lnTo>
                    <a:pt x="927" y="487"/>
                  </a:lnTo>
                  <a:lnTo>
                    <a:pt x="906" y="493"/>
                  </a:lnTo>
                  <a:lnTo>
                    <a:pt x="884" y="498"/>
                  </a:lnTo>
                  <a:lnTo>
                    <a:pt x="863" y="502"/>
                  </a:lnTo>
                  <a:lnTo>
                    <a:pt x="842" y="509"/>
                  </a:lnTo>
                  <a:lnTo>
                    <a:pt x="823" y="515"/>
                  </a:lnTo>
                  <a:lnTo>
                    <a:pt x="802" y="521"/>
                  </a:lnTo>
                  <a:lnTo>
                    <a:pt x="781" y="530"/>
                  </a:lnTo>
                  <a:lnTo>
                    <a:pt x="760" y="538"/>
                  </a:lnTo>
                  <a:lnTo>
                    <a:pt x="741" y="548"/>
                  </a:lnTo>
                  <a:lnTo>
                    <a:pt x="754" y="546"/>
                  </a:lnTo>
                  <a:lnTo>
                    <a:pt x="768" y="543"/>
                  </a:lnTo>
                  <a:lnTo>
                    <a:pt x="781" y="541"/>
                  </a:lnTo>
                  <a:lnTo>
                    <a:pt x="795" y="538"/>
                  </a:lnTo>
                  <a:lnTo>
                    <a:pt x="810" y="534"/>
                  </a:lnTo>
                  <a:lnTo>
                    <a:pt x="825" y="530"/>
                  </a:lnTo>
                  <a:lnTo>
                    <a:pt x="839" y="526"/>
                  </a:lnTo>
                  <a:lnTo>
                    <a:pt x="855" y="522"/>
                  </a:lnTo>
                  <a:lnTo>
                    <a:pt x="871" y="517"/>
                  </a:lnTo>
                  <a:lnTo>
                    <a:pt x="886" y="513"/>
                  </a:lnTo>
                  <a:lnTo>
                    <a:pt x="901" y="510"/>
                  </a:lnTo>
                  <a:lnTo>
                    <a:pt x="918" y="507"/>
                  </a:lnTo>
                  <a:lnTo>
                    <a:pt x="933" y="503"/>
                  </a:lnTo>
                  <a:lnTo>
                    <a:pt x="948" y="501"/>
                  </a:lnTo>
                  <a:lnTo>
                    <a:pt x="964" y="499"/>
                  </a:lnTo>
                  <a:lnTo>
                    <a:pt x="979" y="499"/>
                  </a:lnTo>
                  <a:lnTo>
                    <a:pt x="987" y="496"/>
                  </a:lnTo>
                  <a:lnTo>
                    <a:pt x="994" y="496"/>
                  </a:lnTo>
                  <a:lnTo>
                    <a:pt x="1000" y="496"/>
                  </a:lnTo>
                  <a:lnTo>
                    <a:pt x="1008" y="496"/>
                  </a:lnTo>
                  <a:lnTo>
                    <a:pt x="1004" y="500"/>
                  </a:lnTo>
                  <a:lnTo>
                    <a:pt x="998" y="503"/>
                  </a:lnTo>
                  <a:lnTo>
                    <a:pt x="989" y="506"/>
                  </a:lnTo>
                  <a:lnTo>
                    <a:pt x="981" y="508"/>
                  </a:lnTo>
                  <a:lnTo>
                    <a:pt x="971" y="509"/>
                  </a:lnTo>
                  <a:lnTo>
                    <a:pt x="963" y="511"/>
                  </a:lnTo>
                  <a:lnTo>
                    <a:pt x="955" y="516"/>
                  </a:lnTo>
                  <a:lnTo>
                    <a:pt x="954" y="524"/>
                  </a:lnTo>
                  <a:lnTo>
                    <a:pt x="943" y="525"/>
                  </a:lnTo>
                  <a:lnTo>
                    <a:pt x="935" y="527"/>
                  </a:lnTo>
                  <a:lnTo>
                    <a:pt x="927" y="528"/>
                  </a:lnTo>
                  <a:lnTo>
                    <a:pt x="918" y="530"/>
                  </a:lnTo>
                  <a:lnTo>
                    <a:pt x="907" y="531"/>
                  </a:lnTo>
                  <a:lnTo>
                    <a:pt x="900" y="533"/>
                  </a:lnTo>
                  <a:lnTo>
                    <a:pt x="892" y="534"/>
                  </a:lnTo>
                  <a:lnTo>
                    <a:pt x="884" y="537"/>
                  </a:lnTo>
                  <a:lnTo>
                    <a:pt x="874" y="538"/>
                  </a:lnTo>
                  <a:lnTo>
                    <a:pt x="866" y="540"/>
                  </a:lnTo>
                  <a:lnTo>
                    <a:pt x="858" y="542"/>
                  </a:lnTo>
                  <a:lnTo>
                    <a:pt x="849" y="547"/>
                  </a:lnTo>
                  <a:lnTo>
                    <a:pt x="841" y="550"/>
                  </a:lnTo>
                  <a:lnTo>
                    <a:pt x="834" y="554"/>
                  </a:lnTo>
                  <a:lnTo>
                    <a:pt x="825" y="560"/>
                  </a:lnTo>
                  <a:lnTo>
                    <a:pt x="817" y="565"/>
                  </a:lnTo>
                  <a:lnTo>
                    <a:pt x="824" y="565"/>
                  </a:lnTo>
                  <a:lnTo>
                    <a:pt x="830" y="565"/>
                  </a:lnTo>
                  <a:lnTo>
                    <a:pt x="837" y="565"/>
                  </a:lnTo>
                  <a:lnTo>
                    <a:pt x="843" y="565"/>
                  </a:lnTo>
                  <a:lnTo>
                    <a:pt x="849" y="564"/>
                  </a:lnTo>
                  <a:lnTo>
                    <a:pt x="857" y="563"/>
                  </a:lnTo>
                  <a:lnTo>
                    <a:pt x="863" y="563"/>
                  </a:lnTo>
                  <a:lnTo>
                    <a:pt x="870" y="562"/>
                  </a:lnTo>
                  <a:lnTo>
                    <a:pt x="876" y="560"/>
                  </a:lnTo>
                  <a:lnTo>
                    <a:pt x="883" y="559"/>
                  </a:lnTo>
                  <a:lnTo>
                    <a:pt x="889" y="557"/>
                  </a:lnTo>
                  <a:lnTo>
                    <a:pt x="896" y="557"/>
                  </a:lnTo>
                  <a:lnTo>
                    <a:pt x="904" y="556"/>
                  </a:lnTo>
                  <a:lnTo>
                    <a:pt x="911" y="556"/>
                  </a:lnTo>
                  <a:lnTo>
                    <a:pt x="918" y="556"/>
                  </a:lnTo>
                  <a:lnTo>
                    <a:pt x="925" y="557"/>
                  </a:lnTo>
                  <a:lnTo>
                    <a:pt x="904" y="563"/>
                  </a:lnTo>
                  <a:lnTo>
                    <a:pt x="882" y="568"/>
                  </a:lnTo>
                  <a:lnTo>
                    <a:pt x="860" y="574"/>
                  </a:lnTo>
                  <a:lnTo>
                    <a:pt x="837" y="580"/>
                  </a:lnTo>
                  <a:lnTo>
                    <a:pt x="814" y="586"/>
                  </a:lnTo>
                  <a:lnTo>
                    <a:pt x="793" y="592"/>
                  </a:lnTo>
                  <a:lnTo>
                    <a:pt x="771" y="597"/>
                  </a:lnTo>
                  <a:lnTo>
                    <a:pt x="751" y="606"/>
                  </a:lnTo>
                  <a:lnTo>
                    <a:pt x="728" y="615"/>
                  </a:lnTo>
                  <a:lnTo>
                    <a:pt x="707" y="624"/>
                  </a:lnTo>
                  <a:lnTo>
                    <a:pt x="687" y="634"/>
                  </a:lnTo>
                  <a:lnTo>
                    <a:pt x="668" y="646"/>
                  </a:lnTo>
                  <a:lnTo>
                    <a:pt x="648" y="658"/>
                  </a:lnTo>
                  <a:lnTo>
                    <a:pt x="630" y="673"/>
                  </a:lnTo>
                  <a:lnTo>
                    <a:pt x="613" y="689"/>
                  </a:lnTo>
                  <a:lnTo>
                    <a:pt x="598" y="710"/>
                  </a:lnTo>
                  <a:lnTo>
                    <a:pt x="588" y="711"/>
                  </a:lnTo>
                  <a:lnTo>
                    <a:pt x="582" y="715"/>
                  </a:lnTo>
                  <a:lnTo>
                    <a:pt x="575" y="721"/>
                  </a:lnTo>
                  <a:lnTo>
                    <a:pt x="569" y="728"/>
                  </a:lnTo>
                  <a:lnTo>
                    <a:pt x="562" y="733"/>
                  </a:lnTo>
                  <a:lnTo>
                    <a:pt x="557" y="737"/>
                  </a:lnTo>
                  <a:lnTo>
                    <a:pt x="550" y="738"/>
                  </a:lnTo>
                  <a:lnTo>
                    <a:pt x="545" y="737"/>
                  </a:lnTo>
                  <a:lnTo>
                    <a:pt x="547" y="730"/>
                  </a:lnTo>
                  <a:lnTo>
                    <a:pt x="552" y="724"/>
                  </a:lnTo>
                  <a:lnTo>
                    <a:pt x="559" y="717"/>
                  </a:lnTo>
                  <a:lnTo>
                    <a:pt x="566" y="711"/>
                  </a:lnTo>
                  <a:lnTo>
                    <a:pt x="572" y="702"/>
                  </a:lnTo>
                  <a:lnTo>
                    <a:pt x="581" y="697"/>
                  </a:lnTo>
                  <a:lnTo>
                    <a:pt x="588" y="689"/>
                  </a:lnTo>
                  <a:lnTo>
                    <a:pt x="595" y="684"/>
                  </a:lnTo>
                  <a:lnTo>
                    <a:pt x="600" y="677"/>
                  </a:lnTo>
                  <a:lnTo>
                    <a:pt x="605" y="671"/>
                  </a:lnTo>
                  <a:lnTo>
                    <a:pt x="606" y="667"/>
                  </a:lnTo>
                  <a:lnTo>
                    <a:pt x="606" y="662"/>
                  </a:lnTo>
                  <a:lnTo>
                    <a:pt x="604" y="658"/>
                  </a:lnTo>
                  <a:lnTo>
                    <a:pt x="598" y="657"/>
                  </a:lnTo>
                  <a:lnTo>
                    <a:pt x="589" y="656"/>
                  </a:lnTo>
                  <a:lnTo>
                    <a:pt x="577" y="657"/>
                  </a:lnTo>
                  <a:lnTo>
                    <a:pt x="568" y="666"/>
                  </a:lnTo>
                  <a:lnTo>
                    <a:pt x="559" y="674"/>
                  </a:lnTo>
                  <a:lnTo>
                    <a:pt x="551" y="682"/>
                  </a:lnTo>
                  <a:lnTo>
                    <a:pt x="542" y="689"/>
                  </a:lnTo>
                  <a:lnTo>
                    <a:pt x="536" y="693"/>
                  </a:lnTo>
                  <a:lnTo>
                    <a:pt x="530" y="696"/>
                  </a:lnTo>
                  <a:lnTo>
                    <a:pt x="524" y="698"/>
                  </a:lnTo>
                  <a:lnTo>
                    <a:pt x="518" y="699"/>
                  </a:lnTo>
                  <a:lnTo>
                    <a:pt x="518" y="690"/>
                  </a:lnTo>
                  <a:lnTo>
                    <a:pt x="523" y="682"/>
                  </a:lnTo>
                  <a:lnTo>
                    <a:pt x="527" y="673"/>
                  </a:lnTo>
                  <a:lnTo>
                    <a:pt x="534" y="667"/>
                  </a:lnTo>
                  <a:lnTo>
                    <a:pt x="542" y="657"/>
                  </a:lnTo>
                  <a:lnTo>
                    <a:pt x="554" y="647"/>
                  </a:lnTo>
                  <a:lnTo>
                    <a:pt x="559" y="644"/>
                  </a:lnTo>
                  <a:lnTo>
                    <a:pt x="565" y="640"/>
                  </a:lnTo>
                  <a:lnTo>
                    <a:pt x="571" y="636"/>
                  </a:lnTo>
                  <a:lnTo>
                    <a:pt x="578" y="633"/>
                  </a:lnTo>
                  <a:lnTo>
                    <a:pt x="583" y="629"/>
                  </a:lnTo>
                  <a:lnTo>
                    <a:pt x="590" y="626"/>
                  </a:lnTo>
                  <a:lnTo>
                    <a:pt x="596" y="621"/>
                  </a:lnTo>
                  <a:lnTo>
                    <a:pt x="604" y="618"/>
                  </a:lnTo>
                  <a:lnTo>
                    <a:pt x="609" y="615"/>
                  </a:lnTo>
                  <a:lnTo>
                    <a:pt x="616" y="612"/>
                  </a:lnTo>
                  <a:lnTo>
                    <a:pt x="621" y="607"/>
                  </a:lnTo>
                  <a:lnTo>
                    <a:pt x="627" y="604"/>
                  </a:lnTo>
                  <a:lnTo>
                    <a:pt x="631" y="601"/>
                  </a:lnTo>
                  <a:lnTo>
                    <a:pt x="639" y="596"/>
                  </a:lnTo>
                  <a:lnTo>
                    <a:pt x="643" y="591"/>
                  </a:lnTo>
                  <a:lnTo>
                    <a:pt x="646" y="584"/>
                  </a:lnTo>
                  <a:lnTo>
                    <a:pt x="637" y="588"/>
                  </a:lnTo>
                  <a:lnTo>
                    <a:pt x="629" y="592"/>
                  </a:lnTo>
                  <a:lnTo>
                    <a:pt x="619" y="594"/>
                  </a:lnTo>
                  <a:lnTo>
                    <a:pt x="612" y="599"/>
                  </a:lnTo>
                  <a:lnTo>
                    <a:pt x="604" y="601"/>
                  </a:lnTo>
                  <a:lnTo>
                    <a:pt x="595" y="604"/>
                  </a:lnTo>
                  <a:lnTo>
                    <a:pt x="587" y="606"/>
                  </a:lnTo>
                  <a:lnTo>
                    <a:pt x="581" y="609"/>
                  </a:lnTo>
                  <a:lnTo>
                    <a:pt x="571" y="612"/>
                  </a:lnTo>
                  <a:lnTo>
                    <a:pt x="564" y="615"/>
                  </a:lnTo>
                  <a:lnTo>
                    <a:pt x="556" y="617"/>
                  </a:lnTo>
                  <a:lnTo>
                    <a:pt x="548" y="622"/>
                  </a:lnTo>
                  <a:lnTo>
                    <a:pt x="541" y="627"/>
                  </a:lnTo>
                  <a:lnTo>
                    <a:pt x="534" y="632"/>
                  </a:lnTo>
                  <a:lnTo>
                    <a:pt x="527" y="637"/>
                  </a:lnTo>
                  <a:lnTo>
                    <a:pt x="521" y="647"/>
                  </a:lnTo>
                  <a:lnTo>
                    <a:pt x="519" y="641"/>
                  </a:lnTo>
                  <a:lnTo>
                    <a:pt x="521" y="635"/>
                  </a:lnTo>
                  <a:lnTo>
                    <a:pt x="523" y="629"/>
                  </a:lnTo>
                  <a:lnTo>
                    <a:pt x="525" y="624"/>
                  </a:lnTo>
                  <a:lnTo>
                    <a:pt x="534" y="615"/>
                  </a:lnTo>
                  <a:lnTo>
                    <a:pt x="545" y="605"/>
                  </a:lnTo>
                  <a:lnTo>
                    <a:pt x="548" y="601"/>
                  </a:lnTo>
                  <a:lnTo>
                    <a:pt x="556" y="596"/>
                  </a:lnTo>
                  <a:lnTo>
                    <a:pt x="560" y="594"/>
                  </a:lnTo>
                  <a:lnTo>
                    <a:pt x="568" y="591"/>
                  </a:lnTo>
                  <a:lnTo>
                    <a:pt x="572" y="588"/>
                  </a:lnTo>
                  <a:lnTo>
                    <a:pt x="578" y="584"/>
                  </a:lnTo>
                  <a:lnTo>
                    <a:pt x="583" y="582"/>
                  </a:lnTo>
                  <a:lnTo>
                    <a:pt x="590" y="581"/>
                  </a:lnTo>
                  <a:lnTo>
                    <a:pt x="583" y="577"/>
                  </a:lnTo>
                  <a:lnTo>
                    <a:pt x="577" y="576"/>
                  </a:lnTo>
                  <a:lnTo>
                    <a:pt x="571" y="575"/>
                  </a:lnTo>
                  <a:lnTo>
                    <a:pt x="564" y="577"/>
                  </a:lnTo>
                  <a:lnTo>
                    <a:pt x="557" y="579"/>
                  </a:lnTo>
                  <a:lnTo>
                    <a:pt x="548" y="583"/>
                  </a:lnTo>
                  <a:lnTo>
                    <a:pt x="542" y="587"/>
                  </a:lnTo>
                  <a:lnTo>
                    <a:pt x="536" y="592"/>
                  </a:lnTo>
                  <a:lnTo>
                    <a:pt x="529" y="595"/>
                  </a:lnTo>
                  <a:lnTo>
                    <a:pt x="523" y="600"/>
                  </a:lnTo>
                  <a:lnTo>
                    <a:pt x="516" y="603"/>
                  </a:lnTo>
                  <a:lnTo>
                    <a:pt x="510" y="606"/>
                  </a:lnTo>
                  <a:lnTo>
                    <a:pt x="513" y="596"/>
                  </a:lnTo>
                  <a:lnTo>
                    <a:pt x="521" y="591"/>
                  </a:lnTo>
                  <a:lnTo>
                    <a:pt x="528" y="584"/>
                  </a:lnTo>
                  <a:lnTo>
                    <a:pt x="536" y="581"/>
                  </a:lnTo>
                  <a:lnTo>
                    <a:pt x="543" y="576"/>
                  </a:lnTo>
                  <a:lnTo>
                    <a:pt x="551" y="571"/>
                  </a:lnTo>
                  <a:lnTo>
                    <a:pt x="557" y="564"/>
                  </a:lnTo>
                  <a:lnTo>
                    <a:pt x="559" y="557"/>
                  </a:lnTo>
                  <a:lnTo>
                    <a:pt x="551" y="559"/>
                  </a:lnTo>
                  <a:lnTo>
                    <a:pt x="542" y="560"/>
                  </a:lnTo>
                  <a:lnTo>
                    <a:pt x="530" y="561"/>
                  </a:lnTo>
                  <a:lnTo>
                    <a:pt x="519" y="563"/>
                  </a:lnTo>
                  <a:lnTo>
                    <a:pt x="509" y="565"/>
                  </a:lnTo>
                  <a:lnTo>
                    <a:pt x="499" y="567"/>
                  </a:lnTo>
                  <a:lnTo>
                    <a:pt x="527" y="541"/>
                  </a:lnTo>
                  <a:lnTo>
                    <a:pt x="558" y="520"/>
                  </a:lnTo>
                  <a:lnTo>
                    <a:pt x="589" y="499"/>
                  </a:lnTo>
                  <a:lnTo>
                    <a:pt x="623" y="482"/>
                  </a:lnTo>
                  <a:lnTo>
                    <a:pt x="657" y="466"/>
                  </a:lnTo>
                  <a:lnTo>
                    <a:pt x="693" y="451"/>
                  </a:lnTo>
                  <a:lnTo>
                    <a:pt x="729" y="438"/>
                  </a:lnTo>
                  <a:lnTo>
                    <a:pt x="766" y="428"/>
                  </a:lnTo>
                  <a:lnTo>
                    <a:pt x="802" y="416"/>
                  </a:lnTo>
                  <a:lnTo>
                    <a:pt x="840" y="407"/>
                  </a:lnTo>
                  <a:lnTo>
                    <a:pt x="878" y="398"/>
                  </a:lnTo>
                  <a:lnTo>
                    <a:pt x="917" y="391"/>
                  </a:lnTo>
                  <a:lnTo>
                    <a:pt x="954" y="382"/>
                  </a:lnTo>
                  <a:lnTo>
                    <a:pt x="990" y="375"/>
                  </a:lnTo>
                  <a:lnTo>
                    <a:pt x="1026" y="366"/>
                  </a:lnTo>
                  <a:lnTo>
                    <a:pt x="1064" y="360"/>
                  </a:lnTo>
                  <a:lnTo>
                    <a:pt x="1064" y="352"/>
                  </a:lnTo>
                  <a:lnTo>
                    <a:pt x="1063" y="346"/>
                  </a:lnTo>
                  <a:lnTo>
                    <a:pt x="1060" y="340"/>
                  </a:lnTo>
                  <a:lnTo>
                    <a:pt x="1059" y="334"/>
                  </a:lnTo>
                  <a:lnTo>
                    <a:pt x="1045" y="336"/>
                  </a:lnTo>
                  <a:lnTo>
                    <a:pt x="1030" y="339"/>
                  </a:lnTo>
                  <a:lnTo>
                    <a:pt x="1014" y="341"/>
                  </a:lnTo>
                  <a:lnTo>
                    <a:pt x="1001" y="344"/>
                  </a:lnTo>
                  <a:lnTo>
                    <a:pt x="987" y="347"/>
                  </a:lnTo>
                  <a:lnTo>
                    <a:pt x="972" y="350"/>
                  </a:lnTo>
                  <a:lnTo>
                    <a:pt x="958" y="352"/>
                  </a:lnTo>
                  <a:lnTo>
                    <a:pt x="945" y="354"/>
                  </a:lnTo>
                  <a:lnTo>
                    <a:pt x="930" y="356"/>
                  </a:lnTo>
                  <a:lnTo>
                    <a:pt x="917" y="358"/>
                  </a:lnTo>
                  <a:lnTo>
                    <a:pt x="904" y="361"/>
                  </a:lnTo>
                  <a:lnTo>
                    <a:pt x="890" y="363"/>
                  </a:lnTo>
                  <a:lnTo>
                    <a:pt x="877" y="365"/>
                  </a:lnTo>
                  <a:lnTo>
                    <a:pt x="865" y="367"/>
                  </a:lnTo>
                  <a:lnTo>
                    <a:pt x="853" y="370"/>
                  </a:lnTo>
                  <a:lnTo>
                    <a:pt x="843" y="373"/>
                  </a:lnTo>
                  <a:lnTo>
                    <a:pt x="835" y="373"/>
                  </a:lnTo>
                  <a:lnTo>
                    <a:pt x="827" y="373"/>
                  </a:lnTo>
                  <a:lnTo>
                    <a:pt x="818" y="374"/>
                  </a:lnTo>
                  <a:lnTo>
                    <a:pt x="812" y="376"/>
                  </a:lnTo>
                  <a:lnTo>
                    <a:pt x="804" y="378"/>
                  </a:lnTo>
                  <a:lnTo>
                    <a:pt x="798" y="381"/>
                  </a:lnTo>
                  <a:lnTo>
                    <a:pt x="790" y="383"/>
                  </a:lnTo>
                  <a:lnTo>
                    <a:pt x="784" y="387"/>
                  </a:lnTo>
                  <a:lnTo>
                    <a:pt x="777" y="389"/>
                  </a:lnTo>
                  <a:lnTo>
                    <a:pt x="770" y="392"/>
                  </a:lnTo>
                  <a:lnTo>
                    <a:pt x="764" y="394"/>
                  </a:lnTo>
                  <a:lnTo>
                    <a:pt x="757" y="397"/>
                  </a:lnTo>
                  <a:lnTo>
                    <a:pt x="749" y="400"/>
                  </a:lnTo>
                  <a:lnTo>
                    <a:pt x="742" y="402"/>
                  </a:lnTo>
                  <a:lnTo>
                    <a:pt x="734" y="403"/>
                  </a:lnTo>
                  <a:lnTo>
                    <a:pt x="727" y="404"/>
                  </a:lnTo>
                  <a:lnTo>
                    <a:pt x="711" y="407"/>
                  </a:lnTo>
                  <a:lnTo>
                    <a:pt x="696" y="414"/>
                  </a:lnTo>
                  <a:lnTo>
                    <a:pt x="681" y="417"/>
                  </a:lnTo>
                  <a:lnTo>
                    <a:pt x="666" y="423"/>
                  </a:lnTo>
                  <a:lnTo>
                    <a:pt x="651" y="428"/>
                  </a:lnTo>
                  <a:lnTo>
                    <a:pt x="636" y="433"/>
                  </a:lnTo>
                  <a:lnTo>
                    <a:pt x="621" y="438"/>
                  </a:lnTo>
                  <a:lnTo>
                    <a:pt x="606" y="445"/>
                  </a:lnTo>
                  <a:lnTo>
                    <a:pt x="592" y="450"/>
                  </a:lnTo>
                  <a:lnTo>
                    <a:pt x="577" y="457"/>
                  </a:lnTo>
                  <a:lnTo>
                    <a:pt x="563" y="463"/>
                  </a:lnTo>
                  <a:lnTo>
                    <a:pt x="550" y="471"/>
                  </a:lnTo>
                  <a:lnTo>
                    <a:pt x="536" y="479"/>
                  </a:lnTo>
                  <a:lnTo>
                    <a:pt x="524" y="488"/>
                  </a:lnTo>
                  <a:lnTo>
                    <a:pt x="512" y="497"/>
                  </a:lnTo>
                  <a:lnTo>
                    <a:pt x="501" y="508"/>
                  </a:lnTo>
                  <a:lnTo>
                    <a:pt x="495" y="504"/>
                  </a:lnTo>
                  <a:lnTo>
                    <a:pt x="490" y="506"/>
                  </a:lnTo>
                  <a:lnTo>
                    <a:pt x="486" y="506"/>
                  </a:lnTo>
                  <a:lnTo>
                    <a:pt x="481" y="503"/>
                  </a:lnTo>
                  <a:lnTo>
                    <a:pt x="477" y="510"/>
                  </a:lnTo>
                  <a:lnTo>
                    <a:pt x="476" y="513"/>
                  </a:lnTo>
                  <a:lnTo>
                    <a:pt x="471" y="516"/>
                  </a:lnTo>
                  <a:lnTo>
                    <a:pt x="466" y="519"/>
                  </a:lnTo>
                  <a:lnTo>
                    <a:pt x="460" y="517"/>
                  </a:lnTo>
                  <a:lnTo>
                    <a:pt x="454" y="517"/>
                  </a:lnTo>
                  <a:lnTo>
                    <a:pt x="448" y="515"/>
                  </a:lnTo>
                  <a:lnTo>
                    <a:pt x="442" y="514"/>
                  </a:lnTo>
                  <a:lnTo>
                    <a:pt x="434" y="511"/>
                  </a:lnTo>
                  <a:lnTo>
                    <a:pt x="427" y="509"/>
                  </a:lnTo>
                  <a:lnTo>
                    <a:pt x="419" y="506"/>
                  </a:lnTo>
                  <a:lnTo>
                    <a:pt x="411" y="502"/>
                  </a:lnTo>
                  <a:lnTo>
                    <a:pt x="403" y="499"/>
                  </a:lnTo>
                  <a:lnTo>
                    <a:pt x="397" y="499"/>
                  </a:lnTo>
                  <a:lnTo>
                    <a:pt x="388" y="499"/>
                  </a:lnTo>
                  <a:lnTo>
                    <a:pt x="382" y="499"/>
                  </a:lnTo>
                  <a:lnTo>
                    <a:pt x="371" y="499"/>
                  </a:lnTo>
                  <a:lnTo>
                    <a:pt x="356" y="498"/>
                  </a:lnTo>
                  <a:lnTo>
                    <a:pt x="338" y="497"/>
                  </a:lnTo>
                  <a:lnTo>
                    <a:pt x="317" y="496"/>
                  </a:lnTo>
                  <a:lnTo>
                    <a:pt x="293" y="494"/>
                  </a:lnTo>
                  <a:lnTo>
                    <a:pt x="269" y="491"/>
                  </a:lnTo>
                  <a:lnTo>
                    <a:pt x="241" y="489"/>
                  </a:lnTo>
                  <a:lnTo>
                    <a:pt x="213" y="488"/>
                  </a:lnTo>
                  <a:lnTo>
                    <a:pt x="185" y="486"/>
                  </a:lnTo>
                  <a:lnTo>
                    <a:pt x="156" y="485"/>
                  </a:lnTo>
                  <a:lnTo>
                    <a:pt x="129" y="483"/>
                  </a:lnTo>
                  <a:lnTo>
                    <a:pt x="103" y="482"/>
                  </a:lnTo>
                  <a:lnTo>
                    <a:pt x="77" y="481"/>
                  </a:lnTo>
                  <a:lnTo>
                    <a:pt x="56" y="480"/>
                  </a:lnTo>
                  <a:lnTo>
                    <a:pt x="36" y="480"/>
                  </a:lnTo>
                  <a:lnTo>
                    <a:pt x="21" y="480"/>
                  </a:lnTo>
                  <a:lnTo>
                    <a:pt x="11" y="481"/>
                  </a:lnTo>
                  <a:lnTo>
                    <a:pt x="0" y="482"/>
                  </a:lnTo>
                  <a:lnTo>
                    <a:pt x="16" y="468"/>
                  </a:lnTo>
                  <a:lnTo>
                    <a:pt x="24" y="460"/>
                  </a:lnTo>
                  <a:lnTo>
                    <a:pt x="34" y="454"/>
                  </a:lnTo>
                  <a:lnTo>
                    <a:pt x="44" y="447"/>
                  </a:lnTo>
                  <a:lnTo>
                    <a:pt x="53" y="441"/>
                  </a:lnTo>
                  <a:lnTo>
                    <a:pt x="63" y="435"/>
                  </a:lnTo>
                  <a:lnTo>
                    <a:pt x="75" y="429"/>
                  </a:lnTo>
                  <a:lnTo>
                    <a:pt x="86" y="423"/>
                  </a:lnTo>
                  <a:lnTo>
                    <a:pt x="98" y="417"/>
                  </a:lnTo>
                  <a:lnTo>
                    <a:pt x="107" y="411"/>
                  </a:lnTo>
                  <a:lnTo>
                    <a:pt x="120" y="405"/>
                  </a:lnTo>
                  <a:lnTo>
                    <a:pt x="129" y="400"/>
                  </a:lnTo>
                  <a:lnTo>
                    <a:pt x="142" y="394"/>
                  </a:lnTo>
                  <a:lnTo>
                    <a:pt x="152" y="389"/>
                  </a:lnTo>
                  <a:lnTo>
                    <a:pt x="164" y="383"/>
                  </a:lnTo>
                  <a:lnTo>
                    <a:pt x="175" y="378"/>
                  </a:lnTo>
                  <a:lnTo>
                    <a:pt x="187" y="373"/>
                  </a:lnTo>
                  <a:lnTo>
                    <a:pt x="220" y="361"/>
                  </a:lnTo>
                  <a:lnTo>
                    <a:pt x="253" y="352"/>
                  </a:lnTo>
                  <a:lnTo>
                    <a:pt x="288" y="343"/>
                  </a:lnTo>
                  <a:lnTo>
                    <a:pt x="324" y="339"/>
                  </a:lnTo>
                  <a:lnTo>
                    <a:pt x="360" y="334"/>
                  </a:lnTo>
                  <a:lnTo>
                    <a:pt x="397" y="330"/>
                  </a:lnTo>
                  <a:lnTo>
                    <a:pt x="433" y="329"/>
                  </a:lnTo>
                  <a:lnTo>
                    <a:pt x="470" y="329"/>
                  </a:lnTo>
                  <a:lnTo>
                    <a:pt x="506" y="328"/>
                  </a:lnTo>
                  <a:lnTo>
                    <a:pt x="543" y="328"/>
                  </a:lnTo>
                  <a:lnTo>
                    <a:pt x="581" y="329"/>
                  </a:lnTo>
                  <a:lnTo>
                    <a:pt x="618" y="330"/>
                  </a:lnTo>
                  <a:lnTo>
                    <a:pt x="656" y="331"/>
                  </a:lnTo>
                  <a:lnTo>
                    <a:pt x="693" y="334"/>
                  </a:lnTo>
                  <a:lnTo>
                    <a:pt x="730" y="336"/>
                  </a:lnTo>
                  <a:lnTo>
                    <a:pt x="768" y="338"/>
                  </a:lnTo>
                  <a:lnTo>
                    <a:pt x="764" y="330"/>
                  </a:lnTo>
                  <a:lnTo>
                    <a:pt x="763" y="323"/>
                  </a:lnTo>
                  <a:lnTo>
                    <a:pt x="763" y="315"/>
                  </a:lnTo>
                  <a:lnTo>
                    <a:pt x="764" y="308"/>
                  </a:lnTo>
                  <a:lnTo>
                    <a:pt x="765" y="299"/>
                  </a:lnTo>
                  <a:lnTo>
                    <a:pt x="768" y="289"/>
                  </a:lnTo>
                  <a:lnTo>
                    <a:pt x="770" y="281"/>
                  </a:lnTo>
                  <a:lnTo>
                    <a:pt x="775" y="273"/>
                  </a:lnTo>
                  <a:lnTo>
                    <a:pt x="778" y="263"/>
                  </a:lnTo>
                  <a:lnTo>
                    <a:pt x="781" y="255"/>
                  </a:lnTo>
                  <a:lnTo>
                    <a:pt x="784" y="246"/>
                  </a:lnTo>
                  <a:lnTo>
                    <a:pt x="789" y="236"/>
                  </a:lnTo>
                  <a:lnTo>
                    <a:pt x="792" y="228"/>
                  </a:lnTo>
                  <a:lnTo>
                    <a:pt x="795" y="219"/>
                  </a:lnTo>
                  <a:lnTo>
                    <a:pt x="799" y="211"/>
                  </a:lnTo>
                  <a:lnTo>
                    <a:pt x="802" y="204"/>
                  </a:lnTo>
                  <a:lnTo>
                    <a:pt x="804" y="195"/>
                  </a:lnTo>
                  <a:lnTo>
                    <a:pt x="807" y="188"/>
                  </a:lnTo>
                  <a:lnTo>
                    <a:pt x="811" y="179"/>
                  </a:lnTo>
                  <a:lnTo>
                    <a:pt x="814" y="171"/>
                  </a:lnTo>
                  <a:lnTo>
                    <a:pt x="816" y="162"/>
                  </a:lnTo>
                  <a:lnTo>
                    <a:pt x="819" y="154"/>
                  </a:lnTo>
                  <a:lnTo>
                    <a:pt x="822" y="147"/>
                  </a:lnTo>
                  <a:lnTo>
                    <a:pt x="824" y="140"/>
                  </a:lnTo>
                  <a:lnTo>
                    <a:pt x="823" y="131"/>
                  </a:lnTo>
                  <a:lnTo>
                    <a:pt x="823" y="126"/>
                  </a:lnTo>
                  <a:lnTo>
                    <a:pt x="819" y="120"/>
                  </a:lnTo>
                  <a:lnTo>
                    <a:pt x="816" y="116"/>
                  </a:lnTo>
                  <a:lnTo>
                    <a:pt x="810" y="112"/>
                  </a:lnTo>
                  <a:lnTo>
                    <a:pt x="802" y="110"/>
                  </a:lnTo>
                  <a:lnTo>
                    <a:pt x="792" y="109"/>
                  </a:lnTo>
                  <a:lnTo>
                    <a:pt x="780" y="110"/>
                  </a:lnTo>
                  <a:lnTo>
                    <a:pt x="758" y="102"/>
                  </a:lnTo>
                  <a:lnTo>
                    <a:pt x="737" y="98"/>
                  </a:lnTo>
                  <a:lnTo>
                    <a:pt x="716" y="94"/>
                  </a:lnTo>
                  <a:lnTo>
                    <a:pt x="694" y="91"/>
                  </a:lnTo>
                  <a:lnTo>
                    <a:pt x="671" y="89"/>
                  </a:lnTo>
                  <a:lnTo>
                    <a:pt x="648" y="89"/>
                  </a:lnTo>
                  <a:lnTo>
                    <a:pt x="625" y="89"/>
                  </a:lnTo>
                  <a:lnTo>
                    <a:pt x="603" y="89"/>
                  </a:lnTo>
                  <a:lnTo>
                    <a:pt x="578" y="88"/>
                  </a:lnTo>
                  <a:lnTo>
                    <a:pt x="556" y="88"/>
                  </a:lnTo>
                  <a:lnTo>
                    <a:pt x="533" y="88"/>
                  </a:lnTo>
                  <a:lnTo>
                    <a:pt x="511" y="87"/>
                  </a:lnTo>
                  <a:lnTo>
                    <a:pt x="488" y="83"/>
                  </a:lnTo>
                  <a:lnTo>
                    <a:pt x="468" y="80"/>
                  </a:lnTo>
                  <a:lnTo>
                    <a:pt x="447" y="75"/>
                  </a:lnTo>
                  <a:lnTo>
                    <a:pt x="430" y="69"/>
                  </a:lnTo>
                  <a:lnTo>
                    <a:pt x="430" y="67"/>
                  </a:lnTo>
                  <a:lnTo>
                    <a:pt x="428" y="63"/>
                  </a:lnTo>
                  <a:lnTo>
                    <a:pt x="434" y="60"/>
                  </a:lnTo>
                  <a:lnTo>
                    <a:pt x="442" y="58"/>
                  </a:lnTo>
                  <a:lnTo>
                    <a:pt x="448" y="56"/>
                  </a:lnTo>
                  <a:lnTo>
                    <a:pt x="456" y="52"/>
                  </a:lnTo>
                  <a:lnTo>
                    <a:pt x="463" y="48"/>
                  </a:lnTo>
                  <a:lnTo>
                    <a:pt x="469" y="45"/>
                  </a:lnTo>
                  <a:lnTo>
                    <a:pt x="476" y="41"/>
                  </a:lnTo>
                  <a:lnTo>
                    <a:pt x="483" y="37"/>
                  </a:lnTo>
                  <a:lnTo>
                    <a:pt x="490" y="33"/>
                  </a:lnTo>
                  <a:lnTo>
                    <a:pt x="500" y="30"/>
                  </a:lnTo>
                  <a:lnTo>
                    <a:pt x="507" y="27"/>
                  </a:lnTo>
                  <a:lnTo>
                    <a:pt x="516" y="27"/>
                  </a:lnTo>
                  <a:lnTo>
                    <a:pt x="524" y="25"/>
                  </a:lnTo>
                  <a:lnTo>
                    <a:pt x="533" y="29"/>
                  </a:lnTo>
                  <a:lnTo>
                    <a:pt x="540" y="33"/>
                  </a:lnTo>
                  <a:lnTo>
                    <a:pt x="548" y="40"/>
                  </a:lnTo>
                  <a:lnTo>
                    <a:pt x="558" y="44"/>
                  </a:lnTo>
                  <a:lnTo>
                    <a:pt x="568" y="47"/>
                  </a:lnTo>
                  <a:lnTo>
                    <a:pt x="577" y="50"/>
                  </a:lnTo>
                  <a:lnTo>
                    <a:pt x="588" y="54"/>
                  </a:lnTo>
                  <a:lnTo>
                    <a:pt x="598" y="55"/>
                  </a:lnTo>
                  <a:lnTo>
                    <a:pt x="610" y="56"/>
                  </a:lnTo>
                  <a:lnTo>
                    <a:pt x="619" y="55"/>
                  </a:lnTo>
                  <a:lnTo>
                    <a:pt x="631" y="54"/>
                  </a:lnTo>
                  <a:lnTo>
                    <a:pt x="641" y="49"/>
                  </a:lnTo>
                  <a:lnTo>
                    <a:pt x="652" y="46"/>
                  </a:lnTo>
                  <a:lnTo>
                    <a:pt x="662" y="41"/>
                  </a:lnTo>
                  <a:lnTo>
                    <a:pt x="671" y="35"/>
                  </a:lnTo>
                  <a:lnTo>
                    <a:pt x="678" y="27"/>
                  </a:lnTo>
                  <a:lnTo>
                    <a:pt x="687" y="19"/>
                  </a:lnTo>
                  <a:lnTo>
                    <a:pt x="695" y="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9" name="Freeform 430"/>
            <p:cNvSpPr>
              <a:spLocks/>
            </p:cNvSpPr>
            <p:nvPr/>
          </p:nvSpPr>
          <p:spPr bwMode="auto">
            <a:xfrm>
              <a:off x="6841" y="3739"/>
              <a:ext cx="18" cy="6"/>
            </a:xfrm>
            <a:custGeom>
              <a:avLst/>
              <a:gdLst>
                <a:gd name="T0" fmla="*/ 0 w 71"/>
                <a:gd name="T1" fmla="*/ 0 h 24"/>
                <a:gd name="T2" fmla="*/ 0 w 71"/>
                <a:gd name="T3" fmla="*/ 0 h 24"/>
                <a:gd name="T4" fmla="*/ 0 w 71"/>
                <a:gd name="T5" fmla="*/ 0 h 24"/>
                <a:gd name="T6" fmla="*/ 0 w 71"/>
                <a:gd name="T7" fmla="*/ 0 h 24"/>
                <a:gd name="T8" fmla="*/ 0 w 71"/>
                <a:gd name="T9" fmla="*/ 0 h 24"/>
                <a:gd name="T10" fmla="*/ 0 w 71"/>
                <a:gd name="T11" fmla="*/ 0 h 24"/>
                <a:gd name="T12" fmla="*/ 0 w 71"/>
                <a:gd name="T13" fmla="*/ 0 h 24"/>
                <a:gd name="T14" fmla="*/ 0 w 71"/>
                <a:gd name="T15" fmla="*/ 0 h 24"/>
                <a:gd name="T16" fmla="*/ 0 w 71"/>
                <a:gd name="T17" fmla="*/ 0 h 24"/>
                <a:gd name="T18" fmla="*/ 0 w 71"/>
                <a:gd name="T19" fmla="*/ 0 h 24"/>
                <a:gd name="T20" fmla="*/ 0 w 71"/>
                <a:gd name="T21" fmla="*/ 0 h 24"/>
                <a:gd name="T22" fmla="*/ 0 w 71"/>
                <a:gd name="T23" fmla="*/ 0 h 24"/>
                <a:gd name="T24" fmla="*/ 0 w 71"/>
                <a:gd name="T25" fmla="*/ 0 h 24"/>
                <a:gd name="T26" fmla="*/ 0 w 71"/>
                <a:gd name="T27" fmla="*/ 0 h 24"/>
                <a:gd name="T28" fmla="*/ 0 w 71"/>
                <a:gd name="T29" fmla="*/ 0 h 24"/>
                <a:gd name="T30" fmla="*/ 0 w 71"/>
                <a:gd name="T31" fmla="*/ 0 h 24"/>
                <a:gd name="T32" fmla="*/ 0 w 71"/>
                <a:gd name="T33" fmla="*/ 0 h 24"/>
                <a:gd name="T34" fmla="*/ 0 w 71"/>
                <a:gd name="T35" fmla="*/ 0 h 24"/>
                <a:gd name="T36" fmla="*/ 0 w 71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24"/>
                <a:gd name="T59" fmla="*/ 71 w 71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24">
                  <a:moveTo>
                    <a:pt x="8" y="0"/>
                  </a:moveTo>
                  <a:lnTo>
                    <a:pt x="13" y="0"/>
                  </a:lnTo>
                  <a:lnTo>
                    <a:pt x="20" y="1"/>
                  </a:lnTo>
                  <a:lnTo>
                    <a:pt x="27" y="1"/>
                  </a:lnTo>
                  <a:lnTo>
                    <a:pt x="36" y="2"/>
                  </a:lnTo>
                  <a:lnTo>
                    <a:pt x="45" y="3"/>
                  </a:lnTo>
                  <a:lnTo>
                    <a:pt x="56" y="4"/>
                  </a:lnTo>
                  <a:lnTo>
                    <a:pt x="65" y="7"/>
                  </a:lnTo>
                  <a:lnTo>
                    <a:pt x="71" y="12"/>
                  </a:lnTo>
                  <a:lnTo>
                    <a:pt x="43" y="24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0" name="Freeform 431"/>
            <p:cNvSpPr>
              <a:spLocks/>
            </p:cNvSpPr>
            <p:nvPr/>
          </p:nvSpPr>
          <p:spPr bwMode="auto">
            <a:xfrm>
              <a:off x="7035" y="3739"/>
              <a:ext cx="11" cy="8"/>
            </a:xfrm>
            <a:custGeom>
              <a:avLst/>
              <a:gdLst>
                <a:gd name="T0" fmla="*/ 0 w 46"/>
                <a:gd name="T1" fmla="*/ 0 h 34"/>
                <a:gd name="T2" fmla="*/ 0 w 46"/>
                <a:gd name="T3" fmla="*/ 0 h 34"/>
                <a:gd name="T4" fmla="*/ 0 w 46"/>
                <a:gd name="T5" fmla="*/ 0 h 34"/>
                <a:gd name="T6" fmla="*/ 0 w 46"/>
                <a:gd name="T7" fmla="*/ 0 h 34"/>
                <a:gd name="T8" fmla="*/ 0 w 46"/>
                <a:gd name="T9" fmla="*/ 0 h 34"/>
                <a:gd name="T10" fmla="*/ 0 w 46"/>
                <a:gd name="T11" fmla="*/ 0 h 34"/>
                <a:gd name="T12" fmla="*/ 0 w 46"/>
                <a:gd name="T13" fmla="*/ 0 h 34"/>
                <a:gd name="T14" fmla="*/ 0 w 46"/>
                <a:gd name="T15" fmla="*/ 0 h 34"/>
                <a:gd name="T16" fmla="*/ 0 w 46"/>
                <a:gd name="T17" fmla="*/ 0 h 34"/>
                <a:gd name="T18" fmla="*/ 0 w 46"/>
                <a:gd name="T19" fmla="*/ 0 h 34"/>
                <a:gd name="T20" fmla="*/ 0 w 46"/>
                <a:gd name="T21" fmla="*/ 0 h 34"/>
                <a:gd name="T22" fmla="*/ 0 w 46"/>
                <a:gd name="T23" fmla="*/ 0 h 34"/>
                <a:gd name="T24" fmla="*/ 0 w 46"/>
                <a:gd name="T25" fmla="*/ 0 h 34"/>
                <a:gd name="T26" fmla="*/ 0 w 46"/>
                <a:gd name="T27" fmla="*/ 0 h 34"/>
                <a:gd name="T28" fmla="*/ 0 w 46"/>
                <a:gd name="T29" fmla="*/ 0 h 34"/>
                <a:gd name="T30" fmla="*/ 0 w 46"/>
                <a:gd name="T31" fmla="*/ 0 h 34"/>
                <a:gd name="T32" fmla="*/ 0 w 46"/>
                <a:gd name="T33" fmla="*/ 0 h 34"/>
                <a:gd name="T34" fmla="*/ 0 w 46"/>
                <a:gd name="T35" fmla="*/ 0 h 34"/>
                <a:gd name="T36" fmla="*/ 0 w 46"/>
                <a:gd name="T37" fmla="*/ 0 h 34"/>
                <a:gd name="T38" fmla="*/ 0 w 46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4"/>
                <a:gd name="T62" fmla="*/ 46 w 4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4">
                  <a:moveTo>
                    <a:pt x="24" y="0"/>
                  </a:moveTo>
                  <a:lnTo>
                    <a:pt x="27" y="1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4" y="7"/>
                  </a:lnTo>
                  <a:lnTo>
                    <a:pt x="45" y="10"/>
                  </a:lnTo>
                  <a:lnTo>
                    <a:pt x="46" y="16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9" y="32"/>
                  </a:lnTo>
                  <a:lnTo>
                    <a:pt x="0" y="34"/>
                  </a:lnTo>
                  <a:lnTo>
                    <a:pt x="6" y="24"/>
                  </a:lnTo>
                  <a:lnTo>
                    <a:pt x="14" y="17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1" name="Freeform 432"/>
            <p:cNvSpPr>
              <a:spLocks/>
            </p:cNvSpPr>
            <p:nvPr/>
          </p:nvSpPr>
          <p:spPr bwMode="auto">
            <a:xfrm>
              <a:off x="6945" y="3745"/>
              <a:ext cx="16" cy="13"/>
            </a:xfrm>
            <a:custGeom>
              <a:avLst/>
              <a:gdLst>
                <a:gd name="T0" fmla="*/ 0 w 62"/>
                <a:gd name="T1" fmla="*/ 0 h 53"/>
                <a:gd name="T2" fmla="*/ 0 w 62"/>
                <a:gd name="T3" fmla="*/ 0 h 53"/>
                <a:gd name="T4" fmla="*/ 0 w 62"/>
                <a:gd name="T5" fmla="*/ 0 h 53"/>
                <a:gd name="T6" fmla="*/ 0 w 62"/>
                <a:gd name="T7" fmla="*/ 0 h 53"/>
                <a:gd name="T8" fmla="*/ 0 w 62"/>
                <a:gd name="T9" fmla="*/ 0 h 53"/>
                <a:gd name="T10" fmla="*/ 0 w 62"/>
                <a:gd name="T11" fmla="*/ 0 h 53"/>
                <a:gd name="T12" fmla="*/ 0 w 62"/>
                <a:gd name="T13" fmla="*/ 0 h 53"/>
                <a:gd name="T14" fmla="*/ 0 w 62"/>
                <a:gd name="T15" fmla="*/ 0 h 53"/>
                <a:gd name="T16" fmla="*/ 0 w 62"/>
                <a:gd name="T17" fmla="*/ 0 h 53"/>
                <a:gd name="T18" fmla="*/ 0 w 62"/>
                <a:gd name="T19" fmla="*/ 0 h 53"/>
                <a:gd name="T20" fmla="*/ 0 w 62"/>
                <a:gd name="T21" fmla="*/ 0 h 53"/>
                <a:gd name="T22" fmla="*/ 0 w 62"/>
                <a:gd name="T23" fmla="*/ 0 h 53"/>
                <a:gd name="T24" fmla="*/ 0 w 62"/>
                <a:gd name="T25" fmla="*/ 0 h 53"/>
                <a:gd name="T26" fmla="*/ 0 w 62"/>
                <a:gd name="T27" fmla="*/ 0 h 53"/>
                <a:gd name="T28" fmla="*/ 0 w 62"/>
                <a:gd name="T29" fmla="*/ 0 h 53"/>
                <a:gd name="T30" fmla="*/ 0 w 62"/>
                <a:gd name="T31" fmla="*/ 0 h 53"/>
                <a:gd name="T32" fmla="*/ 0 w 62"/>
                <a:gd name="T33" fmla="*/ 0 h 53"/>
                <a:gd name="T34" fmla="*/ 0 w 62"/>
                <a:gd name="T35" fmla="*/ 0 h 53"/>
                <a:gd name="T36" fmla="*/ 0 w 62"/>
                <a:gd name="T37" fmla="*/ 0 h 53"/>
                <a:gd name="T38" fmla="*/ 0 w 62"/>
                <a:gd name="T39" fmla="*/ 0 h 53"/>
                <a:gd name="T40" fmla="*/ 0 w 62"/>
                <a:gd name="T41" fmla="*/ 0 h 53"/>
                <a:gd name="T42" fmla="*/ 0 w 62"/>
                <a:gd name="T43" fmla="*/ 0 h 53"/>
                <a:gd name="T44" fmla="*/ 0 w 62"/>
                <a:gd name="T45" fmla="*/ 0 h 53"/>
                <a:gd name="T46" fmla="*/ 0 w 62"/>
                <a:gd name="T47" fmla="*/ 0 h 53"/>
                <a:gd name="T48" fmla="*/ 0 w 62"/>
                <a:gd name="T49" fmla="*/ 0 h 53"/>
                <a:gd name="T50" fmla="*/ 0 w 62"/>
                <a:gd name="T51" fmla="*/ 0 h 53"/>
                <a:gd name="T52" fmla="*/ 0 w 62"/>
                <a:gd name="T53" fmla="*/ 0 h 53"/>
                <a:gd name="T54" fmla="*/ 0 w 62"/>
                <a:gd name="T55" fmla="*/ 0 h 53"/>
                <a:gd name="T56" fmla="*/ 0 w 62"/>
                <a:gd name="T57" fmla="*/ 0 h 53"/>
                <a:gd name="T58" fmla="*/ 0 w 62"/>
                <a:gd name="T59" fmla="*/ 0 h 53"/>
                <a:gd name="T60" fmla="*/ 0 w 62"/>
                <a:gd name="T61" fmla="*/ 0 h 53"/>
                <a:gd name="T62" fmla="*/ 0 w 62"/>
                <a:gd name="T63" fmla="*/ 0 h 53"/>
                <a:gd name="T64" fmla="*/ 0 w 62"/>
                <a:gd name="T65" fmla="*/ 0 h 53"/>
                <a:gd name="T66" fmla="*/ 0 w 62"/>
                <a:gd name="T67" fmla="*/ 0 h 53"/>
                <a:gd name="T68" fmla="*/ 0 w 62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53"/>
                <a:gd name="T107" fmla="*/ 62 w 62"/>
                <a:gd name="T108" fmla="*/ 53 h 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53">
                  <a:moveTo>
                    <a:pt x="30" y="0"/>
                  </a:moveTo>
                  <a:lnTo>
                    <a:pt x="34" y="7"/>
                  </a:lnTo>
                  <a:lnTo>
                    <a:pt x="36" y="16"/>
                  </a:lnTo>
                  <a:lnTo>
                    <a:pt x="34" y="23"/>
                  </a:lnTo>
                  <a:lnTo>
                    <a:pt x="34" y="32"/>
                  </a:lnTo>
                  <a:lnTo>
                    <a:pt x="41" y="31"/>
                  </a:lnTo>
                  <a:lnTo>
                    <a:pt x="48" y="29"/>
                  </a:lnTo>
                  <a:lnTo>
                    <a:pt x="55" y="25"/>
                  </a:lnTo>
                  <a:lnTo>
                    <a:pt x="62" y="24"/>
                  </a:lnTo>
                  <a:lnTo>
                    <a:pt x="56" y="30"/>
                  </a:lnTo>
                  <a:lnTo>
                    <a:pt x="55" y="36"/>
                  </a:lnTo>
                  <a:lnTo>
                    <a:pt x="54" y="44"/>
                  </a:lnTo>
                  <a:lnTo>
                    <a:pt x="54" y="52"/>
                  </a:lnTo>
                  <a:lnTo>
                    <a:pt x="45" y="52"/>
                  </a:lnTo>
                  <a:lnTo>
                    <a:pt x="38" y="53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4" y="47"/>
                  </a:lnTo>
                  <a:lnTo>
                    <a:pt x="22" y="42"/>
                  </a:lnTo>
                  <a:lnTo>
                    <a:pt x="22" y="35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8" y="34"/>
                  </a:lnTo>
                  <a:lnTo>
                    <a:pt x="12" y="3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2" name="Freeform 433"/>
            <p:cNvSpPr>
              <a:spLocks/>
            </p:cNvSpPr>
            <p:nvPr/>
          </p:nvSpPr>
          <p:spPr bwMode="auto">
            <a:xfrm>
              <a:off x="6915" y="3752"/>
              <a:ext cx="10" cy="11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"/>
                <a:gd name="T67" fmla="*/ 0 h 44"/>
                <a:gd name="T68" fmla="*/ 41 w 41"/>
                <a:gd name="T69" fmla="*/ 44 h 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" h="44">
                  <a:moveTo>
                    <a:pt x="16" y="0"/>
                  </a:move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8" y="15"/>
                  </a:lnTo>
                  <a:lnTo>
                    <a:pt x="32" y="21"/>
                  </a:lnTo>
                  <a:lnTo>
                    <a:pt x="25" y="27"/>
                  </a:lnTo>
                  <a:lnTo>
                    <a:pt x="17" y="33"/>
                  </a:lnTo>
                  <a:lnTo>
                    <a:pt x="8" y="38"/>
                  </a:lnTo>
                  <a:lnTo>
                    <a:pt x="2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3" name="Freeform 434"/>
            <p:cNvSpPr>
              <a:spLocks/>
            </p:cNvSpPr>
            <p:nvPr/>
          </p:nvSpPr>
          <p:spPr bwMode="auto">
            <a:xfrm>
              <a:off x="6964" y="3759"/>
              <a:ext cx="14" cy="11"/>
            </a:xfrm>
            <a:custGeom>
              <a:avLst/>
              <a:gdLst>
                <a:gd name="T0" fmla="*/ 0 w 54"/>
                <a:gd name="T1" fmla="*/ 0 h 44"/>
                <a:gd name="T2" fmla="*/ 0 w 54"/>
                <a:gd name="T3" fmla="*/ 0 h 44"/>
                <a:gd name="T4" fmla="*/ 0 w 54"/>
                <a:gd name="T5" fmla="*/ 0 h 44"/>
                <a:gd name="T6" fmla="*/ 0 w 54"/>
                <a:gd name="T7" fmla="*/ 0 h 44"/>
                <a:gd name="T8" fmla="*/ 0 w 54"/>
                <a:gd name="T9" fmla="*/ 0 h 44"/>
                <a:gd name="T10" fmla="*/ 0 w 54"/>
                <a:gd name="T11" fmla="*/ 0 h 44"/>
                <a:gd name="T12" fmla="*/ 0 w 54"/>
                <a:gd name="T13" fmla="*/ 0 h 44"/>
                <a:gd name="T14" fmla="*/ 0 w 54"/>
                <a:gd name="T15" fmla="*/ 0 h 44"/>
                <a:gd name="T16" fmla="*/ 0 w 54"/>
                <a:gd name="T17" fmla="*/ 0 h 44"/>
                <a:gd name="T18" fmla="*/ 0 w 54"/>
                <a:gd name="T19" fmla="*/ 0 h 44"/>
                <a:gd name="T20" fmla="*/ 0 w 54"/>
                <a:gd name="T21" fmla="*/ 0 h 44"/>
                <a:gd name="T22" fmla="*/ 0 w 54"/>
                <a:gd name="T23" fmla="*/ 0 h 44"/>
                <a:gd name="T24" fmla="*/ 0 w 54"/>
                <a:gd name="T25" fmla="*/ 0 h 44"/>
                <a:gd name="T26" fmla="*/ 0 w 54"/>
                <a:gd name="T27" fmla="*/ 0 h 44"/>
                <a:gd name="T28" fmla="*/ 0 w 54"/>
                <a:gd name="T29" fmla="*/ 0 h 44"/>
                <a:gd name="T30" fmla="*/ 0 w 54"/>
                <a:gd name="T31" fmla="*/ 0 h 44"/>
                <a:gd name="T32" fmla="*/ 0 w 54"/>
                <a:gd name="T33" fmla="*/ 0 h 44"/>
                <a:gd name="T34" fmla="*/ 0 w 54"/>
                <a:gd name="T35" fmla="*/ 0 h 44"/>
                <a:gd name="T36" fmla="*/ 0 w 54"/>
                <a:gd name="T37" fmla="*/ 0 h 44"/>
                <a:gd name="T38" fmla="*/ 0 w 54"/>
                <a:gd name="T39" fmla="*/ 0 h 44"/>
                <a:gd name="T40" fmla="*/ 0 w 54"/>
                <a:gd name="T41" fmla="*/ 0 h 44"/>
                <a:gd name="T42" fmla="*/ 0 w 54"/>
                <a:gd name="T43" fmla="*/ 0 h 44"/>
                <a:gd name="T44" fmla="*/ 0 w 54"/>
                <a:gd name="T45" fmla="*/ 0 h 44"/>
                <a:gd name="T46" fmla="*/ 0 w 54"/>
                <a:gd name="T47" fmla="*/ 0 h 44"/>
                <a:gd name="T48" fmla="*/ 0 w 54"/>
                <a:gd name="T49" fmla="*/ 0 h 44"/>
                <a:gd name="T50" fmla="*/ 0 w 54"/>
                <a:gd name="T51" fmla="*/ 0 h 44"/>
                <a:gd name="T52" fmla="*/ 0 w 54"/>
                <a:gd name="T53" fmla="*/ 0 h 44"/>
                <a:gd name="T54" fmla="*/ 0 w 54"/>
                <a:gd name="T55" fmla="*/ 0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44"/>
                <a:gd name="T86" fmla="*/ 54 w 54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44">
                  <a:moveTo>
                    <a:pt x="41" y="1"/>
                  </a:moveTo>
                  <a:lnTo>
                    <a:pt x="45" y="0"/>
                  </a:lnTo>
                  <a:lnTo>
                    <a:pt x="47" y="3"/>
                  </a:lnTo>
                  <a:lnTo>
                    <a:pt x="46" y="6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1" y="27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8" y="36"/>
                  </a:lnTo>
                  <a:lnTo>
                    <a:pt x="17" y="39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8" y="10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4" name="Freeform 435"/>
            <p:cNvSpPr>
              <a:spLocks/>
            </p:cNvSpPr>
            <p:nvPr/>
          </p:nvSpPr>
          <p:spPr bwMode="auto">
            <a:xfrm>
              <a:off x="6629" y="3765"/>
              <a:ext cx="38" cy="48"/>
            </a:xfrm>
            <a:custGeom>
              <a:avLst/>
              <a:gdLst>
                <a:gd name="T0" fmla="*/ 0 w 150"/>
                <a:gd name="T1" fmla="*/ 0 h 190"/>
                <a:gd name="T2" fmla="*/ 0 w 150"/>
                <a:gd name="T3" fmla="*/ 0 h 190"/>
                <a:gd name="T4" fmla="*/ 0 w 150"/>
                <a:gd name="T5" fmla="*/ 0 h 190"/>
                <a:gd name="T6" fmla="*/ 0 w 150"/>
                <a:gd name="T7" fmla="*/ 0 h 190"/>
                <a:gd name="T8" fmla="*/ 0 w 150"/>
                <a:gd name="T9" fmla="*/ 0 h 190"/>
                <a:gd name="T10" fmla="*/ 0 w 150"/>
                <a:gd name="T11" fmla="*/ 0 h 190"/>
                <a:gd name="T12" fmla="*/ 0 w 150"/>
                <a:gd name="T13" fmla="*/ 0 h 190"/>
                <a:gd name="T14" fmla="*/ 0 w 150"/>
                <a:gd name="T15" fmla="*/ 0 h 190"/>
                <a:gd name="T16" fmla="*/ 0 w 150"/>
                <a:gd name="T17" fmla="*/ 0 h 190"/>
                <a:gd name="T18" fmla="*/ 0 w 150"/>
                <a:gd name="T19" fmla="*/ 0 h 190"/>
                <a:gd name="T20" fmla="*/ 0 w 150"/>
                <a:gd name="T21" fmla="*/ 0 h 190"/>
                <a:gd name="T22" fmla="*/ 0 w 150"/>
                <a:gd name="T23" fmla="*/ 0 h 190"/>
                <a:gd name="T24" fmla="*/ 0 w 150"/>
                <a:gd name="T25" fmla="*/ 0 h 190"/>
                <a:gd name="T26" fmla="*/ 0 w 150"/>
                <a:gd name="T27" fmla="*/ 0 h 190"/>
                <a:gd name="T28" fmla="*/ 0 w 150"/>
                <a:gd name="T29" fmla="*/ 0 h 190"/>
                <a:gd name="T30" fmla="*/ 0 w 150"/>
                <a:gd name="T31" fmla="*/ 0 h 190"/>
                <a:gd name="T32" fmla="*/ 0 w 150"/>
                <a:gd name="T33" fmla="*/ 0 h 190"/>
                <a:gd name="T34" fmla="*/ 0 w 150"/>
                <a:gd name="T35" fmla="*/ 0 h 190"/>
                <a:gd name="T36" fmla="*/ 0 w 150"/>
                <a:gd name="T37" fmla="*/ 0 h 190"/>
                <a:gd name="T38" fmla="*/ 0 w 150"/>
                <a:gd name="T39" fmla="*/ 0 h 190"/>
                <a:gd name="T40" fmla="*/ 0 w 150"/>
                <a:gd name="T41" fmla="*/ 0 h 190"/>
                <a:gd name="T42" fmla="*/ 0 w 150"/>
                <a:gd name="T43" fmla="*/ 0 h 190"/>
                <a:gd name="T44" fmla="*/ 0 w 150"/>
                <a:gd name="T45" fmla="*/ 0 h 190"/>
                <a:gd name="T46" fmla="*/ 0 w 150"/>
                <a:gd name="T47" fmla="*/ 0 h 190"/>
                <a:gd name="T48" fmla="*/ 0 w 150"/>
                <a:gd name="T49" fmla="*/ 0 h 190"/>
                <a:gd name="T50" fmla="*/ 0 w 150"/>
                <a:gd name="T51" fmla="*/ 0 h 190"/>
                <a:gd name="T52" fmla="*/ 0 w 150"/>
                <a:gd name="T53" fmla="*/ 0 h 190"/>
                <a:gd name="T54" fmla="*/ 0 w 150"/>
                <a:gd name="T55" fmla="*/ 0 h 190"/>
                <a:gd name="T56" fmla="*/ 0 w 150"/>
                <a:gd name="T57" fmla="*/ 0 h 190"/>
                <a:gd name="T58" fmla="*/ 0 w 150"/>
                <a:gd name="T59" fmla="*/ 0 h 190"/>
                <a:gd name="T60" fmla="*/ 0 w 150"/>
                <a:gd name="T61" fmla="*/ 0 h 190"/>
                <a:gd name="T62" fmla="*/ 0 w 150"/>
                <a:gd name="T63" fmla="*/ 0 h 190"/>
                <a:gd name="T64" fmla="*/ 0 w 150"/>
                <a:gd name="T65" fmla="*/ 0 h 190"/>
                <a:gd name="T66" fmla="*/ 0 w 150"/>
                <a:gd name="T67" fmla="*/ 0 h 190"/>
                <a:gd name="T68" fmla="*/ 0 w 150"/>
                <a:gd name="T69" fmla="*/ 0 h 190"/>
                <a:gd name="T70" fmla="*/ 0 w 150"/>
                <a:gd name="T71" fmla="*/ 0 h 190"/>
                <a:gd name="T72" fmla="*/ 0 w 150"/>
                <a:gd name="T73" fmla="*/ 0 h 1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90"/>
                <a:gd name="T113" fmla="*/ 150 w 150"/>
                <a:gd name="T114" fmla="*/ 190 h 1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90">
                  <a:moveTo>
                    <a:pt x="103" y="0"/>
                  </a:moveTo>
                  <a:lnTo>
                    <a:pt x="150" y="3"/>
                  </a:lnTo>
                  <a:lnTo>
                    <a:pt x="150" y="5"/>
                  </a:lnTo>
                  <a:lnTo>
                    <a:pt x="137" y="13"/>
                  </a:lnTo>
                  <a:lnTo>
                    <a:pt x="126" y="22"/>
                  </a:lnTo>
                  <a:lnTo>
                    <a:pt x="114" y="31"/>
                  </a:lnTo>
                  <a:lnTo>
                    <a:pt x="104" y="42"/>
                  </a:lnTo>
                  <a:lnTo>
                    <a:pt x="94" y="50"/>
                  </a:lnTo>
                  <a:lnTo>
                    <a:pt x="83" y="61"/>
                  </a:lnTo>
                  <a:lnTo>
                    <a:pt x="73" y="73"/>
                  </a:lnTo>
                  <a:lnTo>
                    <a:pt x="66" y="85"/>
                  </a:lnTo>
                  <a:lnTo>
                    <a:pt x="58" y="96"/>
                  </a:lnTo>
                  <a:lnTo>
                    <a:pt x="49" y="108"/>
                  </a:lnTo>
                  <a:lnTo>
                    <a:pt x="43" y="118"/>
                  </a:lnTo>
                  <a:lnTo>
                    <a:pt x="36" y="130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19" y="168"/>
                  </a:lnTo>
                  <a:lnTo>
                    <a:pt x="15" y="181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" y="162"/>
                  </a:lnTo>
                  <a:lnTo>
                    <a:pt x="3" y="149"/>
                  </a:lnTo>
                  <a:lnTo>
                    <a:pt x="8" y="136"/>
                  </a:lnTo>
                  <a:lnTo>
                    <a:pt x="12" y="122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30" y="86"/>
                  </a:lnTo>
                  <a:lnTo>
                    <a:pt x="36" y="73"/>
                  </a:lnTo>
                  <a:lnTo>
                    <a:pt x="44" y="61"/>
                  </a:lnTo>
                  <a:lnTo>
                    <a:pt x="53" y="49"/>
                  </a:lnTo>
                  <a:lnTo>
                    <a:pt x="62" y="40"/>
                  </a:lnTo>
                  <a:lnTo>
                    <a:pt x="71" y="28"/>
                  </a:lnTo>
                  <a:lnTo>
                    <a:pt x="82" y="18"/>
                  </a:lnTo>
                  <a:lnTo>
                    <a:pt x="92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5" name="Freeform 436"/>
            <p:cNvSpPr>
              <a:spLocks/>
            </p:cNvSpPr>
            <p:nvPr/>
          </p:nvSpPr>
          <p:spPr bwMode="auto">
            <a:xfrm>
              <a:off x="6709" y="3769"/>
              <a:ext cx="32" cy="46"/>
            </a:xfrm>
            <a:custGeom>
              <a:avLst/>
              <a:gdLst>
                <a:gd name="T0" fmla="*/ 0 w 130"/>
                <a:gd name="T1" fmla="*/ 0 h 185"/>
                <a:gd name="T2" fmla="*/ 0 w 130"/>
                <a:gd name="T3" fmla="*/ 0 h 185"/>
                <a:gd name="T4" fmla="*/ 0 w 130"/>
                <a:gd name="T5" fmla="*/ 0 h 185"/>
                <a:gd name="T6" fmla="*/ 0 w 130"/>
                <a:gd name="T7" fmla="*/ 0 h 185"/>
                <a:gd name="T8" fmla="*/ 0 w 130"/>
                <a:gd name="T9" fmla="*/ 0 h 185"/>
                <a:gd name="T10" fmla="*/ 0 w 130"/>
                <a:gd name="T11" fmla="*/ 0 h 185"/>
                <a:gd name="T12" fmla="*/ 0 w 130"/>
                <a:gd name="T13" fmla="*/ 0 h 185"/>
                <a:gd name="T14" fmla="*/ 0 w 130"/>
                <a:gd name="T15" fmla="*/ 0 h 185"/>
                <a:gd name="T16" fmla="*/ 0 w 130"/>
                <a:gd name="T17" fmla="*/ 0 h 185"/>
                <a:gd name="T18" fmla="*/ 0 w 130"/>
                <a:gd name="T19" fmla="*/ 0 h 185"/>
                <a:gd name="T20" fmla="*/ 0 w 130"/>
                <a:gd name="T21" fmla="*/ 0 h 185"/>
                <a:gd name="T22" fmla="*/ 0 w 130"/>
                <a:gd name="T23" fmla="*/ 0 h 185"/>
                <a:gd name="T24" fmla="*/ 0 w 130"/>
                <a:gd name="T25" fmla="*/ 0 h 185"/>
                <a:gd name="T26" fmla="*/ 0 w 130"/>
                <a:gd name="T27" fmla="*/ 0 h 185"/>
                <a:gd name="T28" fmla="*/ 0 w 130"/>
                <a:gd name="T29" fmla="*/ 0 h 185"/>
                <a:gd name="T30" fmla="*/ 0 w 130"/>
                <a:gd name="T31" fmla="*/ 0 h 185"/>
                <a:gd name="T32" fmla="*/ 0 w 130"/>
                <a:gd name="T33" fmla="*/ 0 h 185"/>
                <a:gd name="T34" fmla="*/ 0 w 130"/>
                <a:gd name="T35" fmla="*/ 0 h 185"/>
                <a:gd name="T36" fmla="*/ 0 w 130"/>
                <a:gd name="T37" fmla="*/ 0 h 185"/>
                <a:gd name="T38" fmla="*/ 0 w 130"/>
                <a:gd name="T39" fmla="*/ 0 h 185"/>
                <a:gd name="T40" fmla="*/ 0 w 130"/>
                <a:gd name="T41" fmla="*/ 0 h 185"/>
                <a:gd name="T42" fmla="*/ 0 w 130"/>
                <a:gd name="T43" fmla="*/ 0 h 185"/>
                <a:gd name="T44" fmla="*/ 0 w 130"/>
                <a:gd name="T45" fmla="*/ 0 h 185"/>
                <a:gd name="T46" fmla="*/ 0 w 130"/>
                <a:gd name="T47" fmla="*/ 0 h 185"/>
                <a:gd name="T48" fmla="*/ 0 w 130"/>
                <a:gd name="T49" fmla="*/ 0 h 185"/>
                <a:gd name="T50" fmla="*/ 0 w 130"/>
                <a:gd name="T51" fmla="*/ 0 h 185"/>
                <a:gd name="T52" fmla="*/ 0 w 130"/>
                <a:gd name="T53" fmla="*/ 0 h 185"/>
                <a:gd name="T54" fmla="*/ 0 w 130"/>
                <a:gd name="T55" fmla="*/ 0 h 185"/>
                <a:gd name="T56" fmla="*/ 0 w 130"/>
                <a:gd name="T57" fmla="*/ 0 h 185"/>
                <a:gd name="T58" fmla="*/ 0 w 130"/>
                <a:gd name="T59" fmla="*/ 0 h 185"/>
                <a:gd name="T60" fmla="*/ 0 w 130"/>
                <a:gd name="T61" fmla="*/ 0 h 185"/>
                <a:gd name="T62" fmla="*/ 0 w 130"/>
                <a:gd name="T63" fmla="*/ 0 h 185"/>
                <a:gd name="T64" fmla="*/ 0 w 130"/>
                <a:gd name="T65" fmla="*/ 0 h 185"/>
                <a:gd name="T66" fmla="*/ 0 w 130"/>
                <a:gd name="T67" fmla="*/ 0 h 185"/>
                <a:gd name="T68" fmla="*/ 0 w 130"/>
                <a:gd name="T69" fmla="*/ 0 h 185"/>
                <a:gd name="T70" fmla="*/ 0 w 130"/>
                <a:gd name="T71" fmla="*/ 0 h 185"/>
                <a:gd name="T72" fmla="*/ 0 w 130"/>
                <a:gd name="T73" fmla="*/ 0 h 185"/>
                <a:gd name="T74" fmla="*/ 0 w 130"/>
                <a:gd name="T75" fmla="*/ 0 h 185"/>
                <a:gd name="T76" fmla="*/ 0 w 130"/>
                <a:gd name="T77" fmla="*/ 0 h 185"/>
                <a:gd name="T78" fmla="*/ 0 w 130"/>
                <a:gd name="T79" fmla="*/ 0 h 185"/>
                <a:gd name="T80" fmla="*/ 0 w 130"/>
                <a:gd name="T81" fmla="*/ 0 h 185"/>
                <a:gd name="T82" fmla="*/ 0 w 130"/>
                <a:gd name="T83" fmla="*/ 0 h 185"/>
                <a:gd name="T84" fmla="*/ 0 w 130"/>
                <a:gd name="T85" fmla="*/ 0 h 185"/>
                <a:gd name="T86" fmla="*/ 0 w 130"/>
                <a:gd name="T87" fmla="*/ 0 h 1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85"/>
                <a:gd name="T134" fmla="*/ 130 w 130"/>
                <a:gd name="T135" fmla="*/ 185 h 1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85">
                  <a:moveTo>
                    <a:pt x="97" y="0"/>
                  </a:moveTo>
                  <a:lnTo>
                    <a:pt x="103" y="1"/>
                  </a:lnTo>
                  <a:lnTo>
                    <a:pt x="109" y="3"/>
                  </a:lnTo>
                  <a:lnTo>
                    <a:pt x="114" y="6"/>
                  </a:lnTo>
                  <a:lnTo>
                    <a:pt x="120" y="9"/>
                  </a:lnTo>
                  <a:lnTo>
                    <a:pt x="126" y="17"/>
                  </a:lnTo>
                  <a:lnTo>
                    <a:pt x="130" y="27"/>
                  </a:lnTo>
                  <a:lnTo>
                    <a:pt x="130" y="33"/>
                  </a:lnTo>
                  <a:lnTo>
                    <a:pt x="130" y="41"/>
                  </a:lnTo>
                  <a:lnTo>
                    <a:pt x="129" y="48"/>
                  </a:lnTo>
                  <a:lnTo>
                    <a:pt x="128" y="56"/>
                  </a:lnTo>
                  <a:lnTo>
                    <a:pt x="125" y="61"/>
                  </a:lnTo>
                  <a:lnTo>
                    <a:pt x="123" y="69"/>
                  </a:lnTo>
                  <a:lnTo>
                    <a:pt x="120" y="75"/>
                  </a:lnTo>
                  <a:lnTo>
                    <a:pt x="118" y="82"/>
                  </a:lnTo>
                  <a:lnTo>
                    <a:pt x="114" y="88"/>
                  </a:lnTo>
                  <a:lnTo>
                    <a:pt x="112" y="96"/>
                  </a:lnTo>
                  <a:lnTo>
                    <a:pt x="109" y="102"/>
                  </a:lnTo>
                  <a:lnTo>
                    <a:pt x="107" y="110"/>
                  </a:lnTo>
                  <a:lnTo>
                    <a:pt x="103" y="115"/>
                  </a:lnTo>
                  <a:lnTo>
                    <a:pt x="100" y="123"/>
                  </a:lnTo>
                  <a:lnTo>
                    <a:pt x="99" y="128"/>
                  </a:lnTo>
                  <a:lnTo>
                    <a:pt x="96" y="135"/>
                  </a:lnTo>
                  <a:lnTo>
                    <a:pt x="94" y="141"/>
                  </a:lnTo>
                  <a:lnTo>
                    <a:pt x="93" y="147"/>
                  </a:lnTo>
                  <a:lnTo>
                    <a:pt x="93" y="153"/>
                  </a:lnTo>
                  <a:lnTo>
                    <a:pt x="93" y="159"/>
                  </a:lnTo>
                  <a:lnTo>
                    <a:pt x="84" y="162"/>
                  </a:lnTo>
                  <a:lnTo>
                    <a:pt x="76" y="165"/>
                  </a:lnTo>
                  <a:lnTo>
                    <a:pt x="70" y="167"/>
                  </a:lnTo>
                  <a:lnTo>
                    <a:pt x="64" y="172"/>
                  </a:lnTo>
                  <a:lnTo>
                    <a:pt x="55" y="175"/>
                  </a:lnTo>
                  <a:lnTo>
                    <a:pt x="49" y="178"/>
                  </a:lnTo>
                  <a:lnTo>
                    <a:pt x="41" y="181"/>
                  </a:lnTo>
                  <a:lnTo>
                    <a:pt x="35" y="185"/>
                  </a:lnTo>
                  <a:lnTo>
                    <a:pt x="38" y="178"/>
                  </a:lnTo>
                  <a:lnTo>
                    <a:pt x="43" y="175"/>
                  </a:lnTo>
                  <a:lnTo>
                    <a:pt x="47" y="169"/>
                  </a:lnTo>
                  <a:lnTo>
                    <a:pt x="48" y="163"/>
                  </a:lnTo>
                  <a:lnTo>
                    <a:pt x="37" y="166"/>
                  </a:lnTo>
                  <a:lnTo>
                    <a:pt x="29" y="172"/>
                  </a:lnTo>
                  <a:lnTo>
                    <a:pt x="18" y="177"/>
                  </a:lnTo>
                  <a:lnTo>
                    <a:pt x="8" y="178"/>
                  </a:lnTo>
                  <a:lnTo>
                    <a:pt x="16" y="168"/>
                  </a:lnTo>
                  <a:lnTo>
                    <a:pt x="25" y="162"/>
                  </a:lnTo>
                  <a:lnTo>
                    <a:pt x="36" y="155"/>
                  </a:lnTo>
                  <a:lnTo>
                    <a:pt x="48" y="149"/>
                  </a:lnTo>
                  <a:lnTo>
                    <a:pt x="58" y="141"/>
                  </a:lnTo>
                  <a:lnTo>
                    <a:pt x="67" y="134"/>
                  </a:lnTo>
                  <a:lnTo>
                    <a:pt x="71" y="129"/>
                  </a:lnTo>
                  <a:lnTo>
                    <a:pt x="75" y="124"/>
                  </a:lnTo>
                  <a:lnTo>
                    <a:pt x="77" y="120"/>
                  </a:lnTo>
                  <a:lnTo>
                    <a:pt x="81" y="114"/>
                  </a:lnTo>
                  <a:lnTo>
                    <a:pt x="73" y="118"/>
                  </a:lnTo>
                  <a:lnTo>
                    <a:pt x="66" y="121"/>
                  </a:lnTo>
                  <a:lnTo>
                    <a:pt x="59" y="124"/>
                  </a:lnTo>
                  <a:lnTo>
                    <a:pt x="52" y="129"/>
                  </a:lnTo>
                  <a:lnTo>
                    <a:pt x="43" y="133"/>
                  </a:lnTo>
                  <a:lnTo>
                    <a:pt x="36" y="137"/>
                  </a:lnTo>
                  <a:lnTo>
                    <a:pt x="29" y="140"/>
                  </a:lnTo>
                  <a:lnTo>
                    <a:pt x="22" y="146"/>
                  </a:lnTo>
                  <a:lnTo>
                    <a:pt x="17" y="146"/>
                  </a:lnTo>
                  <a:lnTo>
                    <a:pt x="11" y="147"/>
                  </a:lnTo>
                  <a:lnTo>
                    <a:pt x="5" y="147"/>
                  </a:lnTo>
                  <a:lnTo>
                    <a:pt x="0" y="147"/>
                  </a:lnTo>
                  <a:lnTo>
                    <a:pt x="5" y="140"/>
                  </a:lnTo>
                  <a:lnTo>
                    <a:pt x="10" y="135"/>
                  </a:lnTo>
                  <a:lnTo>
                    <a:pt x="14" y="132"/>
                  </a:lnTo>
                  <a:lnTo>
                    <a:pt x="19" y="128"/>
                  </a:lnTo>
                  <a:lnTo>
                    <a:pt x="29" y="122"/>
                  </a:lnTo>
                  <a:lnTo>
                    <a:pt x="38" y="115"/>
                  </a:lnTo>
                  <a:lnTo>
                    <a:pt x="47" y="110"/>
                  </a:lnTo>
                  <a:lnTo>
                    <a:pt x="56" y="105"/>
                  </a:lnTo>
                  <a:lnTo>
                    <a:pt x="65" y="99"/>
                  </a:lnTo>
                  <a:lnTo>
                    <a:pt x="75" y="93"/>
                  </a:lnTo>
                  <a:lnTo>
                    <a:pt x="85" y="86"/>
                  </a:lnTo>
                  <a:lnTo>
                    <a:pt x="95" y="80"/>
                  </a:lnTo>
                  <a:lnTo>
                    <a:pt x="87" y="81"/>
                  </a:lnTo>
                  <a:lnTo>
                    <a:pt x="78" y="83"/>
                  </a:lnTo>
                  <a:lnTo>
                    <a:pt x="71" y="86"/>
                  </a:lnTo>
                  <a:lnTo>
                    <a:pt x="64" y="91"/>
                  </a:lnTo>
                  <a:lnTo>
                    <a:pt x="55" y="94"/>
                  </a:lnTo>
                  <a:lnTo>
                    <a:pt x="48" y="98"/>
                  </a:lnTo>
                  <a:lnTo>
                    <a:pt x="41" y="101"/>
                  </a:lnTo>
                  <a:lnTo>
                    <a:pt x="32" y="105"/>
                  </a:lnTo>
                  <a:lnTo>
                    <a:pt x="23" y="106"/>
                  </a:lnTo>
                  <a:lnTo>
                    <a:pt x="13" y="105"/>
                  </a:lnTo>
                  <a:lnTo>
                    <a:pt x="18" y="99"/>
                  </a:lnTo>
                  <a:lnTo>
                    <a:pt x="25" y="94"/>
                  </a:lnTo>
                  <a:lnTo>
                    <a:pt x="32" y="89"/>
                  </a:lnTo>
                  <a:lnTo>
                    <a:pt x="41" y="85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73" y="65"/>
                  </a:lnTo>
                  <a:lnTo>
                    <a:pt x="83" y="58"/>
                  </a:lnTo>
                  <a:lnTo>
                    <a:pt x="75" y="58"/>
                  </a:lnTo>
                  <a:lnTo>
                    <a:pt x="67" y="59"/>
                  </a:lnTo>
                  <a:lnTo>
                    <a:pt x="61" y="59"/>
                  </a:lnTo>
                  <a:lnTo>
                    <a:pt x="58" y="60"/>
                  </a:lnTo>
                  <a:lnTo>
                    <a:pt x="50" y="60"/>
                  </a:lnTo>
                  <a:lnTo>
                    <a:pt x="46" y="60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4" y="53"/>
                  </a:lnTo>
                  <a:lnTo>
                    <a:pt x="53" y="51"/>
                  </a:lnTo>
                  <a:lnTo>
                    <a:pt x="56" y="47"/>
                  </a:lnTo>
                  <a:lnTo>
                    <a:pt x="64" y="44"/>
                  </a:lnTo>
                  <a:lnTo>
                    <a:pt x="70" y="41"/>
                  </a:lnTo>
                  <a:lnTo>
                    <a:pt x="76" y="39"/>
                  </a:lnTo>
                  <a:lnTo>
                    <a:pt x="82" y="35"/>
                  </a:lnTo>
                  <a:lnTo>
                    <a:pt x="88" y="32"/>
                  </a:lnTo>
                  <a:lnTo>
                    <a:pt x="95" y="30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2" y="25"/>
                  </a:lnTo>
                  <a:lnTo>
                    <a:pt x="101" y="20"/>
                  </a:lnTo>
                  <a:lnTo>
                    <a:pt x="94" y="22"/>
                  </a:lnTo>
                  <a:lnTo>
                    <a:pt x="87" y="25"/>
                  </a:lnTo>
                  <a:lnTo>
                    <a:pt x="81" y="27"/>
                  </a:lnTo>
                  <a:lnTo>
                    <a:pt x="75" y="29"/>
                  </a:lnTo>
                  <a:lnTo>
                    <a:pt x="67" y="29"/>
                  </a:lnTo>
                  <a:lnTo>
                    <a:pt x="61" y="31"/>
                  </a:lnTo>
                  <a:lnTo>
                    <a:pt x="54" y="32"/>
                  </a:lnTo>
                  <a:lnTo>
                    <a:pt x="48" y="34"/>
                  </a:lnTo>
                  <a:lnTo>
                    <a:pt x="49" y="29"/>
                  </a:lnTo>
                  <a:lnTo>
                    <a:pt x="53" y="25"/>
                  </a:lnTo>
                  <a:lnTo>
                    <a:pt x="55" y="21"/>
                  </a:lnTo>
                  <a:lnTo>
                    <a:pt x="59" y="18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88" y="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6" name="Freeform 437"/>
            <p:cNvSpPr>
              <a:spLocks/>
            </p:cNvSpPr>
            <p:nvPr/>
          </p:nvSpPr>
          <p:spPr bwMode="auto">
            <a:xfrm>
              <a:off x="6750" y="3768"/>
              <a:ext cx="61" cy="57"/>
            </a:xfrm>
            <a:custGeom>
              <a:avLst/>
              <a:gdLst>
                <a:gd name="T0" fmla="*/ 0 w 244"/>
                <a:gd name="T1" fmla="*/ 0 h 228"/>
                <a:gd name="T2" fmla="*/ 0 w 244"/>
                <a:gd name="T3" fmla="*/ 0 h 228"/>
                <a:gd name="T4" fmla="*/ 0 w 244"/>
                <a:gd name="T5" fmla="*/ 0 h 228"/>
                <a:gd name="T6" fmla="*/ 0 w 244"/>
                <a:gd name="T7" fmla="*/ 0 h 228"/>
                <a:gd name="T8" fmla="*/ 0 w 244"/>
                <a:gd name="T9" fmla="*/ 0 h 228"/>
                <a:gd name="T10" fmla="*/ 0 w 244"/>
                <a:gd name="T11" fmla="*/ 0 h 228"/>
                <a:gd name="T12" fmla="*/ 0 w 244"/>
                <a:gd name="T13" fmla="*/ 0 h 228"/>
                <a:gd name="T14" fmla="*/ 0 w 244"/>
                <a:gd name="T15" fmla="*/ 0 h 228"/>
                <a:gd name="T16" fmla="*/ 0 w 244"/>
                <a:gd name="T17" fmla="*/ 0 h 228"/>
                <a:gd name="T18" fmla="*/ 0 w 244"/>
                <a:gd name="T19" fmla="*/ 0 h 228"/>
                <a:gd name="T20" fmla="*/ 0 w 244"/>
                <a:gd name="T21" fmla="*/ 0 h 228"/>
                <a:gd name="T22" fmla="*/ 0 w 244"/>
                <a:gd name="T23" fmla="*/ 0 h 228"/>
                <a:gd name="T24" fmla="*/ 0 w 244"/>
                <a:gd name="T25" fmla="*/ 0 h 228"/>
                <a:gd name="T26" fmla="*/ 0 w 244"/>
                <a:gd name="T27" fmla="*/ 0 h 228"/>
                <a:gd name="T28" fmla="*/ 0 w 244"/>
                <a:gd name="T29" fmla="*/ 0 h 228"/>
                <a:gd name="T30" fmla="*/ 0 w 244"/>
                <a:gd name="T31" fmla="*/ 0 h 228"/>
                <a:gd name="T32" fmla="*/ 0 w 244"/>
                <a:gd name="T33" fmla="*/ 0 h 228"/>
                <a:gd name="T34" fmla="*/ 0 w 244"/>
                <a:gd name="T35" fmla="*/ 0 h 228"/>
                <a:gd name="T36" fmla="*/ 0 w 244"/>
                <a:gd name="T37" fmla="*/ 0 h 228"/>
                <a:gd name="T38" fmla="*/ 0 w 244"/>
                <a:gd name="T39" fmla="*/ 0 h 228"/>
                <a:gd name="T40" fmla="*/ 0 w 244"/>
                <a:gd name="T41" fmla="*/ 0 h 228"/>
                <a:gd name="T42" fmla="*/ 0 w 244"/>
                <a:gd name="T43" fmla="*/ 0 h 228"/>
                <a:gd name="T44" fmla="*/ 0 w 244"/>
                <a:gd name="T45" fmla="*/ 0 h 228"/>
                <a:gd name="T46" fmla="*/ 0 w 244"/>
                <a:gd name="T47" fmla="*/ 0 h 228"/>
                <a:gd name="T48" fmla="*/ 0 w 244"/>
                <a:gd name="T49" fmla="*/ 0 h 228"/>
                <a:gd name="T50" fmla="*/ 0 w 244"/>
                <a:gd name="T51" fmla="*/ 0 h 228"/>
                <a:gd name="T52" fmla="*/ 0 w 244"/>
                <a:gd name="T53" fmla="*/ 0 h 228"/>
                <a:gd name="T54" fmla="*/ 0 w 244"/>
                <a:gd name="T55" fmla="*/ 0 h 228"/>
                <a:gd name="T56" fmla="*/ 0 w 244"/>
                <a:gd name="T57" fmla="*/ 0 h 228"/>
                <a:gd name="T58" fmla="*/ 0 w 244"/>
                <a:gd name="T59" fmla="*/ 0 h 228"/>
                <a:gd name="T60" fmla="*/ 0 w 244"/>
                <a:gd name="T61" fmla="*/ 0 h 228"/>
                <a:gd name="T62" fmla="*/ 0 w 244"/>
                <a:gd name="T63" fmla="*/ 0 h 228"/>
                <a:gd name="T64" fmla="*/ 0 w 244"/>
                <a:gd name="T65" fmla="*/ 0 h 228"/>
                <a:gd name="T66" fmla="*/ 0 w 244"/>
                <a:gd name="T67" fmla="*/ 0 h 228"/>
                <a:gd name="T68" fmla="*/ 0 w 244"/>
                <a:gd name="T69" fmla="*/ 0 h 228"/>
                <a:gd name="T70" fmla="*/ 0 w 244"/>
                <a:gd name="T71" fmla="*/ 0 h 228"/>
                <a:gd name="T72" fmla="*/ 0 w 244"/>
                <a:gd name="T73" fmla="*/ 0 h 228"/>
                <a:gd name="T74" fmla="*/ 0 w 244"/>
                <a:gd name="T75" fmla="*/ 0 h 228"/>
                <a:gd name="T76" fmla="*/ 0 w 244"/>
                <a:gd name="T77" fmla="*/ 0 h 228"/>
                <a:gd name="T78" fmla="*/ 0 w 244"/>
                <a:gd name="T79" fmla="*/ 0 h 228"/>
                <a:gd name="T80" fmla="*/ 0 w 244"/>
                <a:gd name="T81" fmla="*/ 0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4"/>
                <a:gd name="T124" fmla="*/ 0 h 228"/>
                <a:gd name="T125" fmla="*/ 244 w 244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4" h="228">
                  <a:moveTo>
                    <a:pt x="128" y="4"/>
                  </a:moveTo>
                  <a:lnTo>
                    <a:pt x="136" y="3"/>
                  </a:lnTo>
                  <a:lnTo>
                    <a:pt x="146" y="3"/>
                  </a:lnTo>
                  <a:lnTo>
                    <a:pt x="155" y="2"/>
                  </a:lnTo>
                  <a:lnTo>
                    <a:pt x="166" y="2"/>
                  </a:lnTo>
                  <a:lnTo>
                    <a:pt x="177" y="2"/>
                  </a:lnTo>
                  <a:lnTo>
                    <a:pt x="187" y="0"/>
                  </a:lnTo>
                  <a:lnTo>
                    <a:pt x="196" y="0"/>
                  </a:lnTo>
                  <a:lnTo>
                    <a:pt x="207" y="2"/>
                  </a:lnTo>
                  <a:lnTo>
                    <a:pt x="214" y="3"/>
                  </a:lnTo>
                  <a:lnTo>
                    <a:pt x="223" y="6"/>
                  </a:lnTo>
                  <a:lnTo>
                    <a:pt x="229" y="10"/>
                  </a:lnTo>
                  <a:lnTo>
                    <a:pt x="235" y="16"/>
                  </a:lnTo>
                  <a:lnTo>
                    <a:pt x="240" y="22"/>
                  </a:lnTo>
                  <a:lnTo>
                    <a:pt x="243" y="31"/>
                  </a:lnTo>
                  <a:lnTo>
                    <a:pt x="244" y="40"/>
                  </a:lnTo>
                  <a:lnTo>
                    <a:pt x="244" y="55"/>
                  </a:lnTo>
                  <a:lnTo>
                    <a:pt x="242" y="63"/>
                  </a:lnTo>
                  <a:lnTo>
                    <a:pt x="241" y="72"/>
                  </a:lnTo>
                  <a:lnTo>
                    <a:pt x="238" y="80"/>
                  </a:lnTo>
                  <a:lnTo>
                    <a:pt x="238" y="90"/>
                  </a:lnTo>
                  <a:lnTo>
                    <a:pt x="236" y="99"/>
                  </a:lnTo>
                  <a:lnTo>
                    <a:pt x="235" y="109"/>
                  </a:lnTo>
                  <a:lnTo>
                    <a:pt x="234" y="117"/>
                  </a:lnTo>
                  <a:lnTo>
                    <a:pt x="234" y="128"/>
                  </a:lnTo>
                  <a:lnTo>
                    <a:pt x="232" y="137"/>
                  </a:lnTo>
                  <a:lnTo>
                    <a:pt x="231" y="145"/>
                  </a:lnTo>
                  <a:lnTo>
                    <a:pt x="231" y="154"/>
                  </a:lnTo>
                  <a:lnTo>
                    <a:pt x="231" y="164"/>
                  </a:lnTo>
                  <a:lnTo>
                    <a:pt x="231" y="172"/>
                  </a:lnTo>
                  <a:lnTo>
                    <a:pt x="232" y="181"/>
                  </a:lnTo>
                  <a:lnTo>
                    <a:pt x="234" y="191"/>
                  </a:lnTo>
                  <a:lnTo>
                    <a:pt x="235" y="200"/>
                  </a:lnTo>
                  <a:lnTo>
                    <a:pt x="219" y="200"/>
                  </a:lnTo>
                  <a:lnTo>
                    <a:pt x="205" y="202"/>
                  </a:lnTo>
                  <a:lnTo>
                    <a:pt x="189" y="203"/>
                  </a:lnTo>
                  <a:lnTo>
                    <a:pt x="176" y="205"/>
                  </a:lnTo>
                  <a:lnTo>
                    <a:pt x="160" y="206"/>
                  </a:lnTo>
                  <a:lnTo>
                    <a:pt x="147" y="208"/>
                  </a:lnTo>
                  <a:lnTo>
                    <a:pt x="131" y="209"/>
                  </a:lnTo>
                  <a:lnTo>
                    <a:pt x="119" y="211"/>
                  </a:lnTo>
                  <a:lnTo>
                    <a:pt x="103" y="212"/>
                  </a:lnTo>
                  <a:lnTo>
                    <a:pt x="89" y="213"/>
                  </a:lnTo>
                  <a:lnTo>
                    <a:pt x="75" y="216"/>
                  </a:lnTo>
                  <a:lnTo>
                    <a:pt x="61" y="219"/>
                  </a:lnTo>
                  <a:lnTo>
                    <a:pt x="48" y="221"/>
                  </a:lnTo>
                  <a:lnTo>
                    <a:pt x="34" y="222"/>
                  </a:lnTo>
                  <a:lnTo>
                    <a:pt x="19" y="224"/>
                  </a:lnTo>
                  <a:lnTo>
                    <a:pt x="6" y="228"/>
                  </a:lnTo>
                  <a:lnTo>
                    <a:pt x="2" y="213"/>
                  </a:lnTo>
                  <a:lnTo>
                    <a:pt x="1" y="202"/>
                  </a:lnTo>
                  <a:lnTo>
                    <a:pt x="0" y="189"/>
                  </a:lnTo>
                  <a:lnTo>
                    <a:pt x="2" y="176"/>
                  </a:lnTo>
                  <a:lnTo>
                    <a:pt x="3" y="162"/>
                  </a:lnTo>
                  <a:lnTo>
                    <a:pt x="6" y="150"/>
                  </a:lnTo>
                  <a:lnTo>
                    <a:pt x="10" y="136"/>
                  </a:lnTo>
                  <a:lnTo>
                    <a:pt x="14" y="124"/>
                  </a:lnTo>
                  <a:lnTo>
                    <a:pt x="18" y="110"/>
                  </a:lnTo>
                  <a:lnTo>
                    <a:pt x="24" y="97"/>
                  </a:lnTo>
                  <a:lnTo>
                    <a:pt x="29" y="86"/>
                  </a:lnTo>
                  <a:lnTo>
                    <a:pt x="35" y="74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8" y="38"/>
                  </a:lnTo>
                  <a:lnTo>
                    <a:pt x="52" y="29"/>
                  </a:lnTo>
                  <a:lnTo>
                    <a:pt x="50" y="22"/>
                  </a:lnTo>
                  <a:lnTo>
                    <a:pt x="50" y="19"/>
                  </a:lnTo>
                  <a:lnTo>
                    <a:pt x="53" y="14"/>
                  </a:lnTo>
                  <a:lnTo>
                    <a:pt x="58" y="12"/>
                  </a:lnTo>
                  <a:lnTo>
                    <a:pt x="61" y="10"/>
                  </a:lnTo>
                  <a:lnTo>
                    <a:pt x="66" y="9"/>
                  </a:lnTo>
                  <a:lnTo>
                    <a:pt x="73" y="9"/>
                  </a:lnTo>
                  <a:lnTo>
                    <a:pt x="79" y="9"/>
                  </a:lnTo>
                  <a:lnTo>
                    <a:pt x="85" y="8"/>
                  </a:lnTo>
                  <a:lnTo>
                    <a:pt x="93" y="8"/>
                  </a:lnTo>
                  <a:lnTo>
                    <a:pt x="99" y="8"/>
                  </a:lnTo>
                  <a:lnTo>
                    <a:pt x="106" y="8"/>
                  </a:lnTo>
                  <a:lnTo>
                    <a:pt x="111" y="7"/>
                  </a:lnTo>
                  <a:lnTo>
                    <a:pt x="118" y="6"/>
                  </a:lnTo>
                  <a:lnTo>
                    <a:pt x="122" y="5"/>
                  </a:lnTo>
                  <a:lnTo>
                    <a:pt x="1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7" name="Freeform 438"/>
            <p:cNvSpPr>
              <a:spLocks/>
            </p:cNvSpPr>
            <p:nvPr/>
          </p:nvSpPr>
          <p:spPr bwMode="auto">
            <a:xfrm>
              <a:off x="7151" y="3789"/>
              <a:ext cx="12" cy="82"/>
            </a:xfrm>
            <a:custGeom>
              <a:avLst/>
              <a:gdLst>
                <a:gd name="T0" fmla="*/ 0 w 46"/>
                <a:gd name="T1" fmla="*/ 0 h 328"/>
                <a:gd name="T2" fmla="*/ 0 w 46"/>
                <a:gd name="T3" fmla="*/ 0 h 328"/>
                <a:gd name="T4" fmla="*/ 0 w 46"/>
                <a:gd name="T5" fmla="*/ 0 h 328"/>
                <a:gd name="T6" fmla="*/ 0 w 46"/>
                <a:gd name="T7" fmla="*/ 0 h 328"/>
                <a:gd name="T8" fmla="*/ 0 w 46"/>
                <a:gd name="T9" fmla="*/ 0 h 328"/>
                <a:gd name="T10" fmla="*/ 0 w 46"/>
                <a:gd name="T11" fmla="*/ 0 h 328"/>
                <a:gd name="T12" fmla="*/ 0 w 46"/>
                <a:gd name="T13" fmla="*/ 0 h 328"/>
                <a:gd name="T14" fmla="*/ 0 w 46"/>
                <a:gd name="T15" fmla="*/ 0 h 328"/>
                <a:gd name="T16" fmla="*/ 0 w 46"/>
                <a:gd name="T17" fmla="*/ 0 h 328"/>
                <a:gd name="T18" fmla="*/ 0 w 46"/>
                <a:gd name="T19" fmla="*/ 0 h 328"/>
                <a:gd name="T20" fmla="*/ 0 w 46"/>
                <a:gd name="T21" fmla="*/ 0 h 328"/>
                <a:gd name="T22" fmla="*/ 0 w 46"/>
                <a:gd name="T23" fmla="*/ 0 h 328"/>
                <a:gd name="T24" fmla="*/ 0 w 46"/>
                <a:gd name="T25" fmla="*/ 0 h 328"/>
                <a:gd name="T26" fmla="*/ 0 w 46"/>
                <a:gd name="T27" fmla="*/ 0 h 328"/>
                <a:gd name="T28" fmla="*/ 0 w 46"/>
                <a:gd name="T29" fmla="*/ 0 h 328"/>
                <a:gd name="T30" fmla="*/ 0 w 46"/>
                <a:gd name="T31" fmla="*/ 0 h 328"/>
                <a:gd name="T32" fmla="*/ 0 w 46"/>
                <a:gd name="T33" fmla="*/ 0 h 328"/>
                <a:gd name="T34" fmla="*/ 0 w 46"/>
                <a:gd name="T35" fmla="*/ 0 h 328"/>
                <a:gd name="T36" fmla="*/ 0 w 46"/>
                <a:gd name="T37" fmla="*/ 0 h 328"/>
                <a:gd name="T38" fmla="*/ 0 w 46"/>
                <a:gd name="T39" fmla="*/ 0 h 328"/>
                <a:gd name="T40" fmla="*/ 0 w 46"/>
                <a:gd name="T41" fmla="*/ 0 h 328"/>
                <a:gd name="T42" fmla="*/ 0 w 46"/>
                <a:gd name="T43" fmla="*/ 0 h 328"/>
                <a:gd name="T44" fmla="*/ 0 w 46"/>
                <a:gd name="T45" fmla="*/ 0 h 328"/>
                <a:gd name="T46" fmla="*/ 0 w 46"/>
                <a:gd name="T47" fmla="*/ 0 h 328"/>
                <a:gd name="T48" fmla="*/ 0 w 46"/>
                <a:gd name="T49" fmla="*/ 0 h 328"/>
                <a:gd name="T50" fmla="*/ 0 w 46"/>
                <a:gd name="T51" fmla="*/ 0 h 328"/>
                <a:gd name="T52" fmla="*/ 0 w 46"/>
                <a:gd name="T53" fmla="*/ 0 h 328"/>
                <a:gd name="T54" fmla="*/ 0 w 46"/>
                <a:gd name="T55" fmla="*/ 0 h 328"/>
                <a:gd name="T56" fmla="*/ 0 w 46"/>
                <a:gd name="T57" fmla="*/ 0 h 328"/>
                <a:gd name="T58" fmla="*/ 0 w 46"/>
                <a:gd name="T59" fmla="*/ 0 h 328"/>
                <a:gd name="T60" fmla="*/ 0 w 46"/>
                <a:gd name="T61" fmla="*/ 0 h 328"/>
                <a:gd name="T62" fmla="*/ 0 w 46"/>
                <a:gd name="T63" fmla="*/ 0 h 328"/>
                <a:gd name="T64" fmla="*/ 0 w 46"/>
                <a:gd name="T65" fmla="*/ 0 h 328"/>
                <a:gd name="T66" fmla="*/ 0 w 46"/>
                <a:gd name="T67" fmla="*/ 0 h 328"/>
                <a:gd name="T68" fmla="*/ 0 w 46"/>
                <a:gd name="T69" fmla="*/ 0 h 328"/>
                <a:gd name="T70" fmla="*/ 0 w 46"/>
                <a:gd name="T71" fmla="*/ 0 h 328"/>
                <a:gd name="T72" fmla="*/ 0 w 46"/>
                <a:gd name="T73" fmla="*/ 0 h 328"/>
                <a:gd name="T74" fmla="*/ 0 w 46"/>
                <a:gd name="T75" fmla="*/ 0 h 328"/>
                <a:gd name="T76" fmla="*/ 0 w 46"/>
                <a:gd name="T77" fmla="*/ 0 h 328"/>
                <a:gd name="T78" fmla="*/ 0 w 46"/>
                <a:gd name="T79" fmla="*/ 0 h 328"/>
                <a:gd name="T80" fmla="*/ 0 w 46"/>
                <a:gd name="T81" fmla="*/ 0 h 328"/>
                <a:gd name="T82" fmla="*/ 0 w 46"/>
                <a:gd name="T83" fmla="*/ 0 h 328"/>
                <a:gd name="T84" fmla="*/ 0 w 46"/>
                <a:gd name="T85" fmla="*/ 0 h 328"/>
                <a:gd name="T86" fmla="*/ 0 w 46"/>
                <a:gd name="T87" fmla="*/ 0 h 328"/>
                <a:gd name="T88" fmla="*/ 0 w 46"/>
                <a:gd name="T89" fmla="*/ 0 h 328"/>
                <a:gd name="T90" fmla="*/ 0 w 46"/>
                <a:gd name="T91" fmla="*/ 0 h 328"/>
                <a:gd name="T92" fmla="*/ 0 w 46"/>
                <a:gd name="T93" fmla="*/ 0 h 328"/>
                <a:gd name="T94" fmla="*/ 0 w 46"/>
                <a:gd name="T95" fmla="*/ 0 h 328"/>
                <a:gd name="T96" fmla="*/ 0 w 46"/>
                <a:gd name="T97" fmla="*/ 0 h 328"/>
                <a:gd name="T98" fmla="*/ 0 w 46"/>
                <a:gd name="T99" fmla="*/ 0 h 328"/>
                <a:gd name="T100" fmla="*/ 0 w 46"/>
                <a:gd name="T101" fmla="*/ 0 h 328"/>
                <a:gd name="T102" fmla="*/ 0 w 46"/>
                <a:gd name="T103" fmla="*/ 0 h 328"/>
                <a:gd name="T104" fmla="*/ 0 w 46"/>
                <a:gd name="T105" fmla="*/ 0 h 328"/>
                <a:gd name="T106" fmla="*/ 0 w 46"/>
                <a:gd name="T107" fmla="*/ 0 h 328"/>
                <a:gd name="T108" fmla="*/ 0 w 46"/>
                <a:gd name="T109" fmla="*/ 0 h 328"/>
                <a:gd name="T110" fmla="*/ 0 w 46"/>
                <a:gd name="T111" fmla="*/ 0 h 328"/>
                <a:gd name="T112" fmla="*/ 0 w 46"/>
                <a:gd name="T113" fmla="*/ 0 h 328"/>
                <a:gd name="T114" fmla="*/ 0 w 46"/>
                <a:gd name="T115" fmla="*/ 0 h 328"/>
                <a:gd name="T116" fmla="*/ 0 w 46"/>
                <a:gd name="T117" fmla="*/ 0 h 328"/>
                <a:gd name="T118" fmla="*/ 0 w 46"/>
                <a:gd name="T119" fmla="*/ 0 h 328"/>
                <a:gd name="T120" fmla="*/ 0 w 46"/>
                <a:gd name="T121" fmla="*/ 0 h 328"/>
                <a:gd name="T122" fmla="*/ 0 w 46"/>
                <a:gd name="T123" fmla="*/ 0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"/>
                <a:gd name="T187" fmla="*/ 0 h 328"/>
                <a:gd name="T188" fmla="*/ 46 w 46"/>
                <a:gd name="T189" fmla="*/ 328 h 3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" h="328">
                  <a:moveTo>
                    <a:pt x="16" y="0"/>
                  </a:moveTo>
                  <a:lnTo>
                    <a:pt x="22" y="3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4" y="23"/>
                  </a:lnTo>
                  <a:lnTo>
                    <a:pt x="45" y="29"/>
                  </a:lnTo>
                  <a:lnTo>
                    <a:pt x="46" y="35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3" y="67"/>
                  </a:lnTo>
                  <a:lnTo>
                    <a:pt x="41" y="74"/>
                  </a:lnTo>
                  <a:lnTo>
                    <a:pt x="40" y="81"/>
                  </a:lnTo>
                  <a:lnTo>
                    <a:pt x="39" y="88"/>
                  </a:lnTo>
                  <a:lnTo>
                    <a:pt x="37" y="96"/>
                  </a:lnTo>
                  <a:lnTo>
                    <a:pt x="35" y="102"/>
                  </a:lnTo>
                  <a:lnTo>
                    <a:pt x="35" y="109"/>
                  </a:lnTo>
                  <a:lnTo>
                    <a:pt x="35" y="117"/>
                  </a:lnTo>
                  <a:lnTo>
                    <a:pt x="35" y="124"/>
                  </a:lnTo>
                  <a:lnTo>
                    <a:pt x="35" y="130"/>
                  </a:lnTo>
                  <a:lnTo>
                    <a:pt x="35" y="137"/>
                  </a:lnTo>
                  <a:lnTo>
                    <a:pt x="38" y="143"/>
                  </a:lnTo>
                  <a:lnTo>
                    <a:pt x="35" y="152"/>
                  </a:lnTo>
                  <a:lnTo>
                    <a:pt x="35" y="162"/>
                  </a:lnTo>
                  <a:lnTo>
                    <a:pt x="33" y="170"/>
                  </a:lnTo>
                  <a:lnTo>
                    <a:pt x="33" y="180"/>
                  </a:lnTo>
                  <a:lnTo>
                    <a:pt x="32" y="189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32" y="219"/>
                  </a:lnTo>
                  <a:lnTo>
                    <a:pt x="30" y="228"/>
                  </a:lnTo>
                  <a:lnTo>
                    <a:pt x="29" y="238"/>
                  </a:lnTo>
                  <a:lnTo>
                    <a:pt x="28" y="247"/>
                  </a:lnTo>
                  <a:lnTo>
                    <a:pt x="28" y="258"/>
                  </a:lnTo>
                  <a:lnTo>
                    <a:pt x="27" y="268"/>
                  </a:lnTo>
                  <a:lnTo>
                    <a:pt x="26" y="279"/>
                  </a:lnTo>
                  <a:lnTo>
                    <a:pt x="23" y="287"/>
                  </a:lnTo>
                  <a:lnTo>
                    <a:pt x="23" y="298"/>
                  </a:lnTo>
                  <a:lnTo>
                    <a:pt x="21" y="304"/>
                  </a:lnTo>
                  <a:lnTo>
                    <a:pt x="18" y="312"/>
                  </a:lnTo>
                  <a:lnTo>
                    <a:pt x="16" y="320"/>
                  </a:lnTo>
                  <a:lnTo>
                    <a:pt x="14" y="328"/>
                  </a:lnTo>
                  <a:lnTo>
                    <a:pt x="10" y="308"/>
                  </a:lnTo>
                  <a:lnTo>
                    <a:pt x="6" y="288"/>
                  </a:lnTo>
                  <a:lnTo>
                    <a:pt x="4" y="268"/>
                  </a:lnTo>
                  <a:lnTo>
                    <a:pt x="3" y="247"/>
                  </a:lnTo>
                  <a:lnTo>
                    <a:pt x="0" y="226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0" y="120"/>
                  </a:lnTo>
                  <a:lnTo>
                    <a:pt x="2" y="99"/>
                  </a:lnTo>
                  <a:lnTo>
                    <a:pt x="4" y="77"/>
                  </a:lnTo>
                  <a:lnTo>
                    <a:pt x="6" y="57"/>
                  </a:lnTo>
                  <a:lnTo>
                    <a:pt x="9" y="36"/>
                  </a:lnTo>
                  <a:lnTo>
                    <a:pt x="11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8" name="Freeform 439"/>
            <p:cNvSpPr>
              <a:spLocks/>
            </p:cNvSpPr>
            <p:nvPr/>
          </p:nvSpPr>
          <p:spPr bwMode="auto">
            <a:xfrm>
              <a:off x="7090" y="3792"/>
              <a:ext cx="13" cy="85"/>
            </a:xfrm>
            <a:custGeom>
              <a:avLst/>
              <a:gdLst>
                <a:gd name="T0" fmla="*/ 0 w 56"/>
                <a:gd name="T1" fmla="*/ 0 h 342"/>
                <a:gd name="T2" fmla="*/ 0 w 56"/>
                <a:gd name="T3" fmla="*/ 0 h 342"/>
                <a:gd name="T4" fmla="*/ 0 w 56"/>
                <a:gd name="T5" fmla="*/ 0 h 342"/>
                <a:gd name="T6" fmla="*/ 0 w 56"/>
                <a:gd name="T7" fmla="*/ 0 h 342"/>
                <a:gd name="T8" fmla="*/ 0 w 56"/>
                <a:gd name="T9" fmla="*/ 0 h 342"/>
                <a:gd name="T10" fmla="*/ 0 w 56"/>
                <a:gd name="T11" fmla="*/ 0 h 342"/>
                <a:gd name="T12" fmla="*/ 0 w 56"/>
                <a:gd name="T13" fmla="*/ 0 h 342"/>
                <a:gd name="T14" fmla="*/ 0 w 56"/>
                <a:gd name="T15" fmla="*/ 0 h 342"/>
                <a:gd name="T16" fmla="*/ 0 w 56"/>
                <a:gd name="T17" fmla="*/ 0 h 342"/>
                <a:gd name="T18" fmla="*/ 0 w 56"/>
                <a:gd name="T19" fmla="*/ 0 h 342"/>
                <a:gd name="T20" fmla="*/ 0 w 56"/>
                <a:gd name="T21" fmla="*/ 0 h 342"/>
                <a:gd name="T22" fmla="*/ 0 w 56"/>
                <a:gd name="T23" fmla="*/ 0 h 342"/>
                <a:gd name="T24" fmla="*/ 0 w 56"/>
                <a:gd name="T25" fmla="*/ 0 h 342"/>
                <a:gd name="T26" fmla="*/ 0 w 56"/>
                <a:gd name="T27" fmla="*/ 0 h 342"/>
                <a:gd name="T28" fmla="*/ 0 w 56"/>
                <a:gd name="T29" fmla="*/ 0 h 342"/>
                <a:gd name="T30" fmla="*/ 0 w 56"/>
                <a:gd name="T31" fmla="*/ 0 h 342"/>
                <a:gd name="T32" fmla="*/ 0 w 56"/>
                <a:gd name="T33" fmla="*/ 0 h 342"/>
                <a:gd name="T34" fmla="*/ 0 w 56"/>
                <a:gd name="T35" fmla="*/ 0 h 342"/>
                <a:gd name="T36" fmla="*/ 0 w 56"/>
                <a:gd name="T37" fmla="*/ 0 h 342"/>
                <a:gd name="T38" fmla="*/ 0 w 56"/>
                <a:gd name="T39" fmla="*/ 0 h 342"/>
                <a:gd name="T40" fmla="*/ 0 w 56"/>
                <a:gd name="T41" fmla="*/ 0 h 342"/>
                <a:gd name="T42" fmla="*/ 0 w 56"/>
                <a:gd name="T43" fmla="*/ 0 h 342"/>
                <a:gd name="T44" fmla="*/ 0 w 56"/>
                <a:gd name="T45" fmla="*/ 0 h 342"/>
                <a:gd name="T46" fmla="*/ 0 w 56"/>
                <a:gd name="T47" fmla="*/ 0 h 342"/>
                <a:gd name="T48" fmla="*/ 0 w 56"/>
                <a:gd name="T49" fmla="*/ 0 h 342"/>
                <a:gd name="T50" fmla="*/ 0 w 56"/>
                <a:gd name="T51" fmla="*/ 0 h 342"/>
                <a:gd name="T52" fmla="*/ 0 w 56"/>
                <a:gd name="T53" fmla="*/ 0 h 342"/>
                <a:gd name="T54" fmla="*/ 0 w 56"/>
                <a:gd name="T55" fmla="*/ 0 h 342"/>
                <a:gd name="T56" fmla="*/ 0 w 56"/>
                <a:gd name="T57" fmla="*/ 0 h 342"/>
                <a:gd name="T58" fmla="*/ 0 w 56"/>
                <a:gd name="T59" fmla="*/ 0 h 342"/>
                <a:gd name="T60" fmla="*/ 0 w 56"/>
                <a:gd name="T61" fmla="*/ 0 h 342"/>
                <a:gd name="T62" fmla="*/ 0 w 56"/>
                <a:gd name="T63" fmla="*/ 0 h 342"/>
                <a:gd name="T64" fmla="*/ 0 w 56"/>
                <a:gd name="T65" fmla="*/ 0 h 342"/>
                <a:gd name="T66" fmla="*/ 0 w 56"/>
                <a:gd name="T67" fmla="*/ 0 h 342"/>
                <a:gd name="T68" fmla="*/ 0 w 56"/>
                <a:gd name="T69" fmla="*/ 0 h 342"/>
                <a:gd name="T70" fmla="*/ 0 w 56"/>
                <a:gd name="T71" fmla="*/ 0 h 342"/>
                <a:gd name="T72" fmla="*/ 0 w 56"/>
                <a:gd name="T73" fmla="*/ 0 h 3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42"/>
                <a:gd name="T113" fmla="*/ 56 w 56"/>
                <a:gd name="T114" fmla="*/ 342 h 3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42">
                  <a:moveTo>
                    <a:pt x="19" y="0"/>
                  </a:moveTo>
                  <a:lnTo>
                    <a:pt x="25" y="0"/>
                  </a:lnTo>
                  <a:lnTo>
                    <a:pt x="29" y="3"/>
                  </a:lnTo>
                  <a:lnTo>
                    <a:pt x="34" y="4"/>
                  </a:lnTo>
                  <a:lnTo>
                    <a:pt x="39" y="7"/>
                  </a:lnTo>
                  <a:lnTo>
                    <a:pt x="46" y="13"/>
                  </a:lnTo>
                  <a:lnTo>
                    <a:pt x="51" y="24"/>
                  </a:lnTo>
                  <a:lnTo>
                    <a:pt x="52" y="27"/>
                  </a:lnTo>
                  <a:lnTo>
                    <a:pt x="53" y="34"/>
                  </a:lnTo>
                  <a:lnTo>
                    <a:pt x="55" y="39"/>
                  </a:lnTo>
                  <a:lnTo>
                    <a:pt x="56" y="45"/>
                  </a:lnTo>
                  <a:lnTo>
                    <a:pt x="56" y="51"/>
                  </a:lnTo>
                  <a:lnTo>
                    <a:pt x="56" y="57"/>
                  </a:lnTo>
                  <a:lnTo>
                    <a:pt x="56" y="64"/>
                  </a:lnTo>
                  <a:lnTo>
                    <a:pt x="56" y="72"/>
                  </a:lnTo>
                  <a:lnTo>
                    <a:pt x="53" y="80"/>
                  </a:lnTo>
                  <a:lnTo>
                    <a:pt x="52" y="89"/>
                  </a:lnTo>
                  <a:lnTo>
                    <a:pt x="51" y="98"/>
                  </a:lnTo>
                  <a:lnTo>
                    <a:pt x="50" y="109"/>
                  </a:lnTo>
                  <a:lnTo>
                    <a:pt x="49" y="116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45" y="141"/>
                  </a:lnTo>
                  <a:lnTo>
                    <a:pt x="45" y="152"/>
                  </a:lnTo>
                  <a:lnTo>
                    <a:pt x="45" y="165"/>
                  </a:lnTo>
                  <a:lnTo>
                    <a:pt x="45" y="178"/>
                  </a:lnTo>
                  <a:lnTo>
                    <a:pt x="46" y="191"/>
                  </a:lnTo>
                  <a:lnTo>
                    <a:pt x="46" y="203"/>
                  </a:lnTo>
                  <a:lnTo>
                    <a:pt x="46" y="215"/>
                  </a:lnTo>
                  <a:lnTo>
                    <a:pt x="46" y="227"/>
                  </a:lnTo>
                  <a:lnTo>
                    <a:pt x="47" y="242"/>
                  </a:lnTo>
                  <a:lnTo>
                    <a:pt x="47" y="253"/>
                  </a:lnTo>
                  <a:lnTo>
                    <a:pt x="47" y="266"/>
                  </a:lnTo>
                  <a:lnTo>
                    <a:pt x="47" y="278"/>
                  </a:lnTo>
                  <a:lnTo>
                    <a:pt x="47" y="291"/>
                  </a:lnTo>
                  <a:lnTo>
                    <a:pt x="47" y="303"/>
                  </a:lnTo>
                  <a:lnTo>
                    <a:pt x="47" y="316"/>
                  </a:lnTo>
                  <a:lnTo>
                    <a:pt x="47" y="329"/>
                  </a:lnTo>
                  <a:lnTo>
                    <a:pt x="47" y="342"/>
                  </a:lnTo>
                  <a:lnTo>
                    <a:pt x="33" y="332"/>
                  </a:lnTo>
                  <a:lnTo>
                    <a:pt x="23" y="323"/>
                  </a:lnTo>
                  <a:lnTo>
                    <a:pt x="15" y="311"/>
                  </a:lnTo>
                  <a:lnTo>
                    <a:pt x="10" y="299"/>
                  </a:lnTo>
                  <a:lnTo>
                    <a:pt x="5" y="285"/>
                  </a:lnTo>
                  <a:lnTo>
                    <a:pt x="3" y="271"/>
                  </a:lnTo>
                  <a:lnTo>
                    <a:pt x="3" y="256"/>
                  </a:lnTo>
                  <a:lnTo>
                    <a:pt x="3" y="240"/>
                  </a:lnTo>
                  <a:lnTo>
                    <a:pt x="3" y="224"/>
                  </a:lnTo>
                  <a:lnTo>
                    <a:pt x="3" y="207"/>
                  </a:lnTo>
                  <a:lnTo>
                    <a:pt x="3" y="190"/>
                  </a:lnTo>
                  <a:lnTo>
                    <a:pt x="5" y="173"/>
                  </a:lnTo>
                  <a:lnTo>
                    <a:pt x="6" y="156"/>
                  </a:lnTo>
                  <a:lnTo>
                    <a:pt x="8" y="141"/>
                  </a:lnTo>
                  <a:lnTo>
                    <a:pt x="8" y="125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4" y="98"/>
                  </a:lnTo>
                  <a:lnTo>
                    <a:pt x="3" y="91"/>
                  </a:lnTo>
                  <a:lnTo>
                    <a:pt x="3" y="85"/>
                  </a:lnTo>
                  <a:lnTo>
                    <a:pt x="3" y="77"/>
                  </a:lnTo>
                  <a:lnTo>
                    <a:pt x="2" y="71"/>
                  </a:lnTo>
                  <a:lnTo>
                    <a:pt x="2" y="63"/>
                  </a:lnTo>
                  <a:lnTo>
                    <a:pt x="2" y="57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10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9" name="Freeform 440"/>
            <p:cNvSpPr>
              <a:spLocks/>
            </p:cNvSpPr>
            <p:nvPr/>
          </p:nvSpPr>
          <p:spPr bwMode="auto">
            <a:xfrm>
              <a:off x="7110" y="3792"/>
              <a:ext cx="33" cy="23"/>
            </a:xfrm>
            <a:custGeom>
              <a:avLst/>
              <a:gdLst>
                <a:gd name="T0" fmla="*/ 0 w 130"/>
                <a:gd name="T1" fmla="*/ 0 h 92"/>
                <a:gd name="T2" fmla="*/ 0 w 130"/>
                <a:gd name="T3" fmla="*/ 0 h 92"/>
                <a:gd name="T4" fmla="*/ 0 w 130"/>
                <a:gd name="T5" fmla="*/ 0 h 92"/>
                <a:gd name="T6" fmla="*/ 0 w 130"/>
                <a:gd name="T7" fmla="*/ 0 h 92"/>
                <a:gd name="T8" fmla="*/ 0 w 130"/>
                <a:gd name="T9" fmla="*/ 0 h 92"/>
                <a:gd name="T10" fmla="*/ 0 w 130"/>
                <a:gd name="T11" fmla="*/ 0 h 92"/>
                <a:gd name="T12" fmla="*/ 0 w 130"/>
                <a:gd name="T13" fmla="*/ 0 h 92"/>
                <a:gd name="T14" fmla="*/ 0 w 130"/>
                <a:gd name="T15" fmla="*/ 0 h 92"/>
                <a:gd name="T16" fmla="*/ 0 w 130"/>
                <a:gd name="T17" fmla="*/ 0 h 92"/>
                <a:gd name="T18" fmla="*/ 0 w 130"/>
                <a:gd name="T19" fmla="*/ 0 h 92"/>
                <a:gd name="T20" fmla="*/ 0 w 130"/>
                <a:gd name="T21" fmla="*/ 0 h 92"/>
                <a:gd name="T22" fmla="*/ 0 w 130"/>
                <a:gd name="T23" fmla="*/ 0 h 92"/>
                <a:gd name="T24" fmla="*/ 0 w 130"/>
                <a:gd name="T25" fmla="*/ 0 h 92"/>
                <a:gd name="T26" fmla="*/ 0 w 130"/>
                <a:gd name="T27" fmla="*/ 0 h 92"/>
                <a:gd name="T28" fmla="*/ 0 w 130"/>
                <a:gd name="T29" fmla="*/ 0 h 92"/>
                <a:gd name="T30" fmla="*/ 0 w 130"/>
                <a:gd name="T31" fmla="*/ 0 h 92"/>
                <a:gd name="T32" fmla="*/ 0 w 130"/>
                <a:gd name="T33" fmla="*/ 0 h 92"/>
                <a:gd name="T34" fmla="*/ 0 w 130"/>
                <a:gd name="T35" fmla="*/ 0 h 92"/>
                <a:gd name="T36" fmla="*/ 0 w 130"/>
                <a:gd name="T37" fmla="*/ 0 h 92"/>
                <a:gd name="T38" fmla="*/ 0 w 130"/>
                <a:gd name="T39" fmla="*/ 0 h 92"/>
                <a:gd name="T40" fmla="*/ 0 w 130"/>
                <a:gd name="T41" fmla="*/ 0 h 92"/>
                <a:gd name="T42" fmla="*/ 0 w 130"/>
                <a:gd name="T43" fmla="*/ 0 h 92"/>
                <a:gd name="T44" fmla="*/ 0 w 130"/>
                <a:gd name="T45" fmla="*/ 0 h 92"/>
                <a:gd name="T46" fmla="*/ 0 w 130"/>
                <a:gd name="T47" fmla="*/ 0 h 92"/>
                <a:gd name="T48" fmla="*/ 0 w 130"/>
                <a:gd name="T49" fmla="*/ 0 h 92"/>
                <a:gd name="T50" fmla="*/ 0 w 130"/>
                <a:gd name="T51" fmla="*/ 0 h 92"/>
                <a:gd name="T52" fmla="*/ 0 w 130"/>
                <a:gd name="T53" fmla="*/ 0 h 92"/>
                <a:gd name="T54" fmla="*/ 0 w 130"/>
                <a:gd name="T55" fmla="*/ 0 h 92"/>
                <a:gd name="T56" fmla="*/ 0 w 130"/>
                <a:gd name="T57" fmla="*/ 0 h 92"/>
                <a:gd name="T58" fmla="*/ 0 w 130"/>
                <a:gd name="T59" fmla="*/ 0 h 92"/>
                <a:gd name="T60" fmla="*/ 0 w 130"/>
                <a:gd name="T61" fmla="*/ 0 h 92"/>
                <a:gd name="T62" fmla="*/ 0 w 130"/>
                <a:gd name="T63" fmla="*/ 0 h 92"/>
                <a:gd name="T64" fmla="*/ 0 w 130"/>
                <a:gd name="T65" fmla="*/ 0 h 92"/>
                <a:gd name="T66" fmla="*/ 0 w 130"/>
                <a:gd name="T67" fmla="*/ 0 h 92"/>
                <a:gd name="T68" fmla="*/ 0 w 130"/>
                <a:gd name="T69" fmla="*/ 0 h 92"/>
                <a:gd name="T70" fmla="*/ 0 w 130"/>
                <a:gd name="T71" fmla="*/ 0 h 92"/>
                <a:gd name="T72" fmla="*/ 0 w 130"/>
                <a:gd name="T73" fmla="*/ 0 h 92"/>
                <a:gd name="T74" fmla="*/ 0 w 130"/>
                <a:gd name="T75" fmla="*/ 0 h 92"/>
                <a:gd name="T76" fmla="*/ 0 w 130"/>
                <a:gd name="T77" fmla="*/ 0 h 92"/>
                <a:gd name="T78" fmla="*/ 0 w 130"/>
                <a:gd name="T79" fmla="*/ 0 h 92"/>
                <a:gd name="T80" fmla="*/ 0 w 130"/>
                <a:gd name="T81" fmla="*/ 0 h 92"/>
                <a:gd name="T82" fmla="*/ 0 w 130"/>
                <a:gd name="T83" fmla="*/ 0 h 92"/>
                <a:gd name="T84" fmla="*/ 0 w 130"/>
                <a:gd name="T85" fmla="*/ 0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0"/>
                <a:gd name="T130" fmla="*/ 0 h 92"/>
                <a:gd name="T131" fmla="*/ 130 w 130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0" h="92">
                  <a:moveTo>
                    <a:pt x="26" y="0"/>
                  </a:moveTo>
                  <a:lnTo>
                    <a:pt x="29" y="4"/>
                  </a:lnTo>
                  <a:lnTo>
                    <a:pt x="35" y="7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51" y="5"/>
                  </a:lnTo>
                  <a:lnTo>
                    <a:pt x="58" y="5"/>
                  </a:lnTo>
                  <a:lnTo>
                    <a:pt x="64" y="4"/>
                  </a:lnTo>
                  <a:lnTo>
                    <a:pt x="71" y="6"/>
                  </a:lnTo>
                  <a:lnTo>
                    <a:pt x="70" y="13"/>
                  </a:lnTo>
                  <a:lnTo>
                    <a:pt x="65" y="18"/>
                  </a:lnTo>
                  <a:lnTo>
                    <a:pt x="59" y="22"/>
                  </a:lnTo>
                  <a:lnTo>
                    <a:pt x="53" y="27"/>
                  </a:lnTo>
                  <a:lnTo>
                    <a:pt x="61" y="27"/>
                  </a:lnTo>
                  <a:lnTo>
                    <a:pt x="68" y="24"/>
                  </a:lnTo>
                  <a:lnTo>
                    <a:pt x="75" y="21"/>
                  </a:lnTo>
                  <a:lnTo>
                    <a:pt x="83" y="17"/>
                  </a:lnTo>
                  <a:lnTo>
                    <a:pt x="92" y="11"/>
                  </a:lnTo>
                  <a:lnTo>
                    <a:pt x="100" y="6"/>
                  </a:lnTo>
                  <a:lnTo>
                    <a:pt x="108" y="3"/>
                  </a:lnTo>
                  <a:lnTo>
                    <a:pt x="117" y="0"/>
                  </a:lnTo>
                  <a:lnTo>
                    <a:pt x="117" y="6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1" y="25"/>
                  </a:lnTo>
                  <a:lnTo>
                    <a:pt x="110" y="23"/>
                  </a:lnTo>
                  <a:lnTo>
                    <a:pt x="100" y="25"/>
                  </a:lnTo>
                  <a:lnTo>
                    <a:pt x="89" y="32"/>
                  </a:lnTo>
                  <a:lnTo>
                    <a:pt x="80" y="37"/>
                  </a:lnTo>
                  <a:lnTo>
                    <a:pt x="82" y="42"/>
                  </a:lnTo>
                  <a:lnTo>
                    <a:pt x="88" y="44"/>
                  </a:lnTo>
                  <a:lnTo>
                    <a:pt x="96" y="40"/>
                  </a:lnTo>
                  <a:lnTo>
                    <a:pt x="104" y="37"/>
                  </a:lnTo>
                  <a:lnTo>
                    <a:pt x="111" y="35"/>
                  </a:lnTo>
                  <a:lnTo>
                    <a:pt x="118" y="35"/>
                  </a:lnTo>
                  <a:lnTo>
                    <a:pt x="122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0" y="47"/>
                  </a:lnTo>
                  <a:lnTo>
                    <a:pt x="123" y="48"/>
                  </a:lnTo>
                  <a:lnTo>
                    <a:pt x="117" y="51"/>
                  </a:lnTo>
                  <a:lnTo>
                    <a:pt x="110" y="52"/>
                  </a:lnTo>
                  <a:lnTo>
                    <a:pt x="105" y="56"/>
                  </a:lnTo>
                  <a:lnTo>
                    <a:pt x="98" y="57"/>
                  </a:lnTo>
                  <a:lnTo>
                    <a:pt x="92" y="60"/>
                  </a:lnTo>
                  <a:lnTo>
                    <a:pt x="85" y="63"/>
                  </a:lnTo>
                  <a:lnTo>
                    <a:pt x="80" y="67"/>
                  </a:lnTo>
                  <a:lnTo>
                    <a:pt x="87" y="66"/>
                  </a:lnTo>
                  <a:lnTo>
                    <a:pt x="97" y="65"/>
                  </a:lnTo>
                  <a:lnTo>
                    <a:pt x="106" y="61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21" y="77"/>
                  </a:lnTo>
                  <a:lnTo>
                    <a:pt x="114" y="77"/>
                  </a:lnTo>
                  <a:lnTo>
                    <a:pt x="106" y="78"/>
                  </a:lnTo>
                  <a:lnTo>
                    <a:pt x="100" y="79"/>
                  </a:lnTo>
                  <a:lnTo>
                    <a:pt x="94" y="83"/>
                  </a:lnTo>
                  <a:lnTo>
                    <a:pt x="86" y="84"/>
                  </a:lnTo>
                  <a:lnTo>
                    <a:pt x="80" y="87"/>
                  </a:lnTo>
                  <a:lnTo>
                    <a:pt x="73" y="88"/>
                  </a:lnTo>
                  <a:lnTo>
                    <a:pt x="67" y="90"/>
                  </a:lnTo>
                  <a:lnTo>
                    <a:pt x="61" y="91"/>
                  </a:lnTo>
                  <a:lnTo>
                    <a:pt x="53" y="92"/>
                  </a:lnTo>
                  <a:lnTo>
                    <a:pt x="47" y="92"/>
                  </a:lnTo>
                  <a:lnTo>
                    <a:pt x="43" y="92"/>
                  </a:lnTo>
                  <a:lnTo>
                    <a:pt x="37" y="89"/>
                  </a:lnTo>
                  <a:lnTo>
                    <a:pt x="34" y="88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0" y="80"/>
                  </a:lnTo>
                  <a:lnTo>
                    <a:pt x="12" y="76"/>
                  </a:lnTo>
                  <a:lnTo>
                    <a:pt x="9" y="70"/>
                  </a:lnTo>
                  <a:lnTo>
                    <a:pt x="5" y="65"/>
                  </a:lnTo>
                  <a:lnTo>
                    <a:pt x="3" y="58"/>
                  </a:lnTo>
                  <a:lnTo>
                    <a:pt x="2" y="51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0" name="Freeform 441"/>
            <p:cNvSpPr>
              <a:spLocks/>
            </p:cNvSpPr>
            <p:nvPr/>
          </p:nvSpPr>
          <p:spPr bwMode="auto">
            <a:xfrm>
              <a:off x="7016" y="3794"/>
              <a:ext cx="16" cy="88"/>
            </a:xfrm>
            <a:custGeom>
              <a:avLst/>
              <a:gdLst>
                <a:gd name="T0" fmla="*/ 0 w 64"/>
                <a:gd name="T1" fmla="*/ 0 h 354"/>
                <a:gd name="T2" fmla="*/ 0 w 64"/>
                <a:gd name="T3" fmla="*/ 0 h 354"/>
                <a:gd name="T4" fmla="*/ 0 w 64"/>
                <a:gd name="T5" fmla="*/ 0 h 354"/>
                <a:gd name="T6" fmla="*/ 0 w 64"/>
                <a:gd name="T7" fmla="*/ 0 h 354"/>
                <a:gd name="T8" fmla="*/ 0 w 64"/>
                <a:gd name="T9" fmla="*/ 0 h 354"/>
                <a:gd name="T10" fmla="*/ 0 w 64"/>
                <a:gd name="T11" fmla="*/ 0 h 354"/>
                <a:gd name="T12" fmla="*/ 0 w 64"/>
                <a:gd name="T13" fmla="*/ 0 h 354"/>
                <a:gd name="T14" fmla="*/ 0 w 64"/>
                <a:gd name="T15" fmla="*/ 0 h 354"/>
                <a:gd name="T16" fmla="*/ 0 w 64"/>
                <a:gd name="T17" fmla="*/ 0 h 354"/>
                <a:gd name="T18" fmla="*/ 0 w 64"/>
                <a:gd name="T19" fmla="*/ 0 h 354"/>
                <a:gd name="T20" fmla="*/ 0 w 64"/>
                <a:gd name="T21" fmla="*/ 0 h 354"/>
                <a:gd name="T22" fmla="*/ 0 w 64"/>
                <a:gd name="T23" fmla="*/ 0 h 354"/>
                <a:gd name="T24" fmla="*/ 0 w 64"/>
                <a:gd name="T25" fmla="*/ 0 h 354"/>
                <a:gd name="T26" fmla="*/ 0 w 64"/>
                <a:gd name="T27" fmla="*/ 0 h 354"/>
                <a:gd name="T28" fmla="*/ 0 w 64"/>
                <a:gd name="T29" fmla="*/ 0 h 354"/>
                <a:gd name="T30" fmla="*/ 0 w 64"/>
                <a:gd name="T31" fmla="*/ 0 h 354"/>
                <a:gd name="T32" fmla="*/ 0 w 64"/>
                <a:gd name="T33" fmla="*/ 0 h 354"/>
                <a:gd name="T34" fmla="*/ 0 w 64"/>
                <a:gd name="T35" fmla="*/ 0 h 354"/>
                <a:gd name="T36" fmla="*/ 0 w 64"/>
                <a:gd name="T37" fmla="*/ 0 h 354"/>
                <a:gd name="T38" fmla="*/ 0 w 64"/>
                <a:gd name="T39" fmla="*/ 0 h 354"/>
                <a:gd name="T40" fmla="*/ 0 w 64"/>
                <a:gd name="T41" fmla="*/ 0 h 354"/>
                <a:gd name="T42" fmla="*/ 0 w 64"/>
                <a:gd name="T43" fmla="*/ 0 h 354"/>
                <a:gd name="T44" fmla="*/ 0 w 64"/>
                <a:gd name="T45" fmla="*/ 0 h 354"/>
                <a:gd name="T46" fmla="*/ 0 w 64"/>
                <a:gd name="T47" fmla="*/ 0 h 354"/>
                <a:gd name="T48" fmla="*/ 0 w 64"/>
                <a:gd name="T49" fmla="*/ 0 h 354"/>
                <a:gd name="T50" fmla="*/ 0 w 64"/>
                <a:gd name="T51" fmla="*/ 0 h 354"/>
                <a:gd name="T52" fmla="*/ 0 w 64"/>
                <a:gd name="T53" fmla="*/ 0 h 354"/>
                <a:gd name="T54" fmla="*/ 0 w 64"/>
                <a:gd name="T55" fmla="*/ 0 h 354"/>
                <a:gd name="T56" fmla="*/ 0 w 64"/>
                <a:gd name="T57" fmla="*/ 0 h 354"/>
                <a:gd name="T58" fmla="*/ 0 w 64"/>
                <a:gd name="T59" fmla="*/ 0 h 354"/>
                <a:gd name="T60" fmla="*/ 0 w 64"/>
                <a:gd name="T61" fmla="*/ 0 h 354"/>
                <a:gd name="T62" fmla="*/ 0 w 64"/>
                <a:gd name="T63" fmla="*/ 0 h 354"/>
                <a:gd name="T64" fmla="*/ 0 w 64"/>
                <a:gd name="T65" fmla="*/ 0 h 354"/>
                <a:gd name="T66" fmla="*/ 0 w 64"/>
                <a:gd name="T67" fmla="*/ 0 h 354"/>
                <a:gd name="T68" fmla="*/ 0 w 64"/>
                <a:gd name="T69" fmla="*/ 0 h 354"/>
                <a:gd name="T70" fmla="*/ 0 w 64"/>
                <a:gd name="T71" fmla="*/ 0 h 354"/>
                <a:gd name="T72" fmla="*/ 0 w 64"/>
                <a:gd name="T73" fmla="*/ 0 h 354"/>
                <a:gd name="T74" fmla="*/ 0 w 64"/>
                <a:gd name="T75" fmla="*/ 0 h 354"/>
                <a:gd name="T76" fmla="*/ 0 w 64"/>
                <a:gd name="T77" fmla="*/ 0 h 3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"/>
                <a:gd name="T118" fmla="*/ 0 h 354"/>
                <a:gd name="T119" fmla="*/ 64 w 64"/>
                <a:gd name="T120" fmla="*/ 354 h 3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" h="354">
                  <a:moveTo>
                    <a:pt x="38" y="0"/>
                  </a:moveTo>
                  <a:lnTo>
                    <a:pt x="44" y="1"/>
                  </a:lnTo>
                  <a:lnTo>
                    <a:pt x="50" y="2"/>
                  </a:lnTo>
                  <a:lnTo>
                    <a:pt x="56" y="3"/>
                  </a:lnTo>
                  <a:lnTo>
                    <a:pt x="64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1" y="14"/>
                  </a:lnTo>
                  <a:lnTo>
                    <a:pt x="53" y="30"/>
                  </a:lnTo>
                  <a:lnTo>
                    <a:pt x="56" y="49"/>
                  </a:lnTo>
                  <a:lnTo>
                    <a:pt x="57" y="66"/>
                  </a:lnTo>
                  <a:lnTo>
                    <a:pt x="58" y="84"/>
                  </a:lnTo>
                  <a:lnTo>
                    <a:pt x="57" y="102"/>
                  </a:lnTo>
                  <a:lnTo>
                    <a:pt x="57" y="121"/>
                  </a:lnTo>
                  <a:lnTo>
                    <a:pt x="56" y="139"/>
                  </a:lnTo>
                  <a:lnTo>
                    <a:pt x="56" y="158"/>
                  </a:lnTo>
                  <a:lnTo>
                    <a:pt x="54" y="175"/>
                  </a:lnTo>
                  <a:lnTo>
                    <a:pt x="53" y="195"/>
                  </a:lnTo>
                  <a:lnTo>
                    <a:pt x="52" y="212"/>
                  </a:lnTo>
                  <a:lnTo>
                    <a:pt x="52" y="230"/>
                  </a:lnTo>
                  <a:lnTo>
                    <a:pt x="51" y="249"/>
                  </a:lnTo>
                  <a:lnTo>
                    <a:pt x="52" y="267"/>
                  </a:lnTo>
                  <a:lnTo>
                    <a:pt x="52" y="284"/>
                  </a:lnTo>
                  <a:lnTo>
                    <a:pt x="54" y="303"/>
                  </a:lnTo>
                  <a:lnTo>
                    <a:pt x="51" y="311"/>
                  </a:lnTo>
                  <a:lnTo>
                    <a:pt x="51" y="320"/>
                  </a:lnTo>
                  <a:lnTo>
                    <a:pt x="52" y="328"/>
                  </a:lnTo>
                  <a:lnTo>
                    <a:pt x="51" y="336"/>
                  </a:lnTo>
                  <a:lnTo>
                    <a:pt x="44" y="334"/>
                  </a:lnTo>
                  <a:lnTo>
                    <a:pt x="40" y="338"/>
                  </a:lnTo>
                  <a:lnTo>
                    <a:pt x="38" y="342"/>
                  </a:lnTo>
                  <a:lnTo>
                    <a:pt x="38" y="346"/>
                  </a:lnTo>
                  <a:lnTo>
                    <a:pt x="38" y="350"/>
                  </a:lnTo>
                  <a:lnTo>
                    <a:pt x="40" y="354"/>
                  </a:lnTo>
                  <a:lnTo>
                    <a:pt x="30" y="354"/>
                  </a:lnTo>
                  <a:lnTo>
                    <a:pt x="22" y="352"/>
                  </a:lnTo>
                  <a:lnTo>
                    <a:pt x="16" y="348"/>
                  </a:lnTo>
                  <a:lnTo>
                    <a:pt x="12" y="345"/>
                  </a:lnTo>
                  <a:lnTo>
                    <a:pt x="10" y="340"/>
                  </a:lnTo>
                  <a:lnTo>
                    <a:pt x="7" y="334"/>
                  </a:lnTo>
                  <a:lnTo>
                    <a:pt x="5" y="328"/>
                  </a:lnTo>
                  <a:lnTo>
                    <a:pt x="5" y="321"/>
                  </a:lnTo>
                  <a:lnTo>
                    <a:pt x="4" y="314"/>
                  </a:lnTo>
                  <a:lnTo>
                    <a:pt x="3" y="308"/>
                  </a:lnTo>
                  <a:lnTo>
                    <a:pt x="3" y="302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3"/>
                  </a:lnTo>
                  <a:lnTo>
                    <a:pt x="3" y="278"/>
                  </a:lnTo>
                  <a:lnTo>
                    <a:pt x="4" y="271"/>
                  </a:lnTo>
                  <a:lnTo>
                    <a:pt x="4" y="265"/>
                  </a:lnTo>
                  <a:lnTo>
                    <a:pt x="4" y="260"/>
                  </a:lnTo>
                  <a:lnTo>
                    <a:pt x="4" y="253"/>
                  </a:lnTo>
                  <a:lnTo>
                    <a:pt x="4" y="249"/>
                  </a:lnTo>
                  <a:lnTo>
                    <a:pt x="3" y="238"/>
                  </a:lnTo>
                  <a:lnTo>
                    <a:pt x="0" y="229"/>
                  </a:lnTo>
                  <a:lnTo>
                    <a:pt x="0" y="215"/>
                  </a:lnTo>
                  <a:lnTo>
                    <a:pt x="1" y="200"/>
                  </a:lnTo>
                  <a:lnTo>
                    <a:pt x="1" y="185"/>
                  </a:lnTo>
                  <a:lnTo>
                    <a:pt x="3" y="171"/>
                  </a:lnTo>
                  <a:lnTo>
                    <a:pt x="1" y="155"/>
                  </a:lnTo>
                  <a:lnTo>
                    <a:pt x="1" y="141"/>
                  </a:lnTo>
                  <a:lnTo>
                    <a:pt x="1" y="125"/>
                  </a:lnTo>
                  <a:lnTo>
                    <a:pt x="1" y="111"/>
                  </a:lnTo>
                  <a:lnTo>
                    <a:pt x="1" y="96"/>
                  </a:lnTo>
                  <a:lnTo>
                    <a:pt x="1" y="81"/>
                  </a:lnTo>
                  <a:lnTo>
                    <a:pt x="1" y="67"/>
                  </a:lnTo>
                  <a:lnTo>
                    <a:pt x="4" y="53"/>
                  </a:lnTo>
                  <a:lnTo>
                    <a:pt x="6" y="39"/>
                  </a:lnTo>
                  <a:lnTo>
                    <a:pt x="10" y="27"/>
                  </a:lnTo>
                  <a:lnTo>
                    <a:pt x="13" y="15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1" name="Freeform 442"/>
            <p:cNvSpPr>
              <a:spLocks/>
            </p:cNvSpPr>
            <p:nvPr/>
          </p:nvSpPr>
          <p:spPr bwMode="auto">
            <a:xfrm>
              <a:off x="7040" y="3795"/>
              <a:ext cx="42" cy="27"/>
            </a:xfrm>
            <a:custGeom>
              <a:avLst/>
              <a:gdLst>
                <a:gd name="T0" fmla="*/ 0 w 171"/>
                <a:gd name="T1" fmla="*/ 0 h 108"/>
                <a:gd name="T2" fmla="*/ 0 w 171"/>
                <a:gd name="T3" fmla="*/ 0 h 108"/>
                <a:gd name="T4" fmla="*/ 0 w 171"/>
                <a:gd name="T5" fmla="*/ 0 h 108"/>
                <a:gd name="T6" fmla="*/ 0 w 171"/>
                <a:gd name="T7" fmla="*/ 0 h 108"/>
                <a:gd name="T8" fmla="*/ 0 w 171"/>
                <a:gd name="T9" fmla="*/ 0 h 108"/>
                <a:gd name="T10" fmla="*/ 0 w 171"/>
                <a:gd name="T11" fmla="*/ 0 h 108"/>
                <a:gd name="T12" fmla="*/ 0 w 171"/>
                <a:gd name="T13" fmla="*/ 0 h 108"/>
                <a:gd name="T14" fmla="*/ 0 w 171"/>
                <a:gd name="T15" fmla="*/ 0 h 108"/>
                <a:gd name="T16" fmla="*/ 0 w 171"/>
                <a:gd name="T17" fmla="*/ 0 h 108"/>
                <a:gd name="T18" fmla="*/ 0 w 171"/>
                <a:gd name="T19" fmla="*/ 0 h 108"/>
                <a:gd name="T20" fmla="*/ 0 w 171"/>
                <a:gd name="T21" fmla="*/ 0 h 108"/>
                <a:gd name="T22" fmla="*/ 0 w 171"/>
                <a:gd name="T23" fmla="*/ 0 h 108"/>
                <a:gd name="T24" fmla="*/ 0 w 171"/>
                <a:gd name="T25" fmla="*/ 0 h 108"/>
                <a:gd name="T26" fmla="*/ 0 w 171"/>
                <a:gd name="T27" fmla="*/ 0 h 108"/>
                <a:gd name="T28" fmla="*/ 0 w 171"/>
                <a:gd name="T29" fmla="*/ 0 h 108"/>
                <a:gd name="T30" fmla="*/ 0 w 171"/>
                <a:gd name="T31" fmla="*/ 0 h 108"/>
                <a:gd name="T32" fmla="*/ 0 w 171"/>
                <a:gd name="T33" fmla="*/ 0 h 108"/>
                <a:gd name="T34" fmla="*/ 0 w 171"/>
                <a:gd name="T35" fmla="*/ 0 h 108"/>
                <a:gd name="T36" fmla="*/ 0 w 171"/>
                <a:gd name="T37" fmla="*/ 0 h 108"/>
                <a:gd name="T38" fmla="*/ 0 w 171"/>
                <a:gd name="T39" fmla="*/ 0 h 108"/>
                <a:gd name="T40" fmla="*/ 0 w 171"/>
                <a:gd name="T41" fmla="*/ 0 h 108"/>
                <a:gd name="T42" fmla="*/ 0 w 171"/>
                <a:gd name="T43" fmla="*/ 0 h 108"/>
                <a:gd name="T44" fmla="*/ 0 w 171"/>
                <a:gd name="T45" fmla="*/ 0 h 108"/>
                <a:gd name="T46" fmla="*/ 0 w 171"/>
                <a:gd name="T47" fmla="*/ 0 h 108"/>
                <a:gd name="T48" fmla="*/ 0 w 171"/>
                <a:gd name="T49" fmla="*/ 0 h 108"/>
                <a:gd name="T50" fmla="*/ 0 w 171"/>
                <a:gd name="T51" fmla="*/ 0 h 108"/>
                <a:gd name="T52" fmla="*/ 0 w 171"/>
                <a:gd name="T53" fmla="*/ 0 h 108"/>
                <a:gd name="T54" fmla="*/ 0 w 171"/>
                <a:gd name="T55" fmla="*/ 0 h 108"/>
                <a:gd name="T56" fmla="*/ 0 w 171"/>
                <a:gd name="T57" fmla="*/ 0 h 108"/>
                <a:gd name="T58" fmla="*/ 0 w 171"/>
                <a:gd name="T59" fmla="*/ 0 h 108"/>
                <a:gd name="T60" fmla="*/ 0 w 171"/>
                <a:gd name="T61" fmla="*/ 0 h 108"/>
                <a:gd name="T62" fmla="*/ 0 w 171"/>
                <a:gd name="T63" fmla="*/ 0 h 108"/>
                <a:gd name="T64" fmla="*/ 0 w 171"/>
                <a:gd name="T65" fmla="*/ 0 h 108"/>
                <a:gd name="T66" fmla="*/ 0 w 171"/>
                <a:gd name="T67" fmla="*/ 0 h 108"/>
                <a:gd name="T68" fmla="*/ 0 w 171"/>
                <a:gd name="T69" fmla="*/ 0 h 108"/>
                <a:gd name="T70" fmla="*/ 0 w 171"/>
                <a:gd name="T71" fmla="*/ 0 h 108"/>
                <a:gd name="T72" fmla="*/ 0 w 171"/>
                <a:gd name="T73" fmla="*/ 0 h 108"/>
                <a:gd name="T74" fmla="*/ 0 w 171"/>
                <a:gd name="T75" fmla="*/ 0 h 108"/>
                <a:gd name="T76" fmla="*/ 0 w 171"/>
                <a:gd name="T77" fmla="*/ 0 h 108"/>
                <a:gd name="T78" fmla="*/ 0 w 171"/>
                <a:gd name="T79" fmla="*/ 0 h 108"/>
                <a:gd name="T80" fmla="*/ 0 w 171"/>
                <a:gd name="T81" fmla="*/ 0 h 108"/>
                <a:gd name="T82" fmla="*/ 0 w 171"/>
                <a:gd name="T83" fmla="*/ 0 h 108"/>
                <a:gd name="T84" fmla="*/ 0 w 171"/>
                <a:gd name="T85" fmla="*/ 0 h 108"/>
                <a:gd name="T86" fmla="*/ 0 w 171"/>
                <a:gd name="T87" fmla="*/ 0 h 108"/>
                <a:gd name="T88" fmla="*/ 0 w 171"/>
                <a:gd name="T89" fmla="*/ 0 h 108"/>
                <a:gd name="T90" fmla="*/ 0 w 171"/>
                <a:gd name="T91" fmla="*/ 0 h 1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1"/>
                <a:gd name="T139" fmla="*/ 0 h 108"/>
                <a:gd name="T140" fmla="*/ 171 w 171"/>
                <a:gd name="T141" fmla="*/ 108 h 1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1" h="108">
                  <a:moveTo>
                    <a:pt x="81" y="0"/>
                  </a:moveTo>
                  <a:lnTo>
                    <a:pt x="84" y="5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78" y="19"/>
                  </a:lnTo>
                  <a:lnTo>
                    <a:pt x="72" y="28"/>
                  </a:lnTo>
                  <a:lnTo>
                    <a:pt x="68" y="35"/>
                  </a:lnTo>
                  <a:lnTo>
                    <a:pt x="74" y="30"/>
                  </a:lnTo>
                  <a:lnTo>
                    <a:pt x="81" y="27"/>
                  </a:lnTo>
                  <a:lnTo>
                    <a:pt x="87" y="21"/>
                  </a:lnTo>
                  <a:lnTo>
                    <a:pt x="96" y="18"/>
                  </a:lnTo>
                  <a:lnTo>
                    <a:pt x="102" y="14"/>
                  </a:lnTo>
                  <a:lnTo>
                    <a:pt x="109" y="9"/>
                  </a:lnTo>
                  <a:lnTo>
                    <a:pt x="116" y="7"/>
                  </a:lnTo>
                  <a:lnTo>
                    <a:pt x="125" y="6"/>
                  </a:lnTo>
                  <a:lnTo>
                    <a:pt x="126" y="11"/>
                  </a:lnTo>
                  <a:lnTo>
                    <a:pt x="127" y="18"/>
                  </a:lnTo>
                  <a:lnTo>
                    <a:pt x="128" y="23"/>
                  </a:lnTo>
                  <a:lnTo>
                    <a:pt x="130" y="29"/>
                  </a:lnTo>
                  <a:lnTo>
                    <a:pt x="122" y="31"/>
                  </a:lnTo>
                  <a:lnTo>
                    <a:pt x="116" y="35"/>
                  </a:lnTo>
                  <a:lnTo>
                    <a:pt x="109" y="41"/>
                  </a:lnTo>
                  <a:lnTo>
                    <a:pt x="103" y="46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9"/>
                  </a:lnTo>
                  <a:lnTo>
                    <a:pt x="74" y="61"/>
                  </a:lnTo>
                  <a:lnTo>
                    <a:pt x="77" y="64"/>
                  </a:lnTo>
                  <a:lnTo>
                    <a:pt x="84" y="64"/>
                  </a:lnTo>
                  <a:lnTo>
                    <a:pt x="92" y="61"/>
                  </a:lnTo>
                  <a:lnTo>
                    <a:pt x="103" y="58"/>
                  </a:lnTo>
                  <a:lnTo>
                    <a:pt x="113" y="51"/>
                  </a:lnTo>
                  <a:lnTo>
                    <a:pt x="124" y="47"/>
                  </a:lnTo>
                  <a:lnTo>
                    <a:pt x="132" y="42"/>
                  </a:lnTo>
                  <a:lnTo>
                    <a:pt x="140" y="41"/>
                  </a:lnTo>
                  <a:lnTo>
                    <a:pt x="144" y="40"/>
                  </a:lnTo>
                  <a:lnTo>
                    <a:pt x="145" y="42"/>
                  </a:lnTo>
                  <a:lnTo>
                    <a:pt x="144" y="45"/>
                  </a:lnTo>
                  <a:lnTo>
                    <a:pt x="142" y="49"/>
                  </a:lnTo>
                  <a:lnTo>
                    <a:pt x="138" y="55"/>
                  </a:lnTo>
                  <a:lnTo>
                    <a:pt x="133" y="61"/>
                  </a:lnTo>
                  <a:lnTo>
                    <a:pt x="124" y="70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5" y="76"/>
                  </a:lnTo>
                  <a:lnTo>
                    <a:pt x="131" y="74"/>
                  </a:lnTo>
                  <a:lnTo>
                    <a:pt x="138" y="73"/>
                  </a:lnTo>
                  <a:lnTo>
                    <a:pt x="146" y="72"/>
                  </a:lnTo>
                  <a:lnTo>
                    <a:pt x="156" y="72"/>
                  </a:lnTo>
                  <a:lnTo>
                    <a:pt x="161" y="72"/>
                  </a:lnTo>
                  <a:lnTo>
                    <a:pt x="167" y="75"/>
                  </a:lnTo>
                  <a:lnTo>
                    <a:pt x="168" y="80"/>
                  </a:lnTo>
                  <a:lnTo>
                    <a:pt x="171" y="87"/>
                  </a:lnTo>
                  <a:lnTo>
                    <a:pt x="157" y="87"/>
                  </a:lnTo>
                  <a:lnTo>
                    <a:pt x="145" y="90"/>
                  </a:lnTo>
                  <a:lnTo>
                    <a:pt x="132" y="93"/>
                  </a:lnTo>
                  <a:lnTo>
                    <a:pt x="118" y="97"/>
                  </a:lnTo>
                  <a:lnTo>
                    <a:pt x="102" y="100"/>
                  </a:lnTo>
                  <a:lnTo>
                    <a:pt x="86" y="103"/>
                  </a:lnTo>
                  <a:lnTo>
                    <a:pt x="72" y="104"/>
                  </a:lnTo>
                  <a:lnTo>
                    <a:pt x="59" y="108"/>
                  </a:lnTo>
                  <a:lnTo>
                    <a:pt x="44" y="107"/>
                  </a:lnTo>
                  <a:lnTo>
                    <a:pt x="32" y="106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4" y="89"/>
                  </a:lnTo>
                  <a:lnTo>
                    <a:pt x="2" y="79"/>
                  </a:lnTo>
                  <a:lnTo>
                    <a:pt x="0" y="6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8" y="20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6" y="21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8" y="36"/>
                  </a:lnTo>
                  <a:lnTo>
                    <a:pt x="45" y="31"/>
                  </a:lnTo>
                  <a:lnTo>
                    <a:pt x="53" y="27"/>
                  </a:lnTo>
                  <a:lnTo>
                    <a:pt x="59" y="19"/>
                  </a:lnTo>
                  <a:lnTo>
                    <a:pt x="65" y="11"/>
                  </a:lnTo>
                  <a:lnTo>
                    <a:pt x="73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2" name="Freeform 443"/>
            <p:cNvSpPr>
              <a:spLocks/>
            </p:cNvSpPr>
            <p:nvPr/>
          </p:nvSpPr>
          <p:spPr bwMode="auto">
            <a:xfrm>
              <a:off x="6961" y="3799"/>
              <a:ext cx="50" cy="31"/>
            </a:xfrm>
            <a:custGeom>
              <a:avLst/>
              <a:gdLst>
                <a:gd name="T0" fmla="*/ 0 w 201"/>
                <a:gd name="T1" fmla="*/ 0 h 124"/>
                <a:gd name="T2" fmla="*/ 0 w 201"/>
                <a:gd name="T3" fmla="*/ 0 h 124"/>
                <a:gd name="T4" fmla="*/ 0 w 201"/>
                <a:gd name="T5" fmla="*/ 0 h 124"/>
                <a:gd name="T6" fmla="*/ 0 w 201"/>
                <a:gd name="T7" fmla="*/ 0 h 124"/>
                <a:gd name="T8" fmla="*/ 0 w 201"/>
                <a:gd name="T9" fmla="*/ 0 h 124"/>
                <a:gd name="T10" fmla="*/ 0 w 201"/>
                <a:gd name="T11" fmla="*/ 0 h 124"/>
                <a:gd name="T12" fmla="*/ 0 w 201"/>
                <a:gd name="T13" fmla="*/ 0 h 124"/>
                <a:gd name="T14" fmla="*/ 0 w 201"/>
                <a:gd name="T15" fmla="*/ 0 h 124"/>
                <a:gd name="T16" fmla="*/ 0 w 201"/>
                <a:gd name="T17" fmla="*/ 0 h 124"/>
                <a:gd name="T18" fmla="*/ 0 w 201"/>
                <a:gd name="T19" fmla="*/ 0 h 124"/>
                <a:gd name="T20" fmla="*/ 0 w 201"/>
                <a:gd name="T21" fmla="*/ 0 h 124"/>
                <a:gd name="T22" fmla="*/ 0 w 201"/>
                <a:gd name="T23" fmla="*/ 0 h 124"/>
                <a:gd name="T24" fmla="*/ 0 w 201"/>
                <a:gd name="T25" fmla="*/ 0 h 124"/>
                <a:gd name="T26" fmla="*/ 0 w 201"/>
                <a:gd name="T27" fmla="*/ 0 h 124"/>
                <a:gd name="T28" fmla="*/ 0 w 201"/>
                <a:gd name="T29" fmla="*/ 0 h 124"/>
                <a:gd name="T30" fmla="*/ 0 w 201"/>
                <a:gd name="T31" fmla="*/ 0 h 124"/>
                <a:gd name="T32" fmla="*/ 0 w 201"/>
                <a:gd name="T33" fmla="*/ 0 h 124"/>
                <a:gd name="T34" fmla="*/ 0 w 201"/>
                <a:gd name="T35" fmla="*/ 0 h 124"/>
                <a:gd name="T36" fmla="*/ 0 w 201"/>
                <a:gd name="T37" fmla="*/ 0 h 124"/>
                <a:gd name="T38" fmla="*/ 0 w 201"/>
                <a:gd name="T39" fmla="*/ 0 h 124"/>
                <a:gd name="T40" fmla="*/ 0 w 201"/>
                <a:gd name="T41" fmla="*/ 0 h 124"/>
                <a:gd name="T42" fmla="*/ 0 w 201"/>
                <a:gd name="T43" fmla="*/ 0 h 124"/>
                <a:gd name="T44" fmla="*/ 0 w 201"/>
                <a:gd name="T45" fmla="*/ 0 h 124"/>
                <a:gd name="T46" fmla="*/ 0 w 201"/>
                <a:gd name="T47" fmla="*/ 0 h 124"/>
                <a:gd name="T48" fmla="*/ 0 w 201"/>
                <a:gd name="T49" fmla="*/ 0 h 124"/>
                <a:gd name="T50" fmla="*/ 0 w 201"/>
                <a:gd name="T51" fmla="*/ 0 h 124"/>
                <a:gd name="T52" fmla="*/ 0 w 201"/>
                <a:gd name="T53" fmla="*/ 0 h 124"/>
                <a:gd name="T54" fmla="*/ 0 w 201"/>
                <a:gd name="T55" fmla="*/ 0 h 124"/>
                <a:gd name="T56" fmla="*/ 0 w 201"/>
                <a:gd name="T57" fmla="*/ 0 h 124"/>
                <a:gd name="T58" fmla="*/ 0 w 201"/>
                <a:gd name="T59" fmla="*/ 0 h 124"/>
                <a:gd name="T60" fmla="*/ 0 w 201"/>
                <a:gd name="T61" fmla="*/ 0 h 124"/>
                <a:gd name="T62" fmla="*/ 0 w 201"/>
                <a:gd name="T63" fmla="*/ 0 h 124"/>
                <a:gd name="T64" fmla="*/ 0 w 201"/>
                <a:gd name="T65" fmla="*/ 0 h 124"/>
                <a:gd name="T66" fmla="*/ 0 w 201"/>
                <a:gd name="T67" fmla="*/ 0 h 124"/>
                <a:gd name="T68" fmla="*/ 0 w 201"/>
                <a:gd name="T69" fmla="*/ 0 h 124"/>
                <a:gd name="T70" fmla="*/ 0 w 201"/>
                <a:gd name="T71" fmla="*/ 0 h 124"/>
                <a:gd name="T72" fmla="*/ 0 w 201"/>
                <a:gd name="T73" fmla="*/ 0 h 124"/>
                <a:gd name="T74" fmla="*/ 0 w 201"/>
                <a:gd name="T75" fmla="*/ 0 h 124"/>
                <a:gd name="T76" fmla="*/ 0 w 201"/>
                <a:gd name="T77" fmla="*/ 0 h 124"/>
                <a:gd name="T78" fmla="*/ 0 w 201"/>
                <a:gd name="T79" fmla="*/ 0 h 124"/>
                <a:gd name="T80" fmla="*/ 0 w 201"/>
                <a:gd name="T81" fmla="*/ 0 h 124"/>
                <a:gd name="T82" fmla="*/ 0 w 201"/>
                <a:gd name="T83" fmla="*/ 0 h 124"/>
                <a:gd name="T84" fmla="*/ 0 w 201"/>
                <a:gd name="T85" fmla="*/ 0 h 124"/>
                <a:gd name="T86" fmla="*/ 0 w 201"/>
                <a:gd name="T87" fmla="*/ 0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"/>
                <a:gd name="T133" fmla="*/ 0 h 124"/>
                <a:gd name="T134" fmla="*/ 201 w 201"/>
                <a:gd name="T135" fmla="*/ 124 h 1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" h="124">
                  <a:moveTo>
                    <a:pt x="153" y="0"/>
                  </a:moveTo>
                  <a:lnTo>
                    <a:pt x="152" y="7"/>
                  </a:lnTo>
                  <a:lnTo>
                    <a:pt x="147" y="15"/>
                  </a:lnTo>
                  <a:lnTo>
                    <a:pt x="137" y="22"/>
                  </a:lnTo>
                  <a:lnTo>
                    <a:pt x="128" y="31"/>
                  </a:lnTo>
                  <a:lnTo>
                    <a:pt x="122" y="34"/>
                  </a:lnTo>
                  <a:lnTo>
                    <a:pt x="116" y="37"/>
                  </a:lnTo>
                  <a:lnTo>
                    <a:pt x="110" y="42"/>
                  </a:lnTo>
                  <a:lnTo>
                    <a:pt x="106" y="47"/>
                  </a:lnTo>
                  <a:lnTo>
                    <a:pt x="100" y="52"/>
                  </a:lnTo>
                  <a:lnTo>
                    <a:pt x="99" y="57"/>
                  </a:lnTo>
                  <a:lnTo>
                    <a:pt x="96" y="62"/>
                  </a:lnTo>
                  <a:lnTo>
                    <a:pt x="96" y="69"/>
                  </a:lnTo>
                  <a:lnTo>
                    <a:pt x="102" y="68"/>
                  </a:lnTo>
                  <a:lnTo>
                    <a:pt x="110" y="66"/>
                  </a:lnTo>
                  <a:lnTo>
                    <a:pt x="117" y="61"/>
                  </a:lnTo>
                  <a:lnTo>
                    <a:pt x="124" y="58"/>
                  </a:lnTo>
                  <a:lnTo>
                    <a:pt x="132" y="54"/>
                  </a:lnTo>
                  <a:lnTo>
                    <a:pt x="140" y="48"/>
                  </a:lnTo>
                  <a:lnTo>
                    <a:pt x="147" y="43"/>
                  </a:lnTo>
                  <a:lnTo>
                    <a:pt x="157" y="40"/>
                  </a:lnTo>
                  <a:lnTo>
                    <a:pt x="163" y="35"/>
                  </a:lnTo>
                  <a:lnTo>
                    <a:pt x="170" y="33"/>
                  </a:lnTo>
                  <a:lnTo>
                    <a:pt x="176" y="31"/>
                  </a:lnTo>
                  <a:lnTo>
                    <a:pt x="182" y="32"/>
                  </a:lnTo>
                  <a:lnTo>
                    <a:pt x="187" y="33"/>
                  </a:lnTo>
                  <a:lnTo>
                    <a:pt x="191" y="37"/>
                  </a:lnTo>
                  <a:lnTo>
                    <a:pt x="194" y="45"/>
                  </a:lnTo>
                  <a:lnTo>
                    <a:pt x="196" y="56"/>
                  </a:lnTo>
                  <a:lnTo>
                    <a:pt x="185" y="48"/>
                  </a:lnTo>
                  <a:lnTo>
                    <a:pt x="178" y="48"/>
                  </a:lnTo>
                  <a:lnTo>
                    <a:pt x="172" y="53"/>
                  </a:lnTo>
                  <a:lnTo>
                    <a:pt x="170" y="59"/>
                  </a:lnTo>
                  <a:lnTo>
                    <a:pt x="170" y="67"/>
                  </a:lnTo>
                  <a:lnTo>
                    <a:pt x="173" y="73"/>
                  </a:lnTo>
                  <a:lnTo>
                    <a:pt x="176" y="75"/>
                  </a:lnTo>
                  <a:lnTo>
                    <a:pt x="181" y="76"/>
                  </a:lnTo>
                  <a:lnTo>
                    <a:pt x="185" y="76"/>
                  </a:lnTo>
                  <a:lnTo>
                    <a:pt x="193" y="75"/>
                  </a:lnTo>
                  <a:lnTo>
                    <a:pt x="194" y="82"/>
                  </a:lnTo>
                  <a:lnTo>
                    <a:pt x="196" y="89"/>
                  </a:lnTo>
                  <a:lnTo>
                    <a:pt x="200" y="96"/>
                  </a:lnTo>
                  <a:lnTo>
                    <a:pt x="201" y="105"/>
                  </a:lnTo>
                  <a:lnTo>
                    <a:pt x="189" y="103"/>
                  </a:lnTo>
                  <a:lnTo>
                    <a:pt x="178" y="105"/>
                  </a:lnTo>
                  <a:lnTo>
                    <a:pt x="167" y="106"/>
                  </a:lnTo>
                  <a:lnTo>
                    <a:pt x="157" y="108"/>
                  </a:lnTo>
                  <a:lnTo>
                    <a:pt x="145" y="109"/>
                  </a:lnTo>
                  <a:lnTo>
                    <a:pt x="132" y="111"/>
                  </a:lnTo>
                  <a:lnTo>
                    <a:pt x="120" y="113"/>
                  </a:lnTo>
                  <a:lnTo>
                    <a:pt x="110" y="116"/>
                  </a:lnTo>
                  <a:lnTo>
                    <a:pt x="96" y="119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63" y="123"/>
                  </a:lnTo>
                  <a:lnTo>
                    <a:pt x="51" y="123"/>
                  </a:lnTo>
                  <a:lnTo>
                    <a:pt x="40" y="124"/>
                  </a:lnTo>
                  <a:lnTo>
                    <a:pt x="30" y="123"/>
                  </a:lnTo>
                  <a:lnTo>
                    <a:pt x="20" y="122"/>
                  </a:lnTo>
                  <a:lnTo>
                    <a:pt x="11" y="111"/>
                  </a:lnTo>
                  <a:lnTo>
                    <a:pt x="6" y="101"/>
                  </a:lnTo>
                  <a:lnTo>
                    <a:pt x="2" y="93"/>
                  </a:lnTo>
                  <a:lnTo>
                    <a:pt x="1" y="84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6" y="59"/>
                  </a:lnTo>
                  <a:lnTo>
                    <a:pt x="12" y="53"/>
                  </a:lnTo>
                  <a:lnTo>
                    <a:pt x="18" y="45"/>
                  </a:lnTo>
                  <a:lnTo>
                    <a:pt x="25" y="39"/>
                  </a:lnTo>
                  <a:lnTo>
                    <a:pt x="32" y="33"/>
                  </a:lnTo>
                  <a:lnTo>
                    <a:pt x="42" y="27"/>
                  </a:lnTo>
                  <a:lnTo>
                    <a:pt x="52" y="21"/>
                  </a:lnTo>
                  <a:lnTo>
                    <a:pt x="61" y="16"/>
                  </a:lnTo>
                  <a:lnTo>
                    <a:pt x="72" y="12"/>
                  </a:lnTo>
                  <a:lnTo>
                    <a:pt x="83" y="7"/>
                  </a:lnTo>
                  <a:lnTo>
                    <a:pt x="79" y="15"/>
                  </a:lnTo>
                  <a:lnTo>
                    <a:pt x="76" y="22"/>
                  </a:lnTo>
                  <a:lnTo>
                    <a:pt x="71" y="31"/>
                  </a:lnTo>
                  <a:lnTo>
                    <a:pt x="70" y="40"/>
                  </a:lnTo>
                  <a:lnTo>
                    <a:pt x="79" y="36"/>
                  </a:lnTo>
                  <a:lnTo>
                    <a:pt x="90" y="33"/>
                  </a:lnTo>
                  <a:lnTo>
                    <a:pt x="100" y="27"/>
                  </a:lnTo>
                  <a:lnTo>
                    <a:pt x="112" y="21"/>
                  </a:lnTo>
                  <a:lnTo>
                    <a:pt x="122" y="15"/>
                  </a:lnTo>
                  <a:lnTo>
                    <a:pt x="132" y="8"/>
                  </a:lnTo>
                  <a:lnTo>
                    <a:pt x="142" y="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3" name="Freeform 444"/>
            <p:cNvSpPr>
              <a:spLocks/>
            </p:cNvSpPr>
            <p:nvPr/>
          </p:nvSpPr>
          <p:spPr bwMode="auto">
            <a:xfrm>
              <a:off x="6940" y="3800"/>
              <a:ext cx="14" cy="91"/>
            </a:xfrm>
            <a:custGeom>
              <a:avLst/>
              <a:gdLst>
                <a:gd name="T0" fmla="*/ 0 w 57"/>
                <a:gd name="T1" fmla="*/ 0 h 364"/>
                <a:gd name="T2" fmla="*/ 0 w 57"/>
                <a:gd name="T3" fmla="*/ 0 h 364"/>
                <a:gd name="T4" fmla="*/ 0 w 57"/>
                <a:gd name="T5" fmla="*/ 0 h 364"/>
                <a:gd name="T6" fmla="*/ 0 w 57"/>
                <a:gd name="T7" fmla="*/ 0 h 364"/>
                <a:gd name="T8" fmla="*/ 0 w 57"/>
                <a:gd name="T9" fmla="*/ 0 h 364"/>
                <a:gd name="T10" fmla="*/ 0 w 57"/>
                <a:gd name="T11" fmla="*/ 0 h 364"/>
                <a:gd name="T12" fmla="*/ 0 w 57"/>
                <a:gd name="T13" fmla="*/ 0 h 364"/>
                <a:gd name="T14" fmla="*/ 0 w 57"/>
                <a:gd name="T15" fmla="*/ 0 h 364"/>
                <a:gd name="T16" fmla="*/ 0 w 57"/>
                <a:gd name="T17" fmla="*/ 0 h 364"/>
                <a:gd name="T18" fmla="*/ 0 w 57"/>
                <a:gd name="T19" fmla="*/ 0 h 364"/>
                <a:gd name="T20" fmla="*/ 0 w 57"/>
                <a:gd name="T21" fmla="*/ 0 h 364"/>
                <a:gd name="T22" fmla="*/ 0 w 57"/>
                <a:gd name="T23" fmla="*/ 0 h 364"/>
                <a:gd name="T24" fmla="*/ 0 w 57"/>
                <a:gd name="T25" fmla="*/ 0 h 364"/>
                <a:gd name="T26" fmla="*/ 0 w 57"/>
                <a:gd name="T27" fmla="*/ 0 h 364"/>
                <a:gd name="T28" fmla="*/ 0 w 57"/>
                <a:gd name="T29" fmla="*/ 0 h 364"/>
                <a:gd name="T30" fmla="*/ 0 w 57"/>
                <a:gd name="T31" fmla="*/ 0 h 364"/>
                <a:gd name="T32" fmla="*/ 0 w 57"/>
                <a:gd name="T33" fmla="*/ 0 h 364"/>
                <a:gd name="T34" fmla="*/ 0 w 57"/>
                <a:gd name="T35" fmla="*/ 0 h 364"/>
                <a:gd name="T36" fmla="*/ 0 w 57"/>
                <a:gd name="T37" fmla="*/ 0 h 364"/>
                <a:gd name="T38" fmla="*/ 0 w 57"/>
                <a:gd name="T39" fmla="*/ 0 h 364"/>
                <a:gd name="T40" fmla="*/ 0 w 57"/>
                <a:gd name="T41" fmla="*/ 0 h 364"/>
                <a:gd name="T42" fmla="*/ 0 w 57"/>
                <a:gd name="T43" fmla="*/ 0 h 364"/>
                <a:gd name="T44" fmla="*/ 0 w 57"/>
                <a:gd name="T45" fmla="*/ 0 h 364"/>
                <a:gd name="T46" fmla="*/ 0 w 57"/>
                <a:gd name="T47" fmla="*/ 0 h 364"/>
                <a:gd name="T48" fmla="*/ 0 w 57"/>
                <a:gd name="T49" fmla="*/ 0 h 364"/>
                <a:gd name="T50" fmla="*/ 0 w 57"/>
                <a:gd name="T51" fmla="*/ 0 h 364"/>
                <a:gd name="T52" fmla="*/ 0 w 57"/>
                <a:gd name="T53" fmla="*/ 0 h 364"/>
                <a:gd name="T54" fmla="*/ 0 w 57"/>
                <a:gd name="T55" fmla="*/ 0 h 364"/>
                <a:gd name="T56" fmla="*/ 0 w 57"/>
                <a:gd name="T57" fmla="*/ 0 h 364"/>
                <a:gd name="T58" fmla="*/ 0 w 57"/>
                <a:gd name="T59" fmla="*/ 0 h 364"/>
                <a:gd name="T60" fmla="*/ 0 w 57"/>
                <a:gd name="T61" fmla="*/ 0 h 364"/>
                <a:gd name="T62" fmla="*/ 0 w 57"/>
                <a:gd name="T63" fmla="*/ 0 h 364"/>
                <a:gd name="T64" fmla="*/ 0 w 57"/>
                <a:gd name="T65" fmla="*/ 0 h 364"/>
                <a:gd name="T66" fmla="*/ 0 w 57"/>
                <a:gd name="T67" fmla="*/ 0 h 364"/>
                <a:gd name="T68" fmla="*/ 0 w 57"/>
                <a:gd name="T69" fmla="*/ 0 h 364"/>
                <a:gd name="T70" fmla="*/ 0 w 57"/>
                <a:gd name="T71" fmla="*/ 0 h 364"/>
                <a:gd name="T72" fmla="*/ 0 w 57"/>
                <a:gd name="T73" fmla="*/ 0 h 3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64"/>
                <a:gd name="T113" fmla="*/ 57 w 57"/>
                <a:gd name="T114" fmla="*/ 364 h 3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64">
                  <a:moveTo>
                    <a:pt x="22" y="2"/>
                  </a:moveTo>
                  <a:lnTo>
                    <a:pt x="28" y="1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3" y="4"/>
                  </a:lnTo>
                  <a:lnTo>
                    <a:pt x="54" y="8"/>
                  </a:lnTo>
                  <a:lnTo>
                    <a:pt x="55" y="14"/>
                  </a:lnTo>
                  <a:lnTo>
                    <a:pt x="52" y="16"/>
                  </a:lnTo>
                  <a:lnTo>
                    <a:pt x="48" y="19"/>
                  </a:lnTo>
                  <a:lnTo>
                    <a:pt x="49" y="28"/>
                  </a:lnTo>
                  <a:lnTo>
                    <a:pt x="52" y="38"/>
                  </a:lnTo>
                  <a:lnTo>
                    <a:pt x="54" y="47"/>
                  </a:lnTo>
                  <a:lnTo>
                    <a:pt x="55" y="56"/>
                  </a:lnTo>
                  <a:lnTo>
                    <a:pt x="55" y="65"/>
                  </a:lnTo>
                  <a:lnTo>
                    <a:pt x="55" y="75"/>
                  </a:lnTo>
                  <a:lnTo>
                    <a:pt x="55" y="84"/>
                  </a:lnTo>
                  <a:lnTo>
                    <a:pt x="57" y="94"/>
                  </a:lnTo>
                  <a:lnTo>
                    <a:pt x="55" y="103"/>
                  </a:lnTo>
                  <a:lnTo>
                    <a:pt x="55" y="111"/>
                  </a:lnTo>
                  <a:lnTo>
                    <a:pt x="54" y="120"/>
                  </a:lnTo>
                  <a:lnTo>
                    <a:pt x="53" y="129"/>
                  </a:lnTo>
                  <a:lnTo>
                    <a:pt x="51" y="137"/>
                  </a:lnTo>
                  <a:lnTo>
                    <a:pt x="48" y="147"/>
                  </a:lnTo>
                  <a:lnTo>
                    <a:pt x="46" y="156"/>
                  </a:lnTo>
                  <a:lnTo>
                    <a:pt x="43" y="165"/>
                  </a:lnTo>
                  <a:lnTo>
                    <a:pt x="45" y="171"/>
                  </a:lnTo>
                  <a:lnTo>
                    <a:pt x="47" y="178"/>
                  </a:lnTo>
                  <a:lnTo>
                    <a:pt x="47" y="185"/>
                  </a:lnTo>
                  <a:lnTo>
                    <a:pt x="47" y="194"/>
                  </a:lnTo>
                  <a:lnTo>
                    <a:pt x="46" y="201"/>
                  </a:lnTo>
                  <a:lnTo>
                    <a:pt x="46" y="209"/>
                  </a:lnTo>
                  <a:lnTo>
                    <a:pt x="45" y="216"/>
                  </a:lnTo>
                  <a:lnTo>
                    <a:pt x="45" y="225"/>
                  </a:lnTo>
                  <a:lnTo>
                    <a:pt x="43" y="233"/>
                  </a:lnTo>
                  <a:lnTo>
                    <a:pt x="42" y="241"/>
                  </a:lnTo>
                  <a:lnTo>
                    <a:pt x="41" y="249"/>
                  </a:lnTo>
                  <a:lnTo>
                    <a:pt x="41" y="256"/>
                  </a:lnTo>
                  <a:lnTo>
                    <a:pt x="40" y="264"/>
                  </a:lnTo>
                  <a:lnTo>
                    <a:pt x="40" y="273"/>
                  </a:lnTo>
                  <a:lnTo>
                    <a:pt x="40" y="280"/>
                  </a:lnTo>
                  <a:lnTo>
                    <a:pt x="42" y="288"/>
                  </a:lnTo>
                  <a:lnTo>
                    <a:pt x="37" y="295"/>
                  </a:lnTo>
                  <a:lnTo>
                    <a:pt x="37" y="303"/>
                  </a:lnTo>
                  <a:lnTo>
                    <a:pt x="37" y="310"/>
                  </a:lnTo>
                  <a:lnTo>
                    <a:pt x="40" y="318"/>
                  </a:lnTo>
                  <a:lnTo>
                    <a:pt x="40" y="327"/>
                  </a:lnTo>
                  <a:lnTo>
                    <a:pt x="41" y="335"/>
                  </a:lnTo>
                  <a:lnTo>
                    <a:pt x="40" y="344"/>
                  </a:lnTo>
                  <a:lnTo>
                    <a:pt x="37" y="355"/>
                  </a:lnTo>
                  <a:lnTo>
                    <a:pt x="29" y="357"/>
                  </a:lnTo>
                  <a:lnTo>
                    <a:pt x="21" y="359"/>
                  </a:lnTo>
                  <a:lnTo>
                    <a:pt x="12" y="361"/>
                  </a:lnTo>
                  <a:lnTo>
                    <a:pt x="6" y="364"/>
                  </a:lnTo>
                  <a:lnTo>
                    <a:pt x="4" y="342"/>
                  </a:lnTo>
                  <a:lnTo>
                    <a:pt x="2" y="319"/>
                  </a:lnTo>
                  <a:lnTo>
                    <a:pt x="1" y="296"/>
                  </a:lnTo>
                  <a:lnTo>
                    <a:pt x="1" y="274"/>
                  </a:lnTo>
                  <a:lnTo>
                    <a:pt x="0" y="251"/>
                  </a:lnTo>
                  <a:lnTo>
                    <a:pt x="0" y="228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59"/>
                  </a:lnTo>
                  <a:lnTo>
                    <a:pt x="0" y="137"/>
                  </a:lnTo>
                  <a:lnTo>
                    <a:pt x="1" y="115"/>
                  </a:lnTo>
                  <a:lnTo>
                    <a:pt x="2" y="93"/>
                  </a:lnTo>
                  <a:lnTo>
                    <a:pt x="2" y="71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4" name="Freeform 445"/>
            <p:cNvSpPr>
              <a:spLocks/>
            </p:cNvSpPr>
            <p:nvPr/>
          </p:nvSpPr>
          <p:spPr bwMode="auto">
            <a:xfrm>
              <a:off x="6875" y="3810"/>
              <a:ext cx="56" cy="25"/>
            </a:xfrm>
            <a:custGeom>
              <a:avLst/>
              <a:gdLst>
                <a:gd name="T0" fmla="*/ 0 w 224"/>
                <a:gd name="T1" fmla="*/ 0 h 101"/>
                <a:gd name="T2" fmla="*/ 0 w 224"/>
                <a:gd name="T3" fmla="*/ 0 h 101"/>
                <a:gd name="T4" fmla="*/ 0 w 224"/>
                <a:gd name="T5" fmla="*/ 0 h 101"/>
                <a:gd name="T6" fmla="*/ 0 w 224"/>
                <a:gd name="T7" fmla="*/ 0 h 101"/>
                <a:gd name="T8" fmla="*/ 0 w 224"/>
                <a:gd name="T9" fmla="*/ 0 h 101"/>
                <a:gd name="T10" fmla="*/ 0 w 224"/>
                <a:gd name="T11" fmla="*/ 0 h 101"/>
                <a:gd name="T12" fmla="*/ 0 w 224"/>
                <a:gd name="T13" fmla="*/ 0 h 101"/>
                <a:gd name="T14" fmla="*/ 0 w 224"/>
                <a:gd name="T15" fmla="*/ 0 h 101"/>
                <a:gd name="T16" fmla="*/ 0 w 224"/>
                <a:gd name="T17" fmla="*/ 0 h 101"/>
                <a:gd name="T18" fmla="*/ 0 w 224"/>
                <a:gd name="T19" fmla="*/ 0 h 101"/>
                <a:gd name="T20" fmla="*/ 0 w 224"/>
                <a:gd name="T21" fmla="*/ 0 h 101"/>
                <a:gd name="T22" fmla="*/ 0 w 224"/>
                <a:gd name="T23" fmla="*/ 0 h 101"/>
                <a:gd name="T24" fmla="*/ 0 w 224"/>
                <a:gd name="T25" fmla="*/ 0 h 101"/>
                <a:gd name="T26" fmla="*/ 0 w 224"/>
                <a:gd name="T27" fmla="*/ 0 h 101"/>
                <a:gd name="T28" fmla="*/ 0 w 224"/>
                <a:gd name="T29" fmla="*/ 0 h 101"/>
                <a:gd name="T30" fmla="*/ 0 w 224"/>
                <a:gd name="T31" fmla="*/ 0 h 101"/>
                <a:gd name="T32" fmla="*/ 0 w 224"/>
                <a:gd name="T33" fmla="*/ 0 h 101"/>
                <a:gd name="T34" fmla="*/ 0 w 224"/>
                <a:gd name="T35" fmla="*/ 0 h 101"/>
                <a:gd name="T36" fmla="*/ 0 w 224"/>
                <a:gd name="T37" fmla="*/ 0 h 101"/>
                <a:gd name="T38" fmla="*/ 0 w 224"/>
                <a:gd name="T39" fmla="*/ 0 h 101"/>
                <a:gd name="T40" fmla="*/ 0 w 224"/>
                <a:gd name="T41" fmla="*/ 0 h 101"/>
                <a:gd name="T42" fmla="*/ 0 w 224"/>
                <a:gd name="T43" fmla="*/ 0 h 101"/>
                <a:gd name="T44" fmla="*/ 0 w 224"/>
                <a:gd name="T45" fmla="*/ 0 h 101"/>
                <a:gd name="T46" fmla="*/ 0 w 224"/>
                <a:gd name="T47" fmla="*/ 0 h 101"/>
                <a:gd name="T48" fmla="*/ 0 w 224"/>
                <a:gd name="T49" fmla="*/ 0 h 101"/>
                <a:gd name="T50" fmla="*/ 0 w 224"/>
                <a:gd name="T51" fmla="*/ 0 h 101"/>
                <a:gd name="T52" fmla="*/ 0 w 224"/>
                <a:gd name="T53" fmla="*/ 0 h 101"/>
                <a:gd name="T54" fmla="*/ 0 w 224"/>
                <a:gd name="T55" fmla="*/ 0 h 101"/>
                <a:gd name="T56" fmla="*/ 0 w 224"/>
                <a:gd name="T57" fmla="*/ 0 h 101"/>
                <a:gd name="T58" fmla="*/ 0 w 224"/>
                <a:gd name="T59" fmla="*/ 0 h 101"/>
                <a:gd name="T60" fmla="*/ 0 w 224"/>
                <a:gd name="T61" fmla="*/ 0 h 101"/>
                <a:gd name="T62" fmla="*/ 0 w 224"/>
                <a:gd name="T63" fmla="*/ 0 h 101"/>
                <a:gd name="T64" fmla="*/ 0 w 224"/>
                <a:gd name="T65" fmla="*/ 0 h 101"/>
                <a:gd name="T66" fmla="*/ 0 w 224"/>
                <a:gd name="T67" fmla="*/ 0 h 101"/>
                <a:gd name="T68" fmla="*/ 0 w 224"/>
                <a:gd name="T69" fmla="*/ 0 h 101"/>
                <a:gd name="T70" fmla="*/ 0 w 224"/>
                <a:gd name="T71" fmla="*/ 0 h 101"/>
                <a:gd name="T72" fmla="*/ 0 w 224"/>
                <a:gd name="T73" fmla="*/ 0 h 101"/>
                <a:gd name="T74" fmla="*/ 0 w 224"/>
                <a:gd name="T75" fmla="*/ 0 h 101"/>
                <a:gd name="T76" fmla="*/ 0 w 224"/>
                <a:gd name="T77" fmla="*/ 0 h 101"/>
                <a:gd name="T78" fmla="*/ 0 w 224"/>
                <a:gd name="T79" fmla="*/ 0 h 101"/>
                <a:gd name="T80" fmla="*/ 0 w 224"/>
                <a:gd name="T81" fmla="*/ 0 h 101"/>
                <a:gd name="T82" fmla="*/ 0 w 224"/>
                <a:gd name="T83" fmla="*/ 0 h 101"/>
                <a:gd name="T84" fmla="*/ 0 w 224"/>
                <a:gd name="T85" fmla="*/ 0 h 101"/>
                <a:gd name="T86" fmla="*/ 0 w 224"/>
                <a:gd name="T87" fmla="*/ 0 h 101"/>
                <a:gd name="T88" fmla="*/ 0 w 224"/>
                <a:gd name="T89" fmla="*/ 0 h 101"/>
                <a:gd name="T90" fmla="*/ 0 w 224"/>
                <a:gd name="T91" fmla="*/ 0 h 101"/>
                <a:gd name="T92" fmla="*/ 0 w 224"/>
                <a:gd name="T93" fmla="*/ 0 h 101"/>
                <a:gd name="T94" fmla="*/ 0 w 224"/>
                <a:gd name="T95" fmla="*/ 0 h 101"/>
                <a:gd name="T96" fmla="*/ 0 w 224"/>
                <a:gd name="T97" fmla="*/ 0 h 101"/>
                <a:gd name="T98" fmla="*/ 0 w 224"/>
                <a:gd name="T99" fmla="*/ 0 h 1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101"/>
                <a:gd name="T152" fmla="*/ 224 w 224"/>
                <a:gd name="T153" fmla="*/ 101 h 1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101">
                  <a:moveTo>
                    <a:pt x="103" y="0"/>
                  </a:moveTo>
                  <a:lnTo>
                    <a:pt x="108" y="3"/>
                  </a:lnTo>
                  <a:lnTo>
                    <a:pt x="112" y="5"/>
                  </a:lnTo>
                  <a:lnTo>
                    <a:pt x="112" y="9"/>
                  </a:lnTo>
                  <a:lnTo>
                    <a:pt x="112" y="14"/>
                  </a:lnTo>
                  <a:lnTo>
                    <a:pt x="104" y="23"/>
                  </a:lnTo>
                  <a:lnTo>
                    <a:pt x="96" y="32"/>
                  </a:lnTo>
                  <a:lnTo>
                    <a:pt x="91" y="42"/>
                  </a:lnTo>
                  <a:lnTo>
                    <a:pt x="92" y="53"/>
                  </a:lnTo>
                  <a:lnTo>
                    <a:pt x="99" y="45"/>
                  </a:lnTo>
                  <a:lnTo>
                    <a:pt x="108" y="40"/>
                  </a:lnTo>
                  <a:lnTo>
                    <a:pt x="115" y="33"/>
                  </a:lnTo>
                  <a:lnTo>
                    <a:pt x="125" y="27"/>
                  </a:lnTo>
                  <a:lnTo>
                    <a:pt x="132" y="22"/>
                  </a:lnTo>
                  <a:lnTo>
                    <a:pt x="142" y="16"/>
                  </a:lnTo>
                  <a:lnTo>
                    <a:pt x="151" y="13"/>
                  </a:lnTo>
                  <a:lnTo>
                    <a:pt x="161" y="12"/>
                  </a:lnTo>
                  <a:lnTo>
                    <a:pt x="161" y="19"/>
                  </a:lnTo>
                  <a:lnTo>
                    <a:pt x="158" y="27"/>
                  </a:lnTo>
                  <a:lnTo>
                    <a:pt x="154" y="30"/>
                  </a:lnTo>
                  <a:lnTo>
                    <a:pt x="149" y="35"/>
                  </a:lnTo>
                  <a:lnTo>
                    <a:pt x="143" y="38"/>
                  </a:lnTo>
                  <a:lnTo>
                    <a:pt x="138" y="42"/>
                  </a:lnTo>
                  <a:lnTo>
                    <a:pt x="131" y="45"/>
                  </a:lnTo>
                  <a:lnTo>
                    <a:pt x="127" y="50"/>
                  </a:lnTo>
                  <a:lnTo>
                    <a:pt x="124" y="55"/>
                  </a:lnTo>
                  <a:lnTo>
                    <a:pt x="122" y="61"/>
                  </a:lnTo>
                  <a:lnTo>
                    <a:pt x="131" y="64"/>
                  </a:lnTo>
                  <a:lnTo>
                    <a:pt x="140" y="62"/>
                  </a:lnTo>
                  <a:lnTo>
                    <a:pt x="149" y="56"/>
                  </a:lnTo>
                  <a:lnTo>
                    <a:pt x="158" y="51"/>
                  </a:lnTo>
                  <a:lnTo>
                    <a:pt x="167" y="42"/>
                  </a:lnTo>
                  <a:lnTo>
                    <a:pt x="178" y="35"/>
                  </a:lnTo>
                  <a:lnTo>
                    <a:pt x="185" y="27"/>
                  </a:lnTo>
                  <a:lnTo>
                    <a:pt x="193" y="24"/>
                  </a:lnTo>
                  <a:lnTo>
                    <a:pt x="197" y="23"/>
                  </a:lnTo>
                  <a:lnTo>
                    <a:pt x="201" y="24"/>
                  </a:lnTo>
                  <a:lnTo>
                    <a:pt x="204" y="29"/>
                  </a:lnTo>
                  <a:lnTo>
                    <a:pt x="209" y="37"/>
                  </a:lnTo>
                  <a:lnTo>
                    <a:pt x="201" y="38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75" y="66"/>
                  </a:lnTo>
                  <a:lnTo>
                    <a:pt x="178" y="69"/>
                  </a:lnTo>
                  <a:lnTo>
                    <a:pt x="183" y="72"/>
                  </a:lnTo>
                  <a:lnTo>
                    <a:pt x="186" y="71"/>
                  </a:lnTo>
                  <a:lnTo>
                    <a:pt x="190" y="71"/>
                  </a:lnTo>
                  <a:lnTo>
                    <a:pt x="197" y="70"/>
                  </a:lnTo>
                  <a:lnTo>
                    <a:pt x="204" y="68"/>
                  </a:lnTo>
                  <a:lnTo>
                    <a:pt x="210" y="69"/>
                  </a:lnTo>
                  <a:lnTo>
                    <a:pt x="214" y="71"/>
                  </a:lnTo>
                  <a:lnTo>
                    <a:pt x="219" y="72"/>
                  </a:lnTo>
                  <a:lnTo>
                    <a:pt x="224" y="72"/>
                  </a:lnTo>
                  <a:lnTo>
                    <a:pt x="213" y="78"/>
                  </a:lnTo>
                  <a:lnTo>
                    <a:pt x="202" y="84"/>
                  </a:lnTo>
                  <a:lnTo>
                    <a:pt x="190" y="89"/>
                  </a:lnTo>
                  <a:lnTo>
                    <a:pt x="179" y="94"/>
                  </a:lnTo>
                  <a:lnTo>
                    <a:pt x="166" y="96"/>
                  </a:lnTo>
                  <a:lnTo>
                    <a:pt x="152" y="98"/>
                  </a:lnTo>
                  <a:lnTo>
                    <a:pt x="139" y="98"/>
                  </a:lnTo>
                  <a:lnTo>
                    <a:pt x="126" y="101"/>
                  </a:lnTo>
                  <a:lnTo>
                    <a:pt x="112" y="99"/>
                  </a:lnTo>
                  <a:lnTo>
                    <a:pt x="97" y="99"/>
                  </a:lnTo>
                  <a:lnTo>
                    <a:pt x="84" y="98"/>
                  </a:lnTo>
                  <a:lnTo>
                    <a:pt x="72" y="98"/>
                  </a:lnTo>
                  <a:lnTo>
                    <a:pt x="59" y="98"/>
                  </a:lnTo>
                  <a:lnTo>
                    <a:pt x="46" y="98"/>
                  </a:lnTo>
                  <a:lnTo>
                    <a:pt x="34" y="98"/>
                  </a:lnTo>
                  <a:lnTo>
                    <a:pt x="25" y="98"/>
                  </a:lnTo>
                  <a:lnTo>
                    <a:pt x="15" y="93"/>
                  </a:lnTo>
                  <a:lnTo>
                    <a:pt x="9" y="88"/>
                  </a:lnTo>
                  <a:lnTo>
                    <a:pt x="4" y="81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3" y="46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27" y="14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46" y="19"/>
                  </a:lnTo>
                  <a:lnTo>
                    <a:pt x="48" y="25"/>
                  </a:lnTo>
                  <a:lnTo>
                    <a:pt x="51" y="31"/>
                  </a:lnTo>
                  <a:lnTo>
                    <a:pt x="57" y="37"/>
                  </a:lnTo>
                  <a:lnTo>
                    <a:pt x="62" y="31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80" y="16"/>
                  </a:lnTo>
                  <a:lnTo>
                    <a:pt x="91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5" name="Freeform 446"/>
            <p:cNvSpPr>
              <a:spLocks/>
            </p:cNvSpPr>
            <p:nvPr/>
          </p:nvSpPr>
          <p:spPr bwMode="auto">
            <a:xfrm>
              <a:off x="6968" y="3822"/>
              <a:ext cx="12" cy="5"/>
            </a:xfrm>
            <a:custGeom>
              <a:avLst/>
              <a:gdLst>
                <a:gd name="T0" fmla="*/ 0 w 50"/>
                <a:gd name="T1" fmla="*/ 0 h 21"/>
                <a:gd name="T2" fmla="*/ 0 w 50"/>
                <a:gd name="T3" fmla="*/ 0 h 21"/>
                <a:gd name="T4" fmla="*/ 0 w 50"/>
                <a:gd name="T5" fmla="*/ 0 h 21"/>
                <a:gd name="T6" fmla="*/ 0 w 50"/>
                <a:gd name="T7" fmla="*/ 0 h 21"/>
                <a:gd name="T8" fmla="*/ 0 w 50"/>
                <a:gd name="T9" fmla="*/ 0 h 21"/>
                <a:gd name="T10" fmla="*/ 0 w 50"/>
                <a:gd name="T11" fmla="*/ 0 h 21"/>
                <a:gd name="T12" fmla="*/ 0 w 50"/>
                <a:gd name="T13" fmla="*/ 0 h 21"/>
                <a:gd name="T14" fmla="*/ 0 w 50"/>
                <a:gd name="T15" fmla="*/ 0 h 21"/>
                <a:gd name="T16" fmla="*/ 0 w 50"/>
                <a:gd name="T17" fmla="*/ 0 h 21"/>
                <a:gd name="T18" fmla="*/ 0 w 5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21"/>
                <a:gd name="T32" fmla="*/ 50 w 5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21">
                  <a:moveTo>
                    <a:pt x="0" y="0"/>
                  </a:moveTo>
                  <a:lnTo>
                    <a:pt x="9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2"/>
                  </a:lnTo>
                  <a:lnTo>
                    <a:pt x="50" y="7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6" name="Freeform 447"/>
            <p:cNvSpPr>
              <a:spLocks/>
            </p:cNvSpPr>
            <p:nvPr/>
          </p:nvSpPr>
          <p:spPr bwMode="auto">
            <a:xfrm>
              <a:off x="7112" y="3822"/>
              <a:ext cx="33" cy="13"/>
            </a:xfrm>
            <a:custGeom>
              <a:avLst/>
              <a:gdLst>
                <a:gd name="T0" fmla="*/ 0 w 130"/>
                <a:gd name="T1" fmla="*/ 0 h 54"/>
                <a:gd name="T2" fmla="*/ 0 w 130"/>
                <a:gd name="T3" fmla="*/ 0 h 54"/>
                <a:gd name="T4" fmla="*/ 0 w 130"/>
                <a:gd name="T5" fmla="*/ 0 h 54"/>
                <a:gd name="T6" fmla="*/ 0 w 130"/>
                <a:gd name="T7" fmla="*/ 0 h 54"/>
                <a:gd name="T8" fmla="*/ 0 w 130"/>
                <a:gd name="T9" fmla="*/ 0 h 54"/>
                <a:gd name="T10" fmla="*/ 0 w 130"/>
                <a:gd name="T11" fmla="*/ 0 h 54"/>
                <a:gd name="T12" fmla="*/ 0 w 130"/>
                <a:gd name="T13" fmla="*/ 0 h 54"/>
                <a:gd name="T14" fmla="*/ 0 w 130"/>
                <a:gd name="T15" fmla="*/ 0 h 54"/>
                <a:gd name="T16" fmla="*/ 0 w 130"/>
                <a:gd name="T17" fmla="*/ 0 h 54"/>
                <a:gd name="T18" fmla="*/ 0 w 130"/>
                <a:gd name="T19" fmla="*/ 0 h 54"/>
                <a:gd name="T20" fmla="*/ 0 w 130"/>
                <a:gd name="T21" fmla="*/ 0 h 54"/>
                <a:gd name="T22" fmla="*/ 0 w 130"/>
                <a:gd name="T23" fmla="*/ 0 h 54"/>
                <a:gd name="T24" fmla="*/ 0 w 130"/>
                <a:gd name="T25" fmla="*/ 0 h 54"/>
                <a:gd name="T26" fmla="*/ 0 w 130"/>
                <a:gd name="T27" fmla="*/ 0 h 54"/>
                <a:gd name="T28" fmla="*/ 0 w 130"/>
                <a:gd name="T29" fmla="*/ 0 h 54"/>
                <a:gd name="T30" fmla="*/ 0 w 130"/>
                <a:gd name="T31" fmla="*/ 0 h 54"/>
                <a:gd name="T32" fmla="*/ 0 w 130"/>
                <a:gd name="T33" fmla="*/ 0 h 54"/>
                <a:gd name="T34" fmla="*/ 0 w 130"/>
                <a:gd name="T35" fmla="*/ 0 h 54"/>
                <a:gd name="T36" fmla="*/ 0 w 130"/>
                <a:gd name="T37" fmla="*/ 0 h 54"/>
                <a:gd name="T38" fmla="*/ 0 w 130"/>
                <a:gd name="T39" fmla="*/ 0 h 54"/>
                <a:gd name="T40" fmla="*/ 0 w 130"/>
                <a:gd name="T41" fmla="*/ 0 h 54"/>
                <a:gd name="T42" fmla="*/ 0 w 130"/>
                <a:gd name="T43" fmla="*/ 0 h 54"/>
                <a:gd name="T44" fmla="*/ 0 w 130"/>
                <a:gd name="T45" fmla="*/ 0 h 54"/>
                <a:gd name="T46" fmla="*/ 0 w 130"/>
                <a:gd name="T47" fmla="*/ 0 h 54"/>
                <a:gd name="T48" fmla="*/ 0 w 130"/>
                <a:gd name="T49" fmla="*/ 0 h 54"/>
                <a:gd name="T50" fmla="*/ 0 w 130"/>
                <a:gd name="T51" fmla="*/ 0 h 54"/>
                <a:gd name="T52" fmla="*/ 0 w 130"/>
                <a:gd name="T53" fmla="*/ 0 h 54"/>
                <a:gd name="T54" fmla="*/ 0 w 130"/>
                <a:gd name="T55" fmla="*/ 0 h 54"/>
                <a:gd name="T56" fmla="*/ 0 w 130"/>
                <a:gd name="T57" fmla="*/ 0 h 54"/>
                <a:gd name="T58" fmla="*/ 0 w 130"/>
                <a:gd name="T59" fmla="*/ 0 h 54"/>
                <a:gd name="T60" fmla="*/ 0 w 130"/>
                <a:gd name="T61" fmla="*/ 0 h 54"/>
                <a:gd name="T62" fmla="*/ 0 w 130"/>
                <a:gd name="T63" fmla="*/ 0 h 54"/>
                <a:gd name="T64" fmla="*/ 0 w 130"/>
                <a:gd name="T65" fmla="*/ 0 h 54"/>
                <a:gd name="T66" fmla="*/ 0 w 130"/>
                <a:gd name="T67" fmla="*/ 0 h 54"/>
                <a:gd name="T68" fmla="*/ 0 w 130"/>
                <a:gd name="T69" fmla="*/ 0 h 54"/>
                <a:gd name="T70" fmla="*/ 0 w 130"/>
                <a:gd name="T71" fmla="*/ 0 h 54"/>
                <a:gd name="T72" fmla="*/ 0 w 130"/>
                <a:gd name="T73" fmla="*/ 0 h 54"/>
                <a:gd name="T74" fmla="*/ 0 w 130"/>
                <a:gd name="T75" fmla="*/ 0 h 54"/>
                <a:gd name="T76" fmla="*/ 0 w 130"/>
                <a:gd name="T77" fmla="*/ 0 h 54"/>
                <a:gd name="T78" fmla="*/ 0 w 130"/>
                <a:gd name="T79" fmla="*/ 0 h 54"/>
                <a:gd name="T80" fmla="*/ 0 w 130"/>
                <a:gd name="T81" fmla="*/ 0 h 54"/>
                <a:gd name="T82" fmla="*/ 0 w 130"/>
                <a:gd name="T83" fmla="*/ 0 h 54"/>
                <a:gd name="T84" fmla="*/ 0 w 130"/>
                <a:gd name="T85" fmla="*/ 0 h 54"/>
                <a:gd name="T86" fmla="*/ 0 w 130"/>
                <a:gd name="T87" fmla="*/ 0 h 54"/>
                <a:gd name="T88" fmla="*/ 0 w 130"/>
                <a:gd name="T89" fmla="*/ 0 h 54"/>
                <a:gd name="T90" fmla="*/ 0 w 130"/>
                <a:gd name="T91" fmla="*/ 0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0"/>
                <a:gd name="T139" fmla="*/ 0 h 54"/>
                <a:gd name="T140" fmla="*/ 130 w 130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0" h="54">
                  <a:moveTo>
                    <a:pt x="95" y="1"/>
                  </a:moveTo>
                  <a:lnTo>
                    <a:pt x="100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21" y="3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6"/>
                  </a:lnTo>
                  <a:lnTo>
                    <a:pt x="127" y="20"/>
                  </a:lnTo>
                  <a:lnTo>
                    <a:pt x="125" y="27"/>
                  </a:lnTo>
                  <a:lnTo>
                    <a:pt x="121" y="29"/>
                  </a:lnTo>
                  <a:lnTo>
                    <a:pt x="117" y="31"/>
                  </a:lnTo>
                  <a:lnTo>
                    <a:pt x="111" y="33"/>
                  </a:lnTo>
                  <a:lnTo>
                    <a:pt x="106" y="36"/>
                  </a:lnTo>
                  <a:lnTo>
                    <a:pt x="99" y="37"/>
                  </a:lnTo>
                  <a:lnTo>
                    <a:pt x="93" y="40"/>
                  </a:lnTo>
                  <a:lnTo>
                    <a:pt x="87" y="40"/>
                  </a:lnTo>
                  <a:lnTo>
                    <a:pt x="79" y="40"/>
                  </a:lnTo>
                  <a:lnTo>
                    <a:pt x="70" y="40"/>
                  </a:lnTo>
                  <a:lnTo>
                    <a:pt x="61" y="40"/>
                  </a:lnTo>
                  <a:lnTo>
                    <a:pt x="52" y="41"/>
                  </a:lnTo>
                  <a:lnTo>
                    <a:pt x="42" y="43"/>
                  </a:lnTo>
                  <a:lnTo>
                    <a:pt x="32" y="44"/>
                  </a:lnTo>
                  <a:lnTo>
                    <a:pt x="24" y="47"/>
                  </a:lnTo>
                  <a:lnTo>
                    <a:pt x="15" y="50"/>
                  </a:lnTo>
                  <a:lnTo>
                    <a:pt x="6" y="54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3" y="28"/>
                  </a:lnTo>
                  <a:lnTo>
                    <a:pt x="8" y="22"/>
                  </a:lnTo>
                  <a:lnTo>
                    <a:pt x="15" y="18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8" y="13"/>
                  </a:lnTo>
                  <a:lnTo>
                    <a:pt x="44" y="11"/>
                  </a:lnTo>
                  <a:lnTo>
                    <a:pt x="52" y="11"/>
                  </a:lnTo>
                  <a:lnTo>
                    <a:pt x="56" y="9"/>
                  </a:lnTo>
                  <a:lnTo>
                    <a:pt x="62" y="8"/>
                  </a:lnTo>
                  <a:lnTo>
                    <a:pt x="68" y="7"/>
                  </a:lnTo>
                  <a:lnTo>
                    <a:pt x="74" y="7"/>
                  </a:lnTo>
                  <a:lnTo>
                    <a:pt x="85" y="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7" name="Freeform 448"/>
            <p:cNvSpPr>
              <a:spLocks/>
            </p:cNvSpPr>
            <p:nvPr/>
          </p:nvSpPr>
          <p:spPr bwMode="auto">
            <a:xfrm>
              <a:off x="6708" y="3826"/>
              <a:ext cx="17" cy="7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9"/>
                <a:gd name="T79" fmla="*/ 0 h 27"/>
                <a:gd name="T80" fmla="*/ 69 w 69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9" h="27">
                  <a:moveTo>
                    <a:pt x="58" y="0"/>
                  </a:moveTo>
                  <a:lnTo>
                    <a:pt x="65" y="2"/>
                  </a:lnTo>
                  <a:lnTo>
                    <a:pt x="69" y="4"/>
                  </a:lnTo>
                  <a:lnTo>
                    <a:pt x="69" y="7"/>
                  </a:lnTo>
                  <a:lnTo>
                    <a:pt x="68" y="12"/>
                  </a:lnTo>
                  <a:lnTo>
                    <a:pt x="62" y="14"/>
                  </a:lnTo>
                  <a:lnTo>
                    <a:pt x="57" y="18"/>
                  </a:lnTo>
                  <a:lnTo>
                    <a:pt x="48" y="21"/>
                  </a:lnTo>
                  <a:lnTo>
                    <a:pt x="42" y="24"/>
                  </a:lnTo>
                  <a:lnTo>
                    <a:pt x="34" y="25"/>
                  </a:lnTo>
                  <a:lnTo>
                    <a:pt x="26" y="27"/>
                  </a:lnTo>
                  <a:lnTo>
                    <a:pt x="18" y="27"/>
                  </a:lnTo>
                  <a:lnTo>
                    <a:pt x="12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9" y="11"/>
                  </a:lnTo>
                  <a:lnTo>
                    <a:pt x="16" y="11"/>
                  </a:lnTo>
                  <a:lnTo>
                    <a:pt x="22" y="10"/>
                  </a:lnTo>
                  <a:lnTo>
                    <a:pt x="30" y="8"/>
                  </a:lnTo>
                  <a:lnTo>
                    <a:pt x="36" y="5"/>
                  </a:lnTo>
                  <a:lnTo>
                    <a:pt x="45" y="3"/>
                  </a:lnTo>
                  <a:lnTo>
                    <a:pt x="51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8" name="Freeform 449"/>
            <p:cNvSpPr>
              <a:spLocks/>
            </p:cNvSpPr>
            <p:nvPr/>
          </p:nvSpPr>
          <p:spPr bwMode="auto">
            <a:xfrm>
              <a:off x="7038" y="3826"/>
              <a:ext cx="47" cy="16"/>
            </a:xfrm>
            <a:custGeom>
              <a:avLst/>
              <a:gdLst>
                <a:gd name="T0" fmla="*/ 0 w 188"/>
                <a:gd name="T1" fmla="*/ 0 h 61"/>
                <a:gd name="T2" fmla="*/ 0 w 188"/>
                <a:gd name="T3" fmla="*/ 0 h 61"/>
                <a:gd name="T4" fmla="*/ 0 w 188"/>
                <a:gd name="T5" fmla="*/ 0 h 61"/>
                <a:gd name="T6" fmla="*/ 0 w 188"/>
                <a:gd name="T7" fmla="*/ 0 h 61"/>
                <a:gd name="T8" fmla="*/ 0 w 188"/>
                <a:gd name="T9" fmla="*/ 0 h 61"/>
                <a:gd name="T10" fmla="*/ 0 w 188"/>
                <a:gd name="T11" fmla="*/ 0 h 61"/>
                <a:gd name="T12" fmla="*/ 0 w 188"/>
                <a:gd name="T13" fmla="*/ 0 h 61"/>
                <a:gd name="T14" fmla="*/ 0 w 188"/>
                <a:gd name="T15" fmla="*/ 0 h 61"/>
                <a:gd name="T16" fmla="*/ 0 w 188"/>
                <a:gd name="T17" fmla="*/ 0 h 61"/>
                <a:gd name="T18" fmla="*/ 0 w 188"/>
                <a:gd name="T19" fmla="*/ 0 h 61"/>
                <a:gd name="T20" fmla="*/ 0 w 188"/>
                <a:gd name="T21" fmla="*/ 0 h 61"/>
                <a:gd name="T22" fmla="*/ 0 w 188"/>
                <a:gd name="T23" fmla="*/ 0 h 61"/>
                <a:gd name="T24" fmla="*/ 0 w 188"/>
                <a:gd name="T25" fmla="*/ 0 h 61"/>
                <a:gd name="T26" fmla="*/ 0 w 188"/>
                <a:gd name="T27" fmla="*/ 0 h 61"/>
                <a:gd name="T28" fmla="*/ 0 w 188"/>
                <a:gd name="T29" fmla="*/ 0 h 61"/>
                <a:gd name="T30" fmla="*/ 0 w 188"/>
                <a:gd name="T31" fmla="*/ 0 h 61"/>
                <a:gd name="T32" fmla="*/ 0 w 188"/>
                <a:gd name="T33" fmla="*/ 0 h 61"/>
                <a:gd name="T34" fmla="*/ 0 w 188"/>
                <a:gd name="T35" fmla="*/ 0 h 61"/>
                <a:gd name="T36" fmla="*/ 0 w 188"/>
                <a:gd name="T37" fmla="*/ 0 h 61"/>
                <a:gd name="T38" fmla="*/ 0 w 188"/>
                <a:gd name="T39" fmla="*/ 0 h 61"/>
                <a:gd name="T40" fmla="*/ 0 w 188"/>
                <a:gd name="T41" fmla="*/ 0 h 61"/>
                <a:gd name="T42" fmla="*/ 0 w 188"/>
                <a:gd name="T43" fmla="*/ 0 h 61"/>
                <a:gd name="T44" fmla="*/ 0 w 188"/>
                <a:gd name="T45" fmla="*/ 0 h 61"/>
                <a:gd name="T46" fmla="*/ 0 w 188"/>
                <a:gd name="T47" fmla="*/ 0 h 61"/>
                <a:gd name="T48" fmla="*/ 0 w 188"/>
                <a:gd name="T49" fmla="*/ 0 h 61"/>
                <a:gd name="T50" fmla="*/ 0 w 188"/>
                <a:gd name="T51" fmla="*/ 0 h 61"/>
                <a:gd name="T52" fmla="*/ 0 w 188"/>
                <a:gd name="T53" fmla="*/ 0 h 61"/>
                <a:gd name="T54" fmla="*/ 0 w 188"/>
                <a:gd name="T55" fmla="*/ 0 h 61"/>
                <a:gd name="T56" fmla="*/ 0 w 188"/>
                <a:gd name="T57" fmla="*/ 0 h 61"/>
                <a:gd name="T58" fmla="*/ 0 w 188"/>
                <a:gd name="T59" fmla="*/ 0 h 61"/>
                <a:gd name="T60" fmla="*/ 0 w 188"/>
                <a:gd name="T61" fmla="*/ 0 h 61"/>
                <a:gd name="T62" fmla="*/ 0 w 188"/>
                <a:gd name="T63" fmla="*/ 0 h 61"/>
                <a:gd name="T64" fmla="*/ 0 w 188"/>
                <a:gd name="T65" fmla="*/ 0 h 61"/>
                <a:gd name="T66" fmla="*/ 0 w 188"/>
                <a:gd name="T67" fmla="*/ 0 h 61"/>
                <a:gd name="T68" fmla="*/ 0 w 188"/>
                <a:gd name="T69" fmla="*/ 0 h 61"/>
                <a:gd name="T70" fmla="*/ 0 w 188"/>
                <a:gd name="T71" fmla="*/ 0 h 61"/>
                <a:gd name="T72" fmla="*/ 0 w 188"/>
                <a:gd name="T73" fmla="*/ 0 h 61"/>
                <a:gd name="T74" fmla="*/ 0 w 188"/>
                <a:gd name="T75" fmla="*/ 0 h 61"/>
                <a:gd name="T76" fmla="*/ 0 w 188"/>
                <a:gd name="T77" fmla="*/ 0 h 61"/>
                <a:gd name="T78" fmla="*/ 0 w 188"/>
                <a:gd name="T79" fmla="*/ 0 h 61"/>
                <a:gd name="T80" fmla="*/ 0 w 188"/>
                <a:gd name="T81" fmla="*/ 0 h 61"/>
                <a:gd name="T82" fmla="*/ 0 w 188"/>
                <a:gd name="T83" fmla="*/ 0 h 61"/>
                <a:gd name="T84" fmla="*/ 0 w 188"/>
                <a:gd name="T85" fmla="*/ 0 h 61"/>
                <a:gd name="T86" fmla="*/ 0 w 188"/>
                <a:gd name="T87" fmla="*/ 0 h 61"/>
                <a:gd name="T88" fmla="*/ 0 w 188"/>
                <a:gd name="T89" fmla="*/ 0 h 61"/>
                <a:gd name="T90" fmla="*/ 0 w 188"/>
                <a:gd name="T91" fmla="*/ 0 h 61"/>
                <a:gd name="T92" fmla="*/ 0 w 188"/>
                <a:gd name="T93" fmla="*/ 0 h 61"/>
                <a:gd name="T94" fmla="*/ 0 w 188"/>
                <a:gd name="T95" fmla="*/ 0 h 61"/>
                <a:gd name="T96" fmla="*/ 0 w 188"/>
                <a:gd name="T97" fmla="*/ 0 h 61"/>
                <a:gd name="T98" fmla="*/ 0 w 188"/>
                <a:gd name="T99" fmla="*/ 0 h 61"/>
                <a:gd name="T100" fmla="*/ 0 w 188"/>
                <a:gd name="T101" fmla="*/ 0 h 61"/>
                <a:gd name="T102" fmla="*/ 0 w 188"/>
                <a:gd name="T103" fmla="*/ 0 h 61"/>
                <a:gd name="T104" fmla="*/ 0 w 188"/>
                <a:gd name="T105" fmla="*/ 0 h 61"/>
                <a:gd name="T106" fmla="*/ 0 w 188"/>
                <a:gd name="T107" fmla="*/ 0 h 61"/>
                <a:gd name="T108" fmla="*/ 0 w 188"/>
                <a:gd name="T109" fmla="*/ 0 h 61"/>
                <a:gd name="T110" fmla="*/ 0 w 188"/>
                <a:gd name="T111" fmla="*/ 0 h 61"/>
                <a:gd name="T112" fmla="*/ 0 w 188"/>
                <a:gd name="T113" fmla="*/ 0 h 61"/>
                <a:gd name="T114" fmla="*/ 0 w 188"/>
                <a:gd name="T115" fmla="*/ 0 h 61"/>
                <a:gd name="T116" fmla="*/ 0 w 188"/>
                <a:gd name="T117" fmla="*/ 0 h 61"/>
                <a:gd name="T118" fmla="*/ 0 w 188"/>
                <a:gd name="T119" fmla="*/ 0 h 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8"/>
                <a:gd name="T181" fmla="*/ 0 h 61"/>
                <a:gd name="T182" fmla="*/ 188 w 188"/>
                <a:gd name="T183" fmla="*/ 61 h 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8" h="61">
                  <a:moveTo>
                    <a:pt x="157" y="0"/>
                  </a:moveTo>
                  <a:lnTo>
                    <a:pt x="167" y="1"/>
                  </a:lnTo>
                  <a:lnTo>
                    <a:pt x="175" y="6"/>
                  </a:lnTo>
                  <a:lnTo>
                    <a:pt x="180" y="15"/>
                  </a:lnTo>
                  <a:lnTo>
                    <a:pt x="176" y="25"/>
                  </a:lnTo>
                  <a:lnTo>
                    <a:pt x="181" y="28"/>
                  </a:lnTo>
                  <a:lnTo>
                    <a:pt x="186" y="33"/>
                  </a:lnTo>
                  <a:lnTo>
                    <a:pt x="188" y="39"/>
                  </a:lnTo>
                  <a:lnTo>
                    <a:pt x="188" y="45"/>
                  </a:lnTo>
                  <a:lnTo>
                    <a:pt x="180" y="45"/>
                  </a:lnTo>
                  <a:lnTo>
                    <a:pt x="173" y="46"/>
                  </a:lnTo>
                  <a:lnTo>
                    <a:pt x="164" y="47"/>
                  </a:lnTo>
                  <a:lnTo>
                    <a:pt x="156" y="48"/>
                  </a:lnTo>
                  <a:lnTo>
                    <a:pt x="146" y="50"/>
                  </a:lnTo>
                  <a:lnTo>
                    <a:pt x="139" y="51"/>
                  </a:lnTo>
                  <a:lnTo>
                    <a:pt x="129" y="52"/>
                  </a:lnTo>
                  <a:lnTo>
                    <a:pt x="121" y="53"/>
                  </a:lnTo>
                  <a:lnTo>
                    <a:pt x="111" y="53"/>
                  </a:lnTo>
                  <a:lnTo>
                    <a:pt x="103" y="53"/>
                  </a:lnTo>
                  <a:lnTo>
                    <a:pt x="93" y="53"/>
                  </a:lnTo>
                  <a:lnTo>
                    <a:pt x="83" y="54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55" y="54"/>
                  </a:lnTo>
                  <a:lnTo>
                    <a:pt x="46" y="54"/>
                  </a:lnTo>
                  <a:lnTo>
                    <a:pt x="34" y="60"/>
                  </a:lnTo>
                  <a:lnTo>
                    <a:pt x="23" y="61"/>
                  </a:lnTo>
                  <a:lnTo>
                    <a:pt x="11" y="59"/>
                  </a:lnTo>
                  <a:lnTo>
                    <a:pt x="0" y="57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11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5" y="21"/>
                  </a:lnTo>
                  <a:lnTo>
                    <a:pt x="12" y="17"/>
                  </a:lnTo>
                  <a:lnTo>
                    <a:pt x="22" y="14"/>
                  </a:lnTo>
                  <a:lnTo>
                    <a:pt x="32" y="12"/>
                  </a:lnTo>
                  <a:lnTo>
                    <a:pt x="41" y="12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0" y="11"/>
                  </a:lnTo>
                  <a:lnTo>
                    <a:pt x="81" y="11"/>
                  </a:lnTo>
                  <a:lnTo>
                    <a:pt x="91" y="10"/>
                  </a:lnTo>
                  <a:lnTo>
                    <a:pt x="100" y="8"/>
                  </a:lnTo>
                  <a:lnTo>
                    <a:pt x="110" y="7"/>
                  </a:lnTo>
                  <a:lnTo>
                    <a:pt x="120" y="7"/>
                  </a:lnTo>
                  <a:lnTo>
                    <a:pt x="129" y="5"/>
                  </a:lnTo>
                  <a:lnTo>
                    <a:pt x="139" y="4"/>
                  </a:lnTo>
                  <a:lnTo>
                    <a:pt x="147" y="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9" name="Freeform 450"/>
            <p:cNvSpPr>
              <a:spLocks/>
            </p:cNvSpPr>
            <p:nvPr/>
          </p:nvSpPr>
          <p:spPr bwMode="auto">
            <a:xfrm>
              <a:off x="6658" y="3827"/>
              <a:ext cx="41" cy="15"/>
            </a:xfrm>
            <a:custGeom>
              <a:avLst/>
              <a:gdLst>
                <a:gd name="T0" fmla="*/ 0 w 168"/>
                <a:gd name="T1" fmla="*/ 0 h 63"/>
                <a:gd name="T2" fmla="*/ 0 w 168"/>
                <a:gd name="T3" fmla="*/ 0 h 63"/>
                <a:gd name="T4" fmla="*/ 0 w 168"/>
                <a:gd name="T5" fmla="*/ 0 h 63"/>
                <a:gd name="T6" fmla="*/ 0 w 168"/>
                <a:gd name="T7" fmla="*/ 0 h 63"/>
                <a:gd name="T8" fmla="*/ 0 w 168"/>
                <a:gd name="T9" fmla="*/ 0 h 63"/>
                <a:gd name="T10" fmla="*/ 0 w 168"/>
                <a:gd name="T11" fmla="*/ 0 h 63"/>
                <a:gd name="T12" fmla="*/ 0 w 168"/>
                <a:gd name="T13" fmla="*/ 0 h 63"/>
                <a:gd name="T14" fmla="*/ 0 w 168"/>
                <a:gd name="T15" fmla="*/ 0 h 63"/>
                <a:gd name="T16" fmla="*/ 0 w 168"/>
                <a:gd name="T17" fmla="*/ 0 h 63"/>
                <a:gd name="T18" fmla="*/ 0 w 168"/>
                <a:gd name="T19" fmla="*/ 0 h 63"/>
                <a:gd name="T20" fmla="*/ 0 w 168"/>
                <a:gd name="T21" fmla="*/ 0 h 63"/>
                <a:gd name="T22" fmla="*/ 0 w 168"/>
                <a:gd name="T23" fmla="*/ 0 h 63"/>
                <a:gd name="T24" fmla="*/ 0 w 168"/>
                <a:gd name="T25" fmla="*/ 0 h 63"/>
                <a:gd name="T26" fmla="*/ 0 w 168"/>
                <a:gd name="T27" fmla="*/ 0 h 63"/>
                <a:gd name="T28" fmla="*/ 0 w 168"/>
                <a:gd name="T29" fmla="*/ 0 h 63"/>
                <a:gd name="T30" fmla="*/ 0 w 168"/>
                <a:gd name="T31" fmla="*/ 0 h 63"/>
                <a:gd name="T32" fmla="*/ 0 w 168"/>
                <a:gd name="T33" fmla="*/ 0 h 63"/>
                <a:gd name="T34" fmla="*/ 0 w 168"/>
                <a:gd name="T35" fmla="*/ 0 h 63"/>
                <a:gd name="T36" fmla="*/ 0 w 168"/>
                <a:gd name="T37" fmla="*/ 0 h 63"/>
                <a:gd name="T38" fmla="*/ 0 w 168"/>
                <a:gd name="T39" fmla="*/ 0 h 63"/>
                <a:gd name="T40" fmla="*/ 0 w 168"/>
                <a:gd name="T41" fmla="*/ 0 h 63"/>
                <a:gd name="T42" fmla="*/ 0 w 168"/>
                <a:gd name="T43" fmla="*/ 0 h 63"/>
                <a:gd name="T44" fmla="*/ 0 w 168"/>
                <a:gd name="T45" fmla="*/ 0 h 63"/>
                <a:gd name="T46" fmla="*/ 0 w 168"/>
                <a:gd name="T47" fmla="*/ 0 h 63"/>
                <a:gd name="T48" fmla="*/ 0 w 168"/>
                <a:gd name="T49" fmla="*/ 0 h 63"/>
                <a:gd name="T50" fmla="*/ 0 w 168"/>
                <a:gd name="T51" fmla="*/ 0 h 63"/>
                <a:gd name="T52" fmla="*/ 0 w 168"/>
                <a:gd name="T53" fmla="*/ 0 h 63"/>
                <a:gd name="T54" fmla="*/ 0 w 168"/>
                <a:gd name="T55" fmla="*/ 0 h 63"/>
                <a:gd name="T56" fmla="*/ 0 w 168"/>
                <a:gd name="T57" fmla="*/ 0 h 63"/>
                <a:gd name="T58" fmla="*/ 0 w 168"/>
                <a:gd name="T59" fmla="*/ 0 h 63"/>
                <a:gd name="T60" fmla="*/ 0 w 168"/>
                <a:gd name="T61" fmla="*/ 0 h 63"/>
                <a:gd name="T62" fmla="*/ 0 w 168"/>
                <a:gd name="T63" fmla="*/ 0 h 63"/>
                <a:gd name="T64" fmla="*/ 0 w 168"/>
                <a:gd name="T65" fmla="*/ 0 h 63"/>
                <a:gd name="T66" fmla="*/ 0 w 168"/>
                <a:gd name="T67" fmla="*/ 0 h 63"/>
                <a:gd name="T68" fmla="*/ 0 w 168"/>
                <a:gd name="T69" fmla="*/ 0 h 63"/>
                <a:gd name="T70" fmla="*/ 0 w 168"/>
                <a:gd name="T71" fmla="*/ 0 h 63"/>
                <a:gd name="T72" fmla="*/ 0 w 168"/>
                <a:gd name="T73" fmla="*/ 0 h 63"/>
                <a:gd name="T74" fmla="*/ 0 w 168"/>
                <a:gd name="T75" fmla="*/ 0 h 63"/>
                <a:gd name="T76" fmla="*/ 0 w 168"/>
                <a:gd name="T77" fmla="*/ 0 h 63"/>
                <a:gd name="T78" fmla="*/ 0 w 168"/>
                <a:gd name="T79" fmla="*/ 0 h 63"/>
                <a:gd name="T80" fmla="*/ 0 w 168"/>
                <a:gd name="T81" fmla="*/ 0 h 63"/>
                <a:gd name="T82" fmla="*/ 0 w 168"/>
                <a:gd name="T83" fmla="*/ 0 h 63"/>
                <a:gd name="T84" fmla="*/ 0 w 168"/>
                <a:gd name="T85" fmla="*/ 0 h 63"/>
                <a:gd name="T86" fmla="*/ 0 w 168"/>
                <a:gd name="T87" fmla="*/ 0 h 63"/>
                <a:gd name="T88" fmla="*/ 0 w 168"/>
                <a:gd name="T89" fmla="*/ 0 h 63"/>
                <a:gd name="T90" fmla="*/ 0 w 168"/>
                <a:gd name="T91" fmla="*/ 0 h 63"/>
                <a:gd name="T92" fmla="*/ 0 w 168"/>
                <a:gd name="T93" fmla="*/ 0 h 63"/>
                <a:gd name="T94" fmla="*/ 0 w 168"/>
                <a:gd name="T95" fmla="*/ 0 h 63"/>
                <a:gd name="T96" fmla="*/ 0 w 168"/>
                <a:gd name="T97" fmla="*/ 0 h 63"/>
                <a:gd name="T98" fmla="*/ 0 w 168"/>
                <a:gd name="T99" fmla="*/ 0 h 63"/>
                <a:gd name="T100" fmla="*/ 0 w 168"/>
                <a:gd name="T101" fmla="*/ 0 h 63"/>
                <a:gd name="T102" fmla="*/ 0 w 168"/>
                <a:gd name="T103" fmla="*/ 0 h 63"/>
                <a:gd name="T104" fmla="*/ 0 w 168"/>
                <a:gd name="T105" fmla="*/ 0 h 63"/>
                <a:gd name="T106" fmla="*/ 0 w 168"/>
                <a:gd name="T107" fmla="*/ 0 h 63"/>
                <a:gd name="T108" fmla="*/ 0 w 168"/>
                <a:gd name="T109" fmla="*/ 0 h 63"/>
                <a:gd name="T110" fmla="*/ 0 w 168"/>
                <a:gd name="T111" fmla="*/ 0 h 63"/>
                <a:gd name="T112" fmla="*/ 0 w 168"/>
                <a:gd name="T113" fmla="*/ 0 h 63"/>
                <a:gd name="T114" fmla="*/ 0 w 168"/>
                <a:gd name="T115" fmla="*/ 0 h 63"/>
                <a:gd name="T116" fmla="*/ 0 w 168"/>
                <a:gd name="T117" fmla="*/ 0 h 63"/>
                <a:gd name="T118" fmla="*/ 0 w 168"/>
                <a:gd name="T119" fmla="*/ 0 h 63"/>
                <a:gd name="T120" fmla="*/ 0 w 168"/>
                <a:gd name="T121" fmla="*/ 0 h 63"/>
                <a:gd name="T122" fmla="*/ 0 w 168"/>
                <a:gd name="T123" fmla="*/ 0 h 63"/>
                <a:gd name="T124" fmla="*/ 0 w 168"/>
                <a:gd name="T125" fmla="*/ 0 h 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63"/>
                <a:gd name="T191" fmla="*/ 168 w 168"/>
                <a:gd name="T192" fmla="*/ 63 h 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63">
                  <a:moveTo>
                    <a:pt x="101" y="1"/>
                  </a:moveTo>
                  <a:lnTo>
                    <a:pt x="109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4" y="2"/>
                  </a:lnTo>
                  <a:lnTo>
                    <a:pt x="141" y="2"/>
                  </a:lnTo>
                  <a:lnTo>
                    <a:pt x="151" y="5"/>
                  </a:lnTo>
                  <a:lnTo>
                    <a:pt x="159" y="10"/>
                  </a:lnTo>
                  <a:lnTo>
                    <a:pt x="168" y="15"/>
                  </a:lnTo>
                  <a:lnTo>
                    <a:pt x="159" y="15"/>
                  </a:lnTo>
                  <a:lnTo>
                    <a:pt x="152" y="16"/>
                  </a:lnTo>
                  <a:lnTo>
                    <a:pt x="143" y="18"/>
                  </a:lnTo>
                  <a:lnTo>
                    <a:pt x="136" y="21"/>
                  </a:lnTo>
                  <a:lnTo>
                    <a:pt x="128" y="24"/>
                  </a:lnTo>
                  <a:lnTo>
                    <a:pt x="121" y="27"/>
                  </a:lnTo>
                  <a:lnTo>
                    <a:pt x="112" y="31"/>
                  </a:lnTo>
                  <a:lnTo>
                    <a:pt x="106" y="35"/>
                  </a:lnTo>
                  <a:lnTo>
                    <a:pt x="96" y="38"/>
                  </a:lnTo>
                  <a:lnTo>
                    <a:pt x="89" y="41"/>
                  </a:lnTo>
                  <a:lnTo>
                    <a:pt x="82" y="45"/>
                  </a:lnTo>
                  <a:lnTo>
                    <a:pt x="75" y="50"/>
                  </a:lnTo>
                  <a:lnTo>
                    <a:pt x="68" y="52"/>
                  </a:lnTo>
                  <a:lnTo>
                    <a:pt x="60" y="55"/>
                  </a:lnTo>
                  <a:lnTo>
                    <a:pt x="53" y="58"/>
                  </a:lnTo>
                  <a:lnTo>
                    <a:pt x="47" y="62"/>
                  </a:lnTo>
                  <a:lnTo>
                    <a:pt x="40" y="63"/>
                  </a:lnTo>
                  <a:lnTo>
                    <a:pt x="35" y="63"/>
                  </a:lnTo>
                  <a:lnTo>
                    <a:pt x="28" y="63"/>
                  </a:lnTo>
                  <a:lnTo>
                    <a:pt x="23" y="63"/>
                  </a:lnTo>
                  <a:lnTo>
                    <a:pt x="11" y="61"/>
                  </a:lnTo>
                  <a:lnTo>
                    <a:pt x="0" y="55"/>
                  </a:lnTo>
                  <a:lnTo>
                    <a:pt x="9" y="52"/>
                  </a:lnTo>
                  <a:lnTo>
                    <a:pt x="18" y="50"/>
                  </a:lnTo>
                  <a:lnTo>
                    <a:pt x="28" y="46"/>
                  </a:lnTo>
                  <a:lnTo>
                    <a:pt x="37" y="43"/>
                  </a:lnTo>
                  <a:lnTo>
                    <a:pt x="45" y="41"/>
                  </a:lnTo>
                  <a:lnTo>
                    <a:pt x="52" y="38"/>
                  </a:lnTo>
                  <a:lnTo>
                    <a:pt x="60" y="35"/>
                  </a:lnTo>
                  <a:lnTo>
                    <a:pt x="68" y="32"/>
                  </a:lnTo>
                  <a:lnTo>
                    <a:pt x="74" y="30"/>
                  </a:lnTo>
                  <a:lnTo>
                    <a:pt x="83" y="29"/>
                  </a:lnTo>
                  <a:lnTo>
                    <a:pt x="90" y="27"/>
                  </a:lnTo>
                  <a:lnTo>
                    <a:pt x="99" y="27"/>
                  </a:lnTo>
                  <a:lnTo>
                    <a:pt x="93" y="19"/>
                  </a:lnTo>
                  <a:lnTo>
                    <a:pt x="84" y="16"/>
                  </a:lnTo>
                  <a:lnTo>
                    <a:pt x="74" y="16"/>
                  </a:lnTo>
                  <a:lnTo>
                    <a:pt x="63" y="21"/>
                  </a:lnTo>
                  <a:lnTo>
                    <a:pt x="57" y="21"/>
                  </a:lnTo>
                  <a:lnTo>
                    <a:pt x="51" y="23"/>
                  </a:lnTo>
                  <a:lnTo>
                    <a:pt x="45" y="25"/>
                  </a:lnTo>
                  <a:lnTo>
                    <a:pt x="39" y="28"/>
                  </a:lnTo>
                  <a:lnTo>
                    <a:pt x="27" y="30"/>
                  </a:lnTo>
                  <a:lnTo>
                    <a:pt x="18" y="31"/>
                  </a:lnTo>
                  <a:lnTo>
                    <a:pt x="27" y="5"/>
                  </a:lnTo>
                  <a:lnTo>
                    <a:pt x="35" y="5"/>
                  </a:lnTo>
                  <a:lnTo>
                    <a:pt x="43" y="5"/>
                  </a:lnTo>
                  <a:lnTo>
                    <a:pt x="53" y="5"/>
                  </a:lnTo>
                  <a:lnTo>
                    <a:pt x="63" y="6"/>
                  </a:lnTo>
                  <a:lnTo>
                    <a:pt x="71" y="5"/>
                  </a:lnTo>
                  <a:lnTo>
                    <a:pt x="82" y="5"/>
                  </a:lnTo>
                  <a:lnTo>
                    <a:pt x="92" y="3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0" name="Freeform 451"/>
            <p:cNvSpPr>
              <a:spLocks/>
            </p:cNvSpPr>
            <p:nvPr/>
          </p:nvSpPr>
          <p:spPr bwMode="auto">
            <a:xfrm>
              <a:off x="6619" y="3830"/>
              <a:ext cx="16" cy="7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27"/>
                <a:gd name="T62" fmla="*/ 63 w 63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27">
                  <a:moveTo>
                    <a:pt x="49" y="0"/>
                  </a:moveTo>
                  <a:lnTo>
                    <a:pt x="57" y="1"/>
                  </a:lnTo>
                  <a:lnTo>
                    <a:pt x="63" y="6"/>
                  </a:lnTo>
                  <a:lnTo>
                    <a:pt x="53" y="8"/>
                  </a:lnTo>
                  <a:lnTo>
                    <a:pt x="47" y="10"/>
                  </a:lnTo>
                  <a:lnTo>
                    <a:pt x="38" y="13"/>
                  </a:lnTo>
                  <a:lnTo>
                    <a:pt x="31" y="16"/>
                  </a:lnTo>
                  <a:lnTo>
                    <a:pt x="23" y="18"/>
                  </a:lnTo>
                  <a:lnTo>
                    <a:pt x="16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0" y="16"/>
                  </a:lnTo>
                  <a:lnTo>
                    <a:pt x="17" y="13"/>
                  </a:lnTo>
                  <a:lnTo>
                    <a:pt x="23" y="11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2" y="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1" name="Freeform 452"/>
            <p:cNvSpPr>
              <a:spLocks/>
            </p:cNvSpPr>
            <p:nvPr/>
          </p:nvSpPr>
          <p:spPr bwMode="auto">
            <a:xfrm>
              <a:off x="6729" y="3833"/>
              <a:ext cx="82" cy="26"/>
            </a:xfrm>
            <a:custGeom>
              <a:avLst/>
              <a:gdLst>
                <a:gd name="T0" fmla="*/ 0 w 328"/>
                <a:gd name="T1" fmla="*/ 0 h 103"/>
                <a:gd name="T2" fmla="*/ 0 w 328"/>
                <a:gd name="T3" fmla="*/ 0 h 103"/>
                <a:gd name="T4" fmla="*/ 0 w 328"/>
                <a:gd name="T5" fmla="*/ 0 h 103"/>
                <a:gd name="T6" fmla="*/ 0 w 328"/>
                <a:gd name="T7" fmla="*/ 0 h 103"/>
                <a:gd name="T8" fmla="*/ 0 w 328"/>
                <a:gd name="T9" fmla="*/ 0 h 103"/>
                <a:gd name="T10" fmla="*/ 0 w 328"/>
                <a:gd name="T11" fmla="*/ 0 h 103"/>
                <a:gd name="T12" fmla="*/ 0 w 328"/>
                <a:gd name="T13" fmla="*/ 0 h 103"/>
                <a:gd name="T14" fmla="*/ 0 w 328"/>
                <a:gd name="T15" fmla="*/ 0 h 103"/>
                <a:gd name="T16" fmla="*/ 0 w 328"/>
                <a:gd name="T17" fmla="*/ 0 h 103"/>
                <a:gd name="T18" fmla="*/ 0 w 328"/>
                <a:gd name="T19" fmla="*/ 0 h 103"/>
                <a:gd name="T20" fmla="*/ 0 w 328"/>
                <a:gd name="T21" fmla="*/ 0 h 103"/>
                <a:gd name="T22" fmla="*/ 0 w 328"/>
                <a:gd name="T23" fmla="*/ 0 h 103"/>
                <a:gd name="T24" fmla="*/ 0 w 328"/>
                <a:gd name="T25" fmla="*/ 0 h 103"/>
                <a:gd name="T26" fmla="*/ 0 w 328"/>
                <a:gd name="T27" fmla="*/ 0 h 103"/>
                <a:gd name="T28" fmla="*/ 0 w 328"/>
                <a:gd name="T29" fmla="*/ 0 h 103"/>
                <a:gd name="T30" fmla="*/ 0 w 328"/>
                <a:gd name="T31" fmla="*/ 0 h 103"/>
                <a:gd name="T32" fmla="*/ 0 w 328"/>
                <a:gd name="T33" fmla="*/ 0 h 103"/>
                <a:gd name="T34" fmla="*/ 0 w 328"/>
                <a:gd name="T35" fmla="*/ 0 h 103"/>
                <a:gd name="T36" fmla="*/ 0 w 328"/>
                <a:gd name="T37" fmla="*/ 0 h 103"/>
                <a:gd name="T38" fmla="*/ 0 w 328"/>
                <a:gd name="T39" fmla="*/ 0 h 103"/>
                <a:gd name="T40" fmla="*/ 0 w 328"/>
                <a:gd name="T41" fmla="*/ 0 h 103"/>
                <a:gd name="T42" fmla="*/ 0 w 328"/>
                <a:gd name="T43" fmla="*/ 0 h 103"/>
                <a:gd name="T44" fmla="*/ 0 w 328"/>
                <a:gd name="T45" fmla="*/ 0 h 103"/>
                <a:gd name="T46" fmla="*/ 0 w 328"/>
                <a:gd name="T47" fmla="*/ 0 h 103"/>
                <a:gd name="T48" fmla="*/ 0 w 328"/>
                <a:gd name="T49" fmla="*/ 0 h 103"/>
                <a:gd name="T50" fmla="*/ 0 w 328"/>
                <a:gd name="T51" fmla="*/ 0 h 103"/>
                <a:gd name="T52" fmla="*/ 0 w 328"/>
                <a:gd name="T53" fmla="*/ 0 h 103"/>
                <a:gd name="T54" fmla="*/ 0 w 328"/>
                <a:gd name="T55" fmla="*/ 0 h 103"/>
                <a:gd name="T56" fmla="*/ 0 w 328"/>
                <a:gd name="T57" fmla="*/ 0 h 103"/>
                <a:gd name="T58" fmla="*/ 0 w 328"/>
                <a:gd name="T59" fmla="*/ 0 h 103"/>
                <a:gd name="T60" fmla="*/ 0 w 328"/>
                <a:gd name="T61" fmla="*/ 0 h 103"/>
                <a:gd name="T62" fmla="*/ 0 w 328"/>
                <a:gd name="T63" fmla="*/ 0 h 103"/>
                <a:gd name="T64" fmla="*/ 0 w 328"/>
                <a:gd name="T65" fmla="*/ 0 h 103"/>
                <a:gd name="T66" fmla="*/ 0 w 328"/>
                <a:gd name="T67" fmla="*/ 0 h 103"/>
                <a:gd name="T68" fmla="*/ 0 w 328"/>
                <a:gd name="T69" fmla="*/ 0 h 103"/>
                <a:gd name="T70" fmla="*/ 0 w 328"/>
                <a:gd name="T71" fmla="*/ 0 h 103"/>
                <a:gd name="T72" fmla="*/ 0 w 328"/>
                <a:gd name="T73" fmla="*/ 0 h 103"/>
                <a:gd name="T74" fmla="*/ 0 w 328"/>
                <a:gd name="T75" fmla="*/ 0 h 103"/>
                <a:gd name="T76" fmla="*/ 0 w 328"/>
                <a:gd name="T77" fmla="*/ 0 h 103"/>
                <a:gd name="T78" fmla="*/ 0 w 328"/>
                <a:gd name="T79" fmla="*/ 0 h 103"/>
                <a:gd name="T80" fmla="*/ 0 w 328"/>
                <a:gd name="T81" fmla="*/ 0 h 103"/>
                <a:gd name="T82" fmla="*/ 0 w 328"/>
                <a:gd name="T83" fmla="*/ 0 h 103"/>
                <a:gd name="T84" fmla="*/ 0 w 328"/>
                <a:gd name="T85" fmla="*/ 0 h 103"/>
                <a:gd name="T86" fmla="*/ 0 w 328"/>
                <a:gd name="T87" fmla="*/ 0 h 103"/>
                <a:gd name="T88" fmla="*/ 0 w 328"/>
                <a:gd name="T89" fmla="*/ 0 h 103"/>
                <a:gd name="T90" fmla="*/ 0 w 328"/>
                <a:gd name="T91" fmla="*/ 0 h 103"/>
                <a:gd name="T92" fmla="*/ 0 w 328"/>
                <a:gd name="T93" fmla="*/ 0 h 103"/>
                <a:gd name="T94" fmla="*/ 0 w 328"/>
                <a:gd name="T95" fmla="*/ 0 h 103"/>
                <a:gd name="T96" fmla="*/ 0 w 328"/>
                <a:gd name="T97" fmla="*/ 0 h 103"/>
                <a:gd name="T98" fmla="*/ 0 w 328"/>
                <a:gd name="T99" fmla="*/ 0 h 103"/>
                <a:gd name="T100" fmla="*/ 0 w 328"/>
                <a:gd name="T101" fmla="*/ 0 h 103"/>
                <a:gd name="T102" fmla="*/ 0 w 328"/>
                <a:gd name="T103" fmla="*/ 0 h 103"/>
                <a:gd name="T104" fmla="*/ 0 w 328"/>
                <a:gd name="T105" fmla="*/ 0 h 103"/>
                <a:gd name="T106" fmla="*/ 0 w 328"/>
                <a:gd name="T107" fmla="*/ 0 h 103"/>
                <a:gd name="T108" fmla="*/ 0 w 328"/>
                <a:gd name="T109" fmla="*/ 0 h 103"/>
                <a:gd name="T110" fmla="*/ 0 w 328"/>
                <a:gd name="T111" fmla="*/ 0 h 103"/>
                <a:gd name="T112" fmla="*/ 0 w 328"/>
                <a:gd name="T113" fmla="*/ 0 h 103"/>
                <a:gd name="T114" fmla="*/ 0 w 328"/>
                <a:gd name="T115" fmla="*/ 0 h 103"/>
                <a:gd name="T116" fmla="*/ 0 w 328"/>
                <a:gd name="T117" fmla="*/ 0 h 103"/>
                <a:gd name="T118" fmla="*/ 0 w 328"/>
                <a:gd name="T119" fmla="*/ 0 h 1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8"/>
                <a:gd name="T181" fmla="*/ 0 h 103"/>
                <a:gd name="T182" fmla="*/ 328 w 328"/>
                <a:gd name="T183" fmla="*/ 103 h 1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8" h="103">
                  <a:moveTo>
                    <a:pt x="317" y="0"/>
                  </a:moveTo>
                  <a:lnTo>
                    <a:pt x="324" y="4"/>
                  </a:lnTo>
                  <a:lnTo>
                    <a:pt x="328" y="9"/>
                  </a:lnTo>
                  <a:lnTo>
                    <a:pt x="328" y="12"/>
                  </a:lnTo>
                  <a:lnTo>
                    <a:pt x="326" y="16"/>
                  </a:lnTo>
                  <a:lnTo>
                    <a:pt x="320" y="17"/>
                  </a:lnTo>
                  <a:lnTo>
                    <a:pt x="316" y="20"/>
                  </a:lnTo>
                  <a:lnTo>
                    <a:pt x="306" y="23"/>
                  </a:lnTo>
                  <a:lnTo>
                    <a:pt x="299" y="26"/>
                  </a:lnTo>
                  <a:lnTo>
                    <a:pt x="289" y="27"/>
                  </a:lnTo>
                  <a:lnTo>
                    <a:pt x="279" y="27"/>
                  </a:lnTo>
                  <a:lnTo>
                    <a:pt x="270" y="28"/>
                  </a:lnTo>
                  <a:lnTo>
                    <a:pt x="260" y="30"/>
                  </a:lnTo>
                  <a:lnTo>
                    <a:pt x="249" y="31"/>
                  </a:lnTo>
                  <a:lnTo>
                    <a:pt x="242" y="33"/>
                  </a:lnTo>
                  <a:lnTo>
                    <a:pt x="236" y="34"/>
                  </a:lnTo>
                  <a:lnTo>
                    <a:pt x="231" y="37"/>
                  </a:lnTo>
                  <a:lnTo>
                    <a:pt x="216" y="39"/>
                  </a:lnTo>
                  <a:lnTo>
                    <a:pt x="201" y="42"/>
                  </a:lnTo>
                  <a:lnTo>
                    <a:pt x="187" y="45"/>
                  </a:lnTo>
                  <a:lnTo>
                    <a:pt x="172" y="47"/>
                  </a:lnTo>
                  <a:lnTo>
                    <a:pt x="157" y="51"/>
                  </a:lnTo>
                  <a:lnTo>
                    <a:pt x="143" y="54"/>
                  </a:lnTo>
                  <a:lnTo>
                    <a:pt x="128" y="58"/>
                  </a:lnTo>
                  <a:lnTo>
                    <a:pt x="113" y="63"/>
                  </a:lnTo>
                  <a:lnTo>
                    <a:pt x="98" y="66"/>
                  </a:lnTo>
                  <a:lnTo>
                    <a:pt x="84" y="70"/>
                  </a:lnTo>
                  <a:lnTo>
                    <a:pt x="70" y="74"/>
                  </a:lnTo>
                  <a:lnTo>
                    <a:pt x="55" y="80"/>
                  </a:lnTo>
                  <a:lnTo>
                    <a:pt x="41" y="85"/>
                  </a:lnTo>
                  <a:lnTo>
                    <a:pt x="26" y="91"/>
                  </a:lnTo>
                  <a:lnTo>
                    <a:pt x="13" y="96"/>
                  </a:lnTo>
                  <a:lnTo>
                    <a:pt x="0" y="103"/>
                  </a:lnTo>
                  <a:lnTo>
                    <a:pt x="6" y="93"/>
                  </a:lnTo>
                  <a:lnTo>
                    <a:pt x="14" y="86"/>
                  </a:lnTo>
                  <a:lnTo>
                    <a:pt x="20" y="80"/>
                  </a:lnTo>
                  <a:lnTo>
                    <a:pt x="29" y="76"/>
                  </a:lnTo>
                  <a:lnTo>
                    <a:pt x="37" y="70"/>
                  </a:lnTo>
                  <a:lnTo>
                    <a:pt x="48" y="65"/>
                  </a:lnTo>
                  <a:lnTo>
                    <a:pt x="53" y="61"/>
                  </a:lnTo>
                  <a:lnTo>
                    <a:pt x="60" y="59"/>
                  </a:lnTo>
                  <a:lnTo>
                    <a:pt x="66" y="58"/>
                  </a:lnTo>
                  <a:lnTo>
                    <a:pt x="75" y="56"/>
                  </a:lnTo>
                  <a:lnTo>
                    <a:pt x="92" y="50"/>
                  </a:lnTo>
                  <a:lnTo>
                    <a:pt x="108" y="45"/>
                  </a:lnTo>
                  <a:lnTo>
                    <a:pt x="125" y="40"/>
                  </a:lnTo>
                  <a:lnTo>
                    <a:pt x="143" y="38"/>
                  </a:lnTo>
                  <a:lnTo>
                    <a:pt x="159" y="34"/>
                  </a:lnTo>
                  <a:lnTo>
                    <a:pt x="176" y="31"/>
                  </a:lnTo>
                  <a:lnTo>
                    <a:pt x="190" y="28"/>
                  </a:lnTo>
                  <a:lnTo>
                    <a:pt x="207" y="26"/>
                  </a:lnTo>
                  <a:lnTo>
                    <a:pt x="222" y="23"/>
                  </a:lnTo>
                  <a:lnTo>
                    <a:pt x="236" y="19"/>
                  </a:lnTo>
                  <a:lnTo>
                    <a:pt x="249" y="16"/>
                  </a:lnTo>
                  <a:lnTo>
                    <a:pt x="265" y="14"/>
                  </a:lnTo>
                  <a:lnTo>
                    <a:pt x="278" y="10"/>
                  </a:lnTo>
                  <a:lnTo>
                    <a:pt x="291" y="6"/>
                  </a:lnTo>
                  <a:lnTo>
                    <a:pt x="305" y="3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2" name="Freeform 453"/>
            <p:cNvSpPr>
              <a:spLocks/>
            </p:cNvSpPr>
            <p:nvPr/>
          </p:nvSpPr>
          <p:spPr bwMode="auto">
            <a:xfrm>
              <a:off x="6960" y="3835"/>
              <a:ext cx="51" cy="13"/>
            </a:xfrm>
            <a:custGeom>
              <a:avLst/>
              <a:gdLst>
                <a:gd name="T0" fmla="*/ 0 w 205"/>
                <a:gd name="T1" fmla="*/ 0 h 52"/>
                <a:gd name="T2" fmla="*/ 0 w 205"/>
                <a:gd name="T3" fmla="*/ 0 h 52"/>
                <a:gd name="T4" fmla="*/ 0 w 205"/>
                <a:gd name="T5" fmla="*/ 0 h 52"/>
                <a:gd name="T6" fmla="*/ 0 w 205"/>
                <a:gd name="T7" fmla="*/ 0 h 52"/>
                <a:gd name="T8" fmla="*/ 0 w 205"/>
                <a:gd name="T9" fmla="*/ 0 h 52"/>
                <a:gd name="T10" fmla="*/ 0 w 205"/>
                <a:gd name="T11" fmla="*/ 0 h 52"/>
                <a:gd name="T12" fmla="*/ 0 w 205"/>
                <a:gd name="T13" fmla="*/ 0 h 52"/>
                <a:gd name="T14" fmla="*/ 0 w 205"/>
                <a:gd name="T15" fmla="*/ 0 h 52"/>
                <a:gd name="T16" fmla="*/ 0 w 205"/>
                <a:gd name="T17" fmla="*/ 0 h 52"/>
                <a:gd name="T18" fmla="*/ 0 w 205"/>
                <a:gd name="T19" fmla="*/ 0 h 52"/>
                <a:gd name="T20" fmla="*/ 0 w 205"/>
                <a:gd name="T21" fmla="*/ 0 h 52"/>
                <a:gd name="T22" fmla="*/ 0 w 205"/>
                <a:gd name="T23" fmla="*/ 0 h 52"/>
                <a:gd name="T24" fmla="*/ 0 w 205"/>
                <a:gd name="T25" fmla="*/ 0 h 52"/>
                <a:gd name="T26" fmla="*/ 0 w 205"/>
                <a:gd name="T27" fmla="*/ 0 h 52"/>
                <a:gd name="T28" fmla="*/ 0 w 205"/>
                <a:gd name="T29" fmla="*/ 0 h 52"/>
                <a:gd name="T30" fmla="*/ 0 w 205"/>
                <a:gd name="T31" fmla="*/ 0 h 52"/>
                <a:gd name="T32" fmla="*/ 0 w 205"/>
                <a:gd name="T33" fmla="*/ 0 h 52"/>
                <a:gd name="T34" fmla="*/ 0 w 205"/>
                <a:gd name="T35" fmla="*/ 0 h 52"/>
                <a:gd name="T36" fmla="*/ 0 w 205"/>
                <a:gd name="T37" fmla="*/ 0 h 52"/>
                <a:gd name="T38" fmla="*/ 0 w 205"/>
                <a:gd name="T39" fmla="*/ 0 h 52"/>
                <a:gd name="T40" fmla="*/ 0 w 205"/>
                <a:gd name="T41" fmla="*/ 0 h 52"/>
                <a:gd name="T42" fmla="*/ 0 w 205"/>
                <a:gd name="T43" fmla="*/ 0 h 52"/>
                <a:gd name="T44" fmla="*/ 0 w 205"/>
                <a:gd name="T45" fmla="*/ 0 h 52"/>
                <a:gd name="T46" fmla="*/ 0 w 205"/>
                <a:gd name="T47" fmla="*/ 0 h 52"/>
                <a:gd name="T48" fmla="*/ 0 w 205"/>
                <a:gd name="T49" fmla="*/ 0 h 52"/>
                <a:gd name="T50" fmla="*/ 0 w 205"/>
                <a:gd name="T51" fmla="*/ 0 h 52"/>
                <a:gd name="T52" fmla="*/ 0 w 205"/>
                <a:gd name="T53" fmla="*/ 0 h 52"/>
                <a:gd name="T54" fmla="*/ 0 w 205"/>
                <a:gd name="T55" fmla="*/ 0 h 52"/>
                <a:gd name="T56" fmla="*/ 0 w 205"/>
                <a:gd name="T57" fmla="*/ 0 h 52"/>
                <a:gd name="T58" fmla="*/ 0 w 205"/>
                <a:gd name="T59" fmla="*/ 0 h 52"/>
                <a:gd name="T60" fmla="*/ 0 w 205"/>
                <a:gd name="T61" fmla="*/ 0 h 52"/>
                <a:gd name="T62" fmla="*/ 0 w 205"/>
                <a:gd name="T63" fmla="*/ 0 h 52"/>
                <a:gd name="T64" fmla="*/ 0 w 205"/>
                <a:gd name="T65" fmla="*/ 0 h 52"/>
                <a:gd name="T66" fmla="*/ 0 w 205"/>
                <a:gd name="T67" fmla="*/ 0 h 52"/>
                <a:gd name="T68" fmla="*/ 0 w 205"/>
                <a:gd name="T69" fmla="*/ 0 h 52"/>
                <a:gd name="T70" fmla="*/ 0 w 205"/>
                <a:gd name="T71" fmla="*/ 0 h 52"/>
                <a:gd name="T72" fmla="*/ 0 w 205"/>
                <a:gd name="T73" fmla="*/ 0 h 52"/>
                <a:gd name="T74" fmla="*/ 0 w 205"/>
                <a:gd name="T75" fmla="*/ 0 h 52"/>
                <a:gd name="T76" fmla="*/ 0 w 205"/>
                <a:gd name="T77" fmla="*/ 0 h 52"/>
                <a:gd name="T78" fmla="*/ 0 w 205"/>
                <a:gd name="T79" fmla="*/ 0 h 52"/>
                <a:gd name="T80" fmla="*/ 0 w 205"/>
                <a:gd name="T81" fmla="*/ 0 h 52"/>
                <a:gd name="T82" fmla="*/ 0 w 205"/>
                <a:gd name="T83" fmla="*/ 0 h 52"/>
                <a:gd name="T84" fmla="*/ 0 w 205"/>
                <a:gd name="T85" fmla="*/ 0 h 52"/>
                <a:gd name="T86" fmla="*/ 0 w 205"/>
                <a:gd name="T87" fmla="*/ 0 h 52"/>
                <a:gd name="T88" fmla="*/ 0 w 205"/>
                <a:gd name="T89" fmla="*/ 0 h 52"/>
                <a:gd name="T90" fmla="*/ 0 w 205"/>
                <a:gd name="T91" fmla="*/ 0 h 52"/>
                <a:gd name="T92" fmla="*/ 0 w 205"/>
                <a:gd name="T93" fmla="*/ 0 h 52"/>
                <a:gd name="T94" fmla="*/ 0 w 205"/>
                <a:gd name="T95" fmla="*/ 0 h 52"/>
                <a:gd name="T96" fmla="*/ 0 w 205"/>
                <a:gd name="T97" fmla="*/ 0 h 52"/>
                <a:gd name="T98" fmla="*/ 0 w 205"/>
                <a:gd name="T99" fmla="*/ 0 h 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"/>
                <a:gd name="T151" fmla="*/ 0 h 52"/>
                <a:gd name="T152" fmla="*/ 205 w 205"/>
                <a:gd name="T153" fmla="*/ 52 h 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" h="52">
                  <a:moveTo>
                    <a:pt x="162" y="4"/>
                  </a:moveTo>
                  <a:lnTo>
                    <a:pt x="173" y="0"/>
                  </a:lnTo>
                  <a:lnTo>
                    <a:pt x="183" y="1"/>
                  </a:lnTo>
                  <a:lnTo>
                    <a:pt x="192" y="5"/>
                  </a:lnTo>
                  <a:lnTo>
                    <a:pt x="200" y="10"/>
                  </a:lnTo>
                  <a:lnTo>
                    <a:pt x="203" y="15"/>
                  </a:lnTo>
                  <a:lnTo>
                    <a:pt x="205" y="21"/>
                  </a:lnTo>
                  <a:lnTo>
                    <a:pt x="205" y="28"/>
                  </a:lnTo>
                  <a:lnTo>
                    <a:pt x="205" y="36"/>
                  </a:lnTo>
                  <a:lnTo>
                    <a:pt x="199" y="34"/>
                  </a:lnTo>
                  <a:lnTo>
                    <a:pt x="194" y="34"/>
                  </a:lnTo>
                  <a:lnTo>
                    <a:pt x="185" y="34"/>
                  </a:lnTo>
                  <a:lnTo>
                    <a:pt x="175" y="37"/>
                  </a:lnTo>
                  <a:lnTo>
                    <a:pt x="164" y="40"/>
                  </a:lnTo>
                  <a:lnTo>
                    <a:pt x="153" y="45"/>
                  </a:lnTo>
                  <a:lnTo>
                    <a:pt x="147" y="46"/>
                  </a:lnTo>
                  <a:lnTo>
                    <a:pt x="141" y="47"/>
                  </a:lnTo>
                  <a:lnTo>
                    <a:pt x="135" y="48"/>
                  </a:lnTo>
                  <a:lnTo>
                    <a:pt x="129" y="50"/>
                  </a:lnTo>
                  <a:lnTo>
                    <a:pt x="117" y="51"/>
                  </a:lnTo>
                  <a:lnTo>
                    <a:pt x="106" y="50"/>
                  </a:lnTo>
                  <a:lnTo>
                    <a:pt x="96" y="47"/>
                  </a:lnTo>
                  <a:lnTo>
                    <a:pt x="86" y="47"/>
                  </a:lnTo>
                  <a:lnTo>
                    <a:pt x="74" y="48"/>
                  </a:lnTo>
                  <a:lnTo>
                    <a:pt x="63" y="50"/>
                  </a:lnTo>
                  <a:lnTo>
                    <a:pt x="51" y="51"/>
                  </a:lnTo>
                  <a:lnTo>
                    <a:pt x="41" y="52"/>
                  </a:lnTo>
                  <a:lnTo>
                    <a:pt x="30" y="52"/>
                  </a:lnTo>
                  <a:lnTo>
                    <a:pt x="23" y="52"/>
                  </a:lnTo>
                  <a:lnTo>
                    <a:pt x="15" y="49"/>
                  </a:lnTo>
                  <a:lnTo>
                    <a:pt x="9" y="45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10" y="24"/>
                  </a:lnTo>
                  <a:lnTo>
                    <a:pt x="20" y="21"/>
                  </a:lnTo>
                  <a:lnTo>
                    <a:pt x="29" y="19"/>
                  </a:lnTo>
                  <a:lnTo>
                    <a:pt x="39" y="18"/>
                  </a:lnTo>
                  <a:lnTo>
                    <a:pt x="49" y="15"/>
                  </a:lnTo>
                  <a:lnTo>
                    <a:pt x="59" y="14"/>
                  </a:lnTo>
                  <a:lnTo>
                    <a:pt x="69" y="13"/>
                  </a:lnTo>
                  <a:lnTo>
                    <a:pt x="81" y="13"/>
                  </a:lnTo>
                  <a:lnTo>
                    <a:pt x="91" y="12"/>
                  </a:lnTo>
                  <a:lnTo>
                    <a:pt x="100" y="11"/>
                  </a:lnTo>
                  <a:lnTo>
                    <a:pt x="110" y="10"/>
                  </a:lnTo>
                  <a:lnTo>
                    <a:pt x="121" y="10"/>
                  </a:lnTo>
                  <a:lnTo>
                    <a:pt x="130" y="9"/>
                  </a:lnTo>
                  <a:lnTo>
                    <a:pt x="140" y="8"/>
                  </a:lnTo>
                  <a:lnTo>
                    <a:pt x="151" y="6"/>
                  </a:lnTo>
                  <a:lnTo>
                    <a:pt x="162" y="4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3" name="Freeform 454"/>
            <p:cNvSpPr>
              <a:spLocks/>
            </p:cNvSpPr>
            <p:nvPr/>
          </p:nvSpPr>
          <p:spPr bwMode="auto">
            <a:xfrm>
              <a:off x="6627" y="3839"/>
              <a:ext cx="15" cy="5"/>
            </a:xfrm>
            <a:custGeom>
              <a:avLst/>
              <a:gdLst>
                <a:gd name="T0" fmla="*/ 0 w 62"/>
                <a:gd name="T1" fmla="*/ 0 h 19"/>
                <a:gd name="T2" fmla="*/ 0 w 62"/>
                <a:gd name="T3" fmla="*/ 0 h 19"/>
                <a:gd name="T4" fmla="*/ 0 w 62"/>
                <a:gd name="T5" fmla="*/ 0 h 19"/>
                <a:gd name="T6" fmla="*/ 0 w 62"/>
                <a:gd name="T7" fmla="*/ 0 h 19"/>
                <a:gd name="T8" fmla="*/ 0 w 62"/>
                <a:gd name="T9" fmla="*/ 0 h 19"/>
                <a:gd name="T10" fmla="*/ 0 w 62"/>
                <a:gd name="T11" fmla="*/ 0 h 19"/>
                <a:gd name="T12" fmla="*/ 0 w 62"/>
                <a:gd name="T13" fmla="*/ 0 h 19"/>
                <a:gd name="T14" fmla="*/ 0 w 62"/>
                <a:gd name="T15" fmla="*/ 0 h 19"/>
                <a:gd name="T16" fmla="*/ 0 w 62"/>
                <a:gd name="T17" fmla="*/ 0 h 19"/>
                <a:gd name="T18" fmla="*/ 0 w 62"/>
                <a:gd name="T19" fmla="*/ 0 h 19"/>
                <a:gd name="T20" fmla="*/ 0 w 62"/>
                <a:gd name="T21" fmla="*/ 0 h 19"/>
                <a:gd name="T22" fmla="*/ 0 w 62"/>
                <a:gd name="T23" fmla="*/ 0 h 19"/>
                <a:gd name="T24" fmla="*/ 0 w 62"/>
                <a:gd name="T25" fmla="*/ 0 h 19"/>
                <a:gd name="T26" fmla="*/ 0 w 62"/>
                <a:gd name="T27" fmla="*/ 0 h 19"/>
                <a:gd name="T28" fmla="*/ 0 w 62"/>
                <a:gd name="T29" fmla="*/ 0 h 19"/>
                <a:gd name="T30" fmla="*/ 0 w 62"/>
                <a:gd name="T31" fmla="*/ 0 h 19"/>
                <a:gd name="T32" fmla="*/ 0 w 62"/>
                <a:gd name="T33" fmla="*/ 0 h 19"/>
                <a:gd name="T34" fmla="*/ 0 w 62"/>
                <a:gd name="T35" fmla="*/ 0 h 19"/>
                <a:gd name="T36" fmla="*/ 0 w 62"/>
                <a:gd name="T37" fmla="*/ 0 h 19"/>
                <a:gd name="T38" fmla="*/ 0 w 62"/>
                <a:gd name="T39" fmla="*/ 0 h 19"/>
                <a:gd name="T40" fmla="*/ 0 w 62"/>
                <a:gd name="T41" fmla="*/ 0 h 19"/>
                <a:gd name="T42" fmla="*/ 0 w 62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9"/>
                <a:gd name="T68" fmla="*/ 62 w 62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9">
                  <a:moveTo>
                    <a:pt x="62" y="0"/>
                  </a:moveTo>
                  <a:lnTo>
                    <a:pt x="59" y="5"/>
                  </a:lnTo>
                  <a:lnTo>
                    <a:pt x="57" y="10"/>
                  </a:lnTo>
                  <a:lnTo>
                    <a:pt x="53" y="13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6"/>
                  </a:lnTo>
                  <a:lnTo>
                    <a:pt x="29" y="16"/>
                  </a:lnTo>
                  <a:lnTo>
                    <a:pt x="22" y="17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5" y="16"/>
                  </a:lnTo>
                  <a:lnTo>
                    <a:pt x="10" y="14"/>
                  </a:lnTo>
                  <a:lnTo>
                    <a:pt x="16" y="10"/>
                  </a:lnTo>
                  <a:lnTo>
                    <a:pt x="22" y="9"/>
                  </a:lnTo>
                  <a:lnTo>
                    <a:pt x="33" y="6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4" name="Freeform 455"/>
            <p:cNvSpPr>
              <a:spLocks/>
            </p:cNvSpPr>
            <p:nvPr/>
          </p:nvSpPr>
          <p:spPr bwMode="auto">
            <a:xfrm>
              <a:off x="7108" y="3841"/>
              <a:ext cx="35" cy="23"/>
            </a:xfrm>
            <a:custGeom>
              <a:avLst/>
              <a:gdLst>
                <a:gd name="T0" fmla="*/ 0 w 137"/>
                <a:gd name="T1" fmla="*/ 0 h 92"/>
                <a:gd name="T2" fmla="*/ 0 w 137"/>
                <a:gd name="T3" fmla="*/ 0 h 92"/>
                <a:gd name="T4" fmla="*/ 0 w 137"/>
                <a:gd name="T5" fmla="*/ 0 h 92"/>
                <a:gd name="T6" fmla="*/ 0 w 137"/>
                <a:gd name="T7" fmla="*/ 0 h 92"/>
                <a:gd name="T8" fmla="*/ 0 w 137"/>
                <a:gd name="T9" fmla="*/ 0 h 92"/>
                <a:gd name="T10" fmla="*/ 0 w 137"/>
                <a:gd name="T11" fmla="*/ 0 h 92"/>
                <a:gd name="T12" fmla="*/ 0 w 137"/>
                <a:gd name="T13" fmla="*/ 0 h 92"/>
                <a:gd name="T14" fmla="*/ 0 w 137"/>
                <a:gd name="T15" fmla="*/ 0 h 92"/>
                <a:gd name="T16" fmla="*/ 0 w 137"/>
                <a:gd name="T17" fmla="*/ 0 h 92"/>
                <a:gd name="T18" fmla="*/ 0 w 137"/>
                <a:gd name="T19" fmla="*/ 0 h 92"/>
                <a:gd name="T20" fmla="*/ 0 w 137"/>
                <a:gd name="T21" fmla="*/ 0 h 92"/>
                <a:gd name="T22" fmla="*/ 0 w 137"/>
                <a:gd name="T23" fmla="*/ 0 h 92"/>
                <a:gd name="T24" fmla="*/ 0 w 137"/>
                <a:gd name="T25" fmla="*/ 0 h 92"/>
                <a:gd name="T26" fmla="*/ 0 w 137"/>
                <a:gd name="T27" fmla="*/ 0 h 92"/>
                <a:gd name="T28" fmla="*/ 0 w 137"/>
                <a:gd name="T29" fmla="*/ 0 h 92"/>
                <a:gd name="T30" fmla="*/ 0 w 137"/>
                <a:gd name="T31" fmla="*/ 0 h 92"/>
                <a:gd name="T32" fmla="*/ 0 w 137"/>
                <a:gd name="T33" fmla="*/ 0 h 92"/>
                <a:gd name="T34" fmla="*/ 0 w 137"/>
                <a:gd name="T35" fmla="*/ 0 h 92"/>
                <a:gd name="T36" fmla="*/ 0 w 137"/>
                <a:gd name="T37" fmla="*/ 0 h 92"/>
                <a:gd name="T38" fmla="*/ 0 w 137"/>
                <a:gd name="T39" fmla="*/ 0 h 92"/>
                <a:gd name="T40" fmla="*/ 0 w 137"/>
                <a:gd name="T41" fmla="*/ 0 h 92"/>
                <a:gd name="T42" fmla="*/ 0 w 137"/>
                <a:gd name="T43" fmla="*/ 0 h 92"/>
                <a:gd name="T44" fmla="*/ 0 w 137"/>
                <a:gd name="T45" fmla="*/ 0 h 92"/>
                <a:gd name="T46" fmla="*/ 0 w 137"/>
                <a:gd name="T47" fmla="*/ 0 h 92"/>
                <a:gd name="T48" fmla="*/ 0 w 137"/>
                <a:gd name="T49" fmla="*/ 0 h 92"/>
                <a:gd name="T50" fmla="*/ 0 w 137"/>
                <a:gd name="T51" fmla="*/ 0 h 92"/>
                <a:gd name="T52" fmla="*/ 0 w 137"/>
                <a:gd name="T53" fmla="*/ 0 h 92"/>
                <a:gd name="T54" fmla="*/ 0 w 137"/>
                <a:gd name="T55" fmla="*/ 0 h 92"/>
                <a:gd name="T56" fmla="*/ 0 w 137"/>
                <a:gd name="T57" fmla="*/ 0 h 92"/>
                <a:gd name="T58" fmla="*/ 0 w 137"/>
                <a:gd name="T59" fmla="*/ 0 h 92"/>
                <a:gd name="T60" fmla="*/ 0 w 137"/>
                <a:gd name="T61" fmla="*/ 0 h 92"/>
                <a:gd name="T62" fmla="*/ 0 w 137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92"/>
                <a:gd name="T98" fmla="*/ 137 w 137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92">
                  <a:moveTo>
                    <a:pt x="98" y="0"/>
                  </a:moveTo>
                  <a:lnTo>
                    <a:pt x="103" y="4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0" y="28"/>
                  </a:lnTo>
                  <a:lnTo>
                    <a:pt x="99" y="31"/>
                  </a:lnTo>
                  <a:lnTo>
                    <a:pt x="101" y="35"/>
                  </a:lnTo>
                  <a:lnTo>
                    <a:pt x="103" y="34"/>
                  </a:lnTo>
                  <a:lnTo>
                    <a:pt x="107" y="33"/>
                  </a:lnTo>
                  <a:lnTo>
                    <a:pt x="115" y="27"/>
                  </a:lnTo>
                  <a:lnTo>
                    <a:pt x="124" y="24"/>
                  </a:lnTo>
                  <a:lnTo>
                    <a:pt x="119" y="29"/>
                  </a:lnTo>
                  <a:lnTo>
                    <a:pt x="116" y="37"/>
                  </a:lnTo>
                  <a:lnTo>
                    <a:pt x="113" y="42"/>
                  </a:lnTo>
                  <a:lnTo>
                    <a:pt x="112" y="50"/>
                  </a:lnTo>
                  <a:lnTo>
                    <a:pt x="112" y="54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3" y="59"/>
                  </a:lnTo>
                  <a:lnTo>
                    <a:pt x="129" y="57"/>
                  </a:lnTo>
                  <a:lnTo>
                    <a:pt x="137" y="57"/>
                  </a:lnTo>
                  <a:lnTo>
                    <a:pt x="137" y="64"/>
                  </a:lnTo>
                  <a:lnTo>
                    <a:pt x="137" y="73"/>
                  </a:lnTo>
                  <a:lnTo>
                    <a:pt x="130" y="75"/>
                  </a:lnTo>
                  <a:lnTo>
                    <a:pt x="124" y="78"/>
                  </a:lnTo>
                  <a:lnTo>
                    <a:pt x="116" y="80"/>
                  </a:lnTo>
                  <a:lnTo>
                    <a:pt x="109" y="82"/>
                  </a:lnTo>
                  <a:lnTo>
                    <a:pt x="100" y="84"/>
                  </a:lnTo>
                  <a:lnTo>
                    <a:pt x="92" y="87"/>
                  </a:lnTo>
                  <a:lnTo>
                    <a:pt x="83" y="89"/>
                  </a:lnTo>
                  <a:lnTo>
                    <a:pt x="76" y="91"/>
                  </a:lnTo>
                  <a:lnTo>
                    <a:pt x="66" y="91"/>
                  </a:lnTo>
                  <a:lnTo>
                    <a:pt x="58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7" y="89"/>
                  </a:lnTo>
                  <a:lnTo>
                    <a:pt x="21" y="87"/>
                  </a:lnTo>
                  <a:lnTo>
                    <a:pt x="16" y="84"/>
                  </a:lnTo>
                  <a:lnTo>
                    <a:pt x="9" y="80"/>
                  </a:lnTo>
                  <a:lnTo>
                    <a:pt x="6" y="75"/>
                  </a:lnTo>
                  <a:lnTo>
                    <a:pt x="3" y="69"/>
                  </a:lnTo>
                  <a:lnTo>
                    <a:pt x="1" y="63"/>
                  </a:lnTo>
                  <a:lnTo>
                    <a:pt x="0" y="55"/>
                  </a:lnTo>
                  <a:lnTo>
                    <a:pt x="3" y="48"/>
                  </a:lnTo>
                  <a:lnTo>
                    <a:pt x="6" y="38"/>
                  </a:lnTo>
                  <a:lnTo>
                    <a:pt x="11" y="28"/>
                  </a:lnTo>
                  <a:lnTo>
                    <a:pt x="22" y="28"/>
                  </a:lnTo>
                  <a:lnTo>
                    <a:pt x="30" y="24"/>
                  </a:lnTo>
                  <a:lnTo>
                    <a:pt x="37" y="16"/>
                  </a:lnTo>
                  <a:lnTo>
                    <a:pt x="45" y="8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60" y="23"/>
                  </a:lnTo>
                  <a:lnTo>
                    <a:pt x="68" y="22"/>
                  </a:lnTo>
                  <a:lnTo>
                    <a:pt x="75" y="17"/>
                  </a:lnTo>
                  <a:lnTo>
                    <a:pt x="82" y="13"/>
                  </a:lnTo>
                  <a:lnTo>
                    <a:pt x="89" y="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5" name="Freeform 456"/>
            <p:cNvSpPr>
              <a:spLocks/>
            </p:cNvSpPr>
            <p:nvPr/>
          </p:nvSpPr>
          <p:spPr bwMode="auto">
            <a:xfrm>
              <a:off x="6744" y="3842"/>
              <a:ext cx="69" cy="21"/>
            </a:xfrm>
            <a:custGeom>
              <a:avLst/>
              <a:gdLst>
                <a:gd name="T0" fmla="*/ 0 w 274"/>
                <a:gd name="T1" fmla="*/ 0 h 81"/>
                <a:gd name="T2" fmla="*/ 0 w 274"/>
                <a:gd name="T3" fmla="*/ 0 h 81"/>
                <a:gd name="T4" fmla="*/ 0 w 274"/>
                <a:gd name="T5" fmla="*/ 0 h 81"/>
                <a:gd name="T6" fmla="*/ 0 w 274"/>
                <a:gd name="T7" fmla="*/ 0 h 81"/>
                <a:gd name="T8" fmla="*/ 0 w 274"/>
                <a:gd name="T9" fmla="*/ 0 h 81"/>
                <a:gd name="T10" fmla="*/ 0 w 274"/>
                <a:gd name="T11" fmla="*/ 0 h 81"/>
                <a:gd name="T12" fmla="*/ 0 w 274"/>
                <a:gd name="T13" fmla="*/ 0 h 81"/>
                <a:gd name="T14" fmla="*/ 0 w 274"/>
                <a:gd name="T15" fmla="*/ 0 h 81"/>
                <a:gd name="T16" fmla="*/ 0 w 274"/>
                <a:gd name="T17" fmla="*/ 0 h 81"/>
                <a:gd name="T18" fmla="*/ 0 w 274"/>
                <a:gd name="T19" fmla="*/ 0 h 81"/>
                <a:gd name="T20" fmla="*/ 0 w 274"/>
                <a:gd name="T21" fmla="*/ 0 h 81"/>
                <a:gd name="T22" fmla="*/ 0 w 274"/>
                <a:gd name="T23" fmla="*/ 0 h 81"/>
                <a:gd name="T24" fmla="*/ 0 w 274"/>
                <a:gd name="T25" fmla="*/ 0 h 81"/>
                <a:gd name="T26" fmla="*/ 0 w 274"/>
                <a:gd name="T27" fmla="*/ 0 h 81"/>
                <a:gd name="T28" fmla="*/ 0 w 274"/>
                <a:gd name="T29" fmla="*/ 0 h 81"/>
                <a:gd name="T30" fmla="*/ 0 w 274"/>
                <a:gd name="T31" fmla="*/ 0 h 81"/>
                <a:gd name="T32" fmla="*/ 0 w 274"/>
                <a:gd name="T33" fmla="*/ 0 h 81"/>
                <a:gd name="T34" fmla="*/ 0 w 274"/>
                <a:gd name="T35" fmla="*/ 0 h 81"/>
                <a:gd name="T36" fmla="*/ 0 w 274"/>
                <a:gd name="T37" fmla="*/ 0 h 81"/>
                <a:gd name="T38" fmla="*/ 0 w 274"/>
                <a:gd name="T39" fmla="*/ 0 h 81"/>
                <a:gd name="T40" fmla="*/ 0 w 274"/>
                <a:gd name="T41" fmla="*/ 0 h 81"/>
                <a:gd name="T42" fmla="*/ 0 w 274"/>
                <a:gd name="T43" fmla="*/ 0 h 81"/>
                <a:gd name="T44" fmla="*/ 0 w 274"/>
                <a:gd name="T45" fmla="*/ 0 h 81"/>
                <a:gd name="T46" fmla="*/ 0 w 274"/>
                <a:gd name="T47" fmla="*/ 0 h 81"/>
                <a:gd name="T48" fmla="*/ 0 w 274"/>
                <a:gd name="T49" fmla="*/ 0 h 81"/>
                <a:gd name="T50" fmla="*/ 0 w 274"/>
                <a:gd name="T51" fmla="*/ 0 h 81"/>
                <a:gd name="T52" fmla="*/ 0 w 274"/>
                <a:gd name="T53" fmla="*/ 0 h 81"/>
                <a:gd name="T54" fmla="*/ 0 w 274"/>
                <a:gd name="T55" fmla="*/ 0 h 81"/>
                <a:gd name="T56" fmla="*/ 0 w 274"/>
                <a:gd name="T57" fmla="*/ 0 h 81"/>
                <a:gd name="T58" fmla="*/ 0 w 274"/>
                <a:gd name="T59" fmla="*/ 0 h 81"/>
                <a:gd name="T60" fmla="*/ 0 w 274"/>
                <a:gd name="T61" fmla="*/ 0 h 81"/>
                <a:gd name="T62" fmla="*/ 0 w 274"/>
                <a:gd name="T63" fmla="*/ 0 h 81"/>
                <a:gd name="T64" fmla="*/ 0 w 274"/>
                <a:gd name="T65" fmla="*/ 0 h 81"/>
                <a:gd name="T66" fmla="*/ 0 w 274"/>
                <a:gd name="T67" fmla="*/ 0 h 81"/>
                <a:gd name="T68" fmla="*/ 0 w 274"/>
                <a:gd name="T69" fmla="*/ 0 h 81"/>
                <a:gd name="T70" fmla="*/ 0 w 274"/>
                <a:gd name="T71" fmla="*/ 0 h 81"/>
                <a:gd name="T72" fmla="*/ 0 w 274"/>
                <a:gd name="T73" fmla="*/ 0 h 81"/>
                <a:gd name="T74" fmla="*/ 0 w 274"/>
                <a:gd name="T75" fmla="*/ 0 h 81"/>
                <a:gd name="T76" fmla="*/ 0 w 274"/>
                <a:gd name="T77" fmla="*/ 0 h 81"/>
                <a:gd name="T78" fmla="*/ 0 w 274"/>
                <a:gd name="T79" fmla="*/ 0 h 81"/>
                <a:gd name="T80" fmla="*/ 0 w 274"/>
                <a:gd name="T81" fmla="*/ 0 h 81"/>
                <a:gd name="T82" fmla="*/ 0 w 274"/>
                <a:gd name="T83" fmla="*/ 0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4"/>
                <a:gd name="T127" fmla="*/ 0 h 81"/>
                <a:gd name="T128" fmla="*/ 274 w 274"/>
                <a:gd name="T129" fmla="*/ 81 h 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4" h="81">
                  <a:moveTo>
                    <a:pt x="255" y="0"/>
                  </a:moveTo>
                  <a:lnTo>
                    <a:pt x="262" y="1"/>
                  </a:lnTo>
                  <a:lnTo>
                    <a:pt x="270" y="6"/>
                  </a:lnTo>
                  <a:lnTo>
                    <a:pt x="272" y="14"/>
                  </a:lnTo>
                  <a:lnTo>
                    <a:pt x="274" y="23"/>
                  </a:lnTo>
                  <a:lnTo>
                    <a:pt x="256" y="26"/>
                  </a:lnTo>
                  <a:lnTo>
                    <a:pt x="238" y="28"/>
                  </a:lnTo>
                  <a:lnTo>
                    <a:pt x="220" y="31"/>
                  </a:lnTo>
                  <a:lnTo>
                    <a:pt x="203" y="33"/>
                  </a:lnTo>
                  <a:lnTo>
                    <a:pt x="186" y="36"/>
                  </a:lnTo>
                  <a:lnTo>
                    <a:pt x="168" y="40"/>
                  </a:lnTo>
                  <a:lnTo>
                    <a:pt x="152" y="42"/>
                  </a:lnTo>
                  <a:lnTo>
                    <a:pt x="135" y="46"/>
                  </a:lnTo>
                  <a:lnTo>
                    <a:pt x="118" y="49"/>
                  </a:lnTo>
                  <a:lnTo>
                    <a:pt x="100" y="53"/>
                  </a:lnTo>
                  <a:lnTo>
                    <a:pt x="83" y="57"/>
                  </a:lnTo>
                  <a:lnTo>
                    <a:pt x="66" y="62"/>
                  </a:lnTo>
                  <a:lnTo>
                    <a:pt x="49" y="66"/>
                  </a:lnTo>
                  <a:lnTo>
                    <a:pt x="32" y="71"/>
                  </a:lnTo>
                  <a:lnTo>
                    <a:pt x="15" y="74"/>
                  </a:lnTo>
                  <a:lnTo>
                    <a:pt x="0" y="81"/>
                  </a:lnTo>
                  <a:lnTo>
                    <a:pt x="7" y="73"/>
                  </a:lnTo>
                  <a:lnTo>
                    <a:pt x="15" y="68"/>
                  </a:lnTo>
                  <a:lnTo>
                    <a:pt x="24" y="62"/>
                  </a:lnTo>
                  <a:lnTo>
                    <a:pt x="32" y="57"/>
                  </a:lnTo>
                  <a:lnTo>
                    <a:pt x="46" y="49"/>
                  </a:lnTo>
                  <a:lnTo>
                    <a:pt x="60" y="44"/>
                  </a:lnTo>
                  <a:lnTo>
                    <a:pt x="73" y="39"/>
                  </a:lnTo>
                  <a:lnTo>
                    <a:pt x="88" y="35"/>
                  </a:lnTo>
                  <a:lnTo>
                    <a:pt x="101" y="32"/>
                  </a:lnTo>
                  <a:lnTo>
                    <a:pt x="115" y="29"/>
                  </a:lnTo>
                  <a:lnTo>
                    <a:pt x="130" y="27"/>
                  </a:lnTo>
                  <a:lnTo>
                    <a:pt x="143" y="26"/>
                  </a:lnTo>
                  <a:lnTo>
                    <a:pt x="156" y="22"/>
                  </a:lnTo>
                  <a:lnTo>
                    <a:pt x="170" y="20"/>
                  </a:lnTo>
                  <a:lnTo>
                    <a:pt x="184" y="18"/>
                  </a:lnTo>
                  <a:lnTo>
                    <a:pt x="199" y="16"/>
                  </a:lnTo>
                  <a:lnTo>
                    <a:pt x="212" y="12"/>
                  </a:lnTo>
                  <a:lnTo>
                    <a:pt x="225" y="9"/>
                  </a:lnTo>
                  <a:lnTo>
                    <a:pt x="239" y="5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6" name="Freeform 457"/>
            <p:cNvSpPr>
              <a:spLocks/>
            </p:cNvSpPr>
            <p:nvPr/>
          </p:nvSpPr>
          <p:spPr bwMode="auto">
            <a:xfrm>
              <a:off x="6879" y="3842"/>
              <a:ext cx="53" cy="13"/>
            </a:xfrm>
            <a:custGeom>
              <a:avLst/>
              <a:gdLst>
                <a:gd name="T0" fmla="*/ 0 w 209"/>
                <a:gd name="T1" fmla="*/ 0 h 50"/>
                <a:gd name="T2" fmla="*/ 0 w 209"/>
                <a:gd name="T3" fmla="*/ 0 h 50"/>
                <a:gd name="T4" fmla="*/ 0 w 209"/>
                <a:gd name="T5" fmla="*/ 0 h 50"/>
                <a:gd name="T6" fmla="*/ 0 w 209"/>
                <a:gd name="T7" fmla="*/ 0 h 50"/>
                <a:gd name="T8" fmla="*/ 0 w 209"/>
                <a:gd name="T9" fmla="*/ 0 h 50"/>
                <a:gd name="T10" fmla="*/ 0 w 209"/>
                <a:gd name="T11" fmla="*/ 0 h 50"/>
                <a:gd name="T12" fmla="*/ 0 w 209"/>
                <a:gd name="T13" fmla="*/ 0 h 50"/>
                <a:gd name="T14" fmla="*/ 0 w 209"/>
                <a:gd name="T15" fmla="*/ 0 h 50"/>
                <a:gd name="T16" fmla="*/ 0 w 209"/>
                <a:gd name="T17" fmla="*/ 0 h 50"/>
                <a:gd name="T18" fmla="*/ 0 w 209"/>
                <a:gd name="T19" fmla="*/ 0 h 50"/>
                <a:gd name="T20" fmla="*/ 0 w 209"/>
                <a:gd name="T21" fmla="*/ 0 h 50"/>
                <a:gd name="T22" fmla="*/ 0 w 209"/>
                <a:gd name="T23" fmla="*/ 0 h 50"/>
                <a:gd name="T24" fmla="*/ 0 w 209"/>
                <a:gd name="T25" fmla="*/ 0 h 50"/>
                <a:gd name="T26" fmla="*/ 0 w 209"/>
                <a:gd name="T27" fmla="*/ 0 h 50"/>
                <a:gd name="T28" fmla="*/ 0 w 209"/>
                <a:gd name="T29" fmla="*/ 0 h 50"/>
                <a:gd name="T30" fmla="*/ 0 w 209"/>
                <a:gd name="T31" fmla="*/ 0 h 50"/>
                <a:gd name="T32" fmla="*/ 0 w 209"/>
                <a:gd name="T33" fmla="*/ 0 h 50"/>
                <a:gd name="T34" fmla="*/ 0 w 209"/>
                <a:gd name="T35" fmla="*/ 0 h 50"/>
                <a:gd name="T36" fmla="*/ 0 w 209"/>
                <a:gd name="T37" fmla="*/ 0 h 50"/>
                <a:gd name="T38" fmla="*/ 0 w 209"/>
                <a:gd name="T39" fmla="*/ 0 h 50"/>
                <a:gd name="T40" fmla="*/ 0 w 209"/>
                <a:gd name="T41" fmla="*/ 0 h 50"/>
                <a:gd name="T42" fmla="*/ 0 w 209"/>
                <a:gd name="T43" fmla="*/ 0 h 50"/>
                <a:gd name="T44" fmla="*/ 0 w 209"/>
                <a:gd name="T45" fmla="*/ 0 h 50"/>
                <a:gd name="T46" fmla="*/ 0 w 209"/>
                <a:gd name="T47" fmla="*/ 0 h 50"/>
                <a:gd name="T48" fmla="*/ 0 w 209"/>
                <a:gd name="T49" fmla="*/ 0 h 50"/>
                <a:gd name="T50" fmla="*/ 0 w 209"/>
                <a:gd name="T51" fmla="*/ 0 h 50"/>
                <a:gd name="T52" fmla="*/ 0 w 209"/>
                <a:gd name="T53" fmla="*/ 0 h 50"/>
                <a:gd name="T54" fmla="*/ 0 w 209"/>
                <a:gd name="T55" fmla="*/ 0 h 50"/>
                <a:gd name="T56" fmla="*/ 0 w 209"/>
                <a:gd name="T57" fmla="*/ 0 h 50"/>
                <a:gd name="T58" fmla="*/ 0 w 209"/>
                <a:gd name="T59" fmla="*/ 0 h 50"/>
                <a:gd name="T60" fmla="*/ 0 w 209"/>
                <a:gd name="T61" fmla="*/ 0 h 50"/>
                <a:gd name="T62" fmla="*/ 0 w 209"/>
                <a:gd name="T63" fmla="*/ 0 h 50"/>
                <a:gd name="T64" fmla="*/ 0 w 209"/>
                <a:gd name="T65" fmla="*/ 0 h 50"/>
                <a:gd name="T66" fmla="*/ 0 w 209"/>
                <a:gd name="T67" fmla="*/ 0 h 50"/>
                <a:gd name="T68" fmla="*/ 0 w 209"/>
                <a:gd name="T69" fmla="*/ 0 h 50"/>
                <a:gd name="T70" fmla="*/ 0 w 209"/>
                <a:gd name="T71" fmla="*/ 0 h 50"/>
                <a:gd name="T72" fmla="*/ 0 w 209"/>
                <a:gd name="T73" fmla="*/ 0 h 50"/>
                <a:gd name="T74" fmla="*/ 0 w 209"/>
                <a:gd name="T75" fmla="*/ 0 h 50"/>
                <a:gd name="T76" fmla="*/ 0 w 209"/>
                <a:gd name="T77" fmla="*/ 0 h 50"/>
                <a:gd name="T78" fmla="*/ 0 w 209"/>
                <a:gd name="T79" fmla="*/ 0 h 50"/>
                <a:gd name="T80" fmla="*/ 0 w 209"/>
                <a:gd name="T81" fmla="*/ 0 h 50"/>
                <a:gd name="T82" fmla="*/ 0 w 209"/>
                <a:gd name="T83" fmla="*/ 0 h 50"/>
                <a:gd name="T84" fmla="*/ 0 w 209"/>
                <a:gd name="T85" fmla="*/ 0 h 50"/>
                <a:gd name="T86" fmla="*/ 0 w 209"/>
                <a:gd name="T87" fmla="*/ 0 h 50"/>
                <a:gd name="T88" fmla="*/ 0 w 209"/>
                <a:gd name="T89" fmla="*/ 0 h 50"/>
                <a:gd name="T90" fmla="*/ 0 w 209"/>
                <a:gd name="T91" fmla="*/ 0 h 50"/>
                <a:gd name="T92" fmla="*/ 0 w 209"/>
                <a:gd name="T93" fmla="*/ 0 h 50"/>
                <a:gd name="T94" fmla="*/ 0 w 209"/>
                <a:gd name="T95" fmla="*/ 0 h 50"/>
                <a:gd name="T96" fmla="*/ 0 w 209"/>
                <a:gd name="T97" fmla="*/ 0 h 50"/>
                <a:gd name="T98" fmla="*/ 0 w 209"/>
                <a:gd name="T99" fmla="*/ 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9"/>
                <a:gd name="T151" fmla="*/ 0 h 50"/>
                <a:gd name="T152" fmla="*/ 209 w 209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9" h="50">
                  <a:moveTo>
                    <a:pt x="129" y="1"/>
                  </a:moveTo>
                  <a:lnTo>
                    <a:pt x="137" y="2"/>
                  </a:lnTo>
                  <a:lnTo>
                    <a:pt x="147" y="2"/>
                  </a:lnTo>
                  <a:lnTo>
                    <a:pt x="156" y="1"/>
                  </a:lnTo>
                  <a:lnTo>
                    <a:pt x="166" y="1"/>
                  </a:lnTo>
                  <a:lnTo>
                    <a:pt x="176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5" y="1"/>
                  </a:lnTo>
                  <a:lnTo>
                    <a:pt x="205" y="7"/>
                  </a:lnTo>
                  <a:lnTo>
                    <a:pt x="207" y="13"/>
                  </a:lnTo>
                  <a:lnTo>
                    <a:pt x="208" y="19"/>
                  </a:lnTo>
                  <a:lnTo>
                    <a:pt x="209" y="24"/>
                  </a:lnTo>
                  <a:lnTo>
                    <a:pt x="203" y="23"/>
                  </a:lnTo>
                  <a:lnTo>
                    <a:pt x="196" y="21"/>
                  </a:lnTo>
                  <a:lnTo>
                    <a:pt x="186" y="26"/>
                  </a:lnTo>
                  <a:lnTo>
                    <a:pt x="178" y="30"/>
                  </a:lnTo>
                  <a:lnTo>
                    <a:pt x="167" y="33"/>
                  </a:lnTo>
                  <a:lnTo>
                    <a:pt x="156" y="36"/>
                  </a:lnTo>
                  <a:lnTo>
                    <a:pt x="144" y="37"/>
                  </a:lnTo>
                  <a:lnTo>
                    <a:pt x="132" y="40"/>
                  </a:lnTo>
                  <a:lnTo>
                    <a:pt x="120" y="41"/>
                  </a:lnTo>
                  <a:lnTo>
                    <a:pt x="108" y="43"/>
                  </a:lnTo>
                  <a:lnTo>
                    <a:pt x="95" y="43"/>
                  </a:lnTo>
                  <a:lnTo>
                    <a:pt x="82" y="43"/>
                  </a:lnTo>
                  <a:lnTo>
                    <a:pt x="68" y="43"/>
                  </a:lnTo>
                  <a:lnTo>
                    <a:pt x="55" y="44"/>
                  </a:lnTo>
                  <a:lnTo>
                    <a:pt x="42" y="44"/>
                  </a:lnTo>
                  <a:lnTo>
                    <a:pt x="31" y="46"/>
                  </a:lnTo>
                  <a:lnTo>
                    <a:pt x="20" y="47"/>
                  </a:lnTo>
                  <a:lnTo>
                    <a:pt x="9" y="50"/>
                  </a:lnTo>
                  <a:lnTo>
                    <a:pt x="3" y="41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8" y="18"/>
                  </a:lnTo>
                  <a:lnTo>
                    <a:pt x="15" y="16"/>
                  </a:lnTo>
                  <a:lnTo>
                    <a:pt x="23" y="13"/>
                  </a:lnTo>
                  <a:lnTo>
                    <a:pt x="34" y="12"/>
                  </a:lnTo>
                  <a:lnTo>
                    <a:pt x="43" y="10"/>
                  </a:lnTo>
                  <a:lnTo>
                    <a:pt x="54" y="9"/>
                  </a:lnTo>
                  <a:lnTo>
                    <a:pt x="65" y="8"/>
                  </a:lnTo>
                  <a:lnTo>
                    <a:pt x="77" y="8"/>
                  </a:lnTo>
                  <a:lnTo>
                    <a:pt x="88" y="7"/>
                  </a:lnTo>
                  <a:lnTo>
                    <a:pt x="99" y="7"/>
                  </a:lnTo>
                  <a:lnTo>
                    <a:pt x="107" y="6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7" name="Freeform 458"/>
            <p:cNvSpPr>
              <a:spLocks/>
            </p:cNvSpPr>
            <p:nvPr/>
          </p:nvSpPr>
          <p:spPr bwMode="auto">
            <a:xfrm>
              <a:off x="7038" y="3845"/>
              <a:ext cx="47" cy="28"/>
            </a:xfrm>
            <a:custGeom>
              <a:avLst/>
              <a:gdLst>
                <a:gd name="T0" fmla="*/ 0 w 188"/>
                <a:gd name="T1" fmla="*/ 0 h 109"/>
                <a:gd name="T2" fmla="*/ 0 w 188"/>
                <a:gd name="T3" fmla="*/ 0 h 109"/>
                <a:gd name="T4" fmla="*/ 0 w 188"/>
                <a:gd name="T5" fmla="*/ 0 h 109"/>
                <a:gd name="T6" fmla="*/ 0 w 188"/>
                <a:gd name="T7" fmla="*/ 0 h 109"/>
                <a:gd name="T8" fmla="*/ 0 w 188"/>
                <a:gd name="T9" fmla="*/ 0 h 109"/>
                <a:gd name="T10" fmla="*/ 0 w 188"/>
                <a:gd name="T11" fmla="*/ 0 h 109"/>
                <a:gd name="T12" fmla="*/ 0 w 188"/>
                <a:gd name="T13" fmla="*/ 0 h 109"/>
                <a:gd name="T14" fmla="*/ 0 w 188"/>
                <a:gd name="T15" fmla="*/ 0 h 109"/>
                <a:gd name="T16" fmla="*/ 0 w 188"/>
                <a:gd name="T17" fmla="*/ 0 h 109"/>
                <a:gd name="T18" fmla="*/ 0 w 188"/>
                <a:gd name="T19" fmla="*/ 0 h 109"/>
                <a:gd name="T20" fmla="*/ 0 w 188"/>
                <a:gd name="T21" fmla="*/ 0 h 109"/>
                <a:gd name="T22" fmla="*/ 0 w 188"/>
                <a:gd name="T23" fmla="*/ 0 h 109"/>
                <a:gd name="T24" fmla="*/ 0 w 188"/>
                <a:gd name="T25" fmla="*/ 0 h 109"/>
                <a:gd name="T26" fmla="*/ 0 w 188"/>
                <a:gd name="T27" fmla="*/ 0 h 109"/>
                <a:gd name="T28" fmla="*/ 0 w 188"/>
                <a:gd name="T29" fmla="*/ 0 h 109"/>
                <a:gd name="T30" fmla="*/ 0 w 188"/>
                <a:gd name="T31" fmla="*/ 0 h 109"/>
                <a:gd name="T32" fmla="*/ 0 w 188"/>
                <a:gd name="T33" fmla="*/ 0 h 109"/>
                <a:gd name="T34" fmla="*/ 0 w 188"/>
                <a:gd name="T35" fmla="*/ 0 h 109"/>
                <a:gd name="T36" fmla="*/ 0 w 188"/>
                <a:gd name="T37" fmla="*/ 0 h 109"/>
                <a:gd name="T38" fmla="*/ 0 w 188"/>
                <a:gd name="T39" fmla="*/ 0 h 109"/>
                <a:gd name="T40" fmla="*/ 0 w 188"/>
                <a:gd name="T41" fmla="*/ 0 h 109"/>
                <a:gd name="T42" fmla="*/ 0 w 188"/>
                <a:gd name="T43" fmla="*/ 0 h 109"/>
                <a:gd name="T44" fmla="*/ 0 w 188"/>
                <a:gd name="T45" fmla="*/ 0 h 109"/>
                <a:gd name="T46" fmla="*/ 0 w 188"/>
                <a:gd name="T47" fmla="*/ 0 h 109"/>
                <a:gd name="T48" fmla="*/ 0 w 188"/>
                <a:gd name="T49" fmla="*/ 0 h 109"/>
                <a:gd name="T50" fmla="*/ 0 w 188"/>
                <a:gd name="T51" fmla="*/ 0 h 109"/>
                <a:gd name="T52" fmla="*/ 0 w 188"/>
                <a:gd name="T53" fmla="*/ 0 h 109"/>
                <a:gd name="T54" fmla="*/ 0 w 188"/>
                <a:gd name="T55" fmla="*/ 0 h 109"/>
                <a:gd name="T56" fmla="*/ 0 w 188"/>
                <a:gd name="T57" fmla="*/ 0 h 109"/>
                <a:gd name="T58" fmla="*/ 0 w 188"/>
                <a:gd name="T59" fmla="*/ 0 h 109"/>
                <a:gd name="T60" fmla="*/ 0 w 188"/>
                <a:gd name="T61" fmla="*/ 0 h 109"/>
                <a:gd name="T62" fmla="*/ 0 w 188"/>
                <a:gd name="T63" fmla="*/ 0 h 109"/>
                <a:gd name="T64" fmla="*/ 0 w 188"/>
                <a:gd name="T65" fmla="*/ 0 h 109"/>
                <a:gd name="T66" fmla="*/ 0 w 188"/>
                <a:gd name="T67" fmla="*/ 0 h 109"/>
                <a:gd name="T68" fmla="*/ 0 w 188"/>
                <a:gd name="T69" fmla="*/ 0 h 109"/>
                <a:gd name="T70" fmla="*/ 0 w 188"/>
                <a:gd name="T71" fmla="*/ 0 h 109"/>
                <a:gd name="T72" fmla="*/ 0 w 188"/>
                <a:gd name="T73" fmla="*/ 0 h 109"/>
                <a:gd name="T74" fmla="*/ 0 w 188"/>
                <a:gd name="T75" fmla="*/ 0 h 109"/>
                <a:gd name="T76" fmla="*/ 0 w 188"/>
                <a:gd name="T77" fmla="*/ 0 h 109"/>
                <a:gd name="T78" fmla="*/ 0 w 188"/>
                <a:gd name="T79" fmla="*/ 0 h 109"/>
                <a:gd name="T80" fmla="*/ 0 w 188"/>
                <a:gd name="T81" fmla="*/ 0 h 109"/>
                <a:gd name="T82" fmla="*/ 0 w 188"/>
                <a:gd name="T83" fmla="*/ 0 h 109"/>
                <a:gd name="T84" fmla="*/ 0 w 188"/>
                <a:gd name="T85" fmla="*/ 0 h 109"/>
                <a:gd name="T86" fmla="*/ 0 w 188"/>
                <a:gd name="T87" fmla="*/ 0 h 109"/>
                <a:gd name="T88" fmla="*/ 0 w 188"/>
                <a:gd name="T89" fmla="*/ 0 h 109"/>
                <a:gd name="T90" fmla="*/ 0 w 188"/>
                <a:gd name="T91" fmla="*/ 0 h 109"/>
                <a:gd name="T92" fmla="*/ 0 w 188"/>
                <a:gd name="T93" fmla="*/ 0 h 1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8"/>
                <a:gd name="T142" fmla="*/ 0 h 109"/>
                <a:gd name="T143" fmla="*/ 188 w 188"/>
                <a:gd name="T144" fmla="*/ 109 h 10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8" h="109">
                  <a:moveTo>
                    <a:pt x="85" y="0"/>
                  </a:moveTo>
                  <a:lnTo>
                    <a:pt x="88" y="8"/>
                  </a:lnTo>
                  <a:lnTo>
                    <a:pt x="85" y="16"/>
                  </a:lnTo>
                  <a:lnTo>
                    <a:pt x="81" y="20"/>
                  </a:lnTo>
                  <a:lnTo>
                    <a:pt x="77" y="24"/>
                  </a:lnTo>
                  <a:lnTo>
                    <a:pt x="73" y="30"/>
                  </a:lnTo>
                  <a:lnTo>
                    <a:pt x="70" y="35"/>
                  </a:lnTo>
                  <a:lnTo>
                    <a:pt x="73" y="33"/>
                  </a:lnTo>
                  <a:lnTo>
                    <a:pt x="79" y="31"/>
                  </a:lnTo>
                  <a:lnTo>
                    <a:pt x="85" y="29"/>
                  </a:lnTo>
                  <a:lnTo>
                    <a:pt x="92" y="27"/>
                  </a:lnTo>
                  <a:lnTo>
                    <a:pt x="98" y="22"/>
                  </a:lnTo>
                  <a:lnTo>
                    <a:pt x="105" y="19"/>
                  </a:lnTo>
                  <a:lnTo>
                    <a:pt x="112" y="16"/>
                  </a:lnTo>
                  <a:lnTo>
                    <a:pt x="120" y="14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5" y="17"/>
                  </a:lnTo>
                  <a:lnTo>
                    <a:pt x="132" y="22"/>
                  </a:lnTo>
                  <a:lnTo>
                    <a:pt x="127" y="31"/>
                  </a:lnTo>
                  <a:lnTo>
                    <a:pt x="118" y="34"/>
                  </a:lnTo>
                  <a:lnTo>
                    <a:pt x="111" y="37"/>
                  </a:lnTo>
                  <a:lnTo>
                    <a:pt x="112" y="44"/>
                  </a:lnTo>
                  <a:lnTo>
                    <a:pt x="117" y="45"/>
                  </a:lnTo>
                  <a:lnTo>
                    <a:pt x="123" y="43"/>
                  </a:lnTo>
                  <a:lnTo>
                    <a:pt x="130" y="40"/>
                  </a:lnTo>
                  <a:lnTo>
                    <a:pt x="139" y="32"/>
                  </a:lnTo>
                  <a:lnTo>
                    <a:pt x="147" y="28"/>
                  </a:lnTo>
                  <a:lnTo>
                    <a:pt x="156" y="23"/>
                  </a:lnTo>
                  <a:lnTo>
                    <a:pt x="164" y="23"/>
                  </a:lnTo>
                  <a:lnTo>
                    <a:pt x="164" y="31"/>
                  </a:lnTo>
                  <a:lnTo>
                    <a:pt x="160" y="39"/>
                  </a:lnTo>
                  <a:lnTo>
                    <a:pt x="153" y="42"/>
                  </a:lnTo>
                  <a:lnTo>
                    <a:pt x="147" y="47"/>
                  </a:lnTo>
                  <a:lnTo>
                    <a:pt x="139" y="52"/>
                  </a:lnTo>
                  <a:lnTo>
                    <a:pt x="132" y="56"/>
                  </a:lnTo>
                  <a:lnTo>
                    <a:pt x="127" y="61"/>
                  </a:lnTo>
                  <a:lnTo>
                    <a:pt x="124" y="69"/>
                  </a:lnTo>
                  <a:lnTo>
                    <a:pt x="130" y="68"/>
                  </a:lnTo>
                  <a:lnTo>
                    <a:pt x="139" y="66"/>
                  </a:lnTo>
                  <a:lnTo>
                    <a:pt x="146" y="62"/>
                  </a:lnTo>
                  <a:lnTo>
                    <a:pt x="153" y="60"/>
                  </a:lnTo>
                  <a:lnTo>
                    <a:pt x="160" y="56"/>
                  </a:lnTo>
                  <a:lnTo>
                    <a:pt x="167" y="53"/>
                  </a:lnTo>
                  <a:lnTo>
                    <a:pt x="175" y="52"/>
                  </a:lnTo>
                  <a:lnTo>
                    <a:pt x="185" y="53"/>
                  </a:lnTo>
                  <a:lnTo>
                    <a:pt x="187" y="60"/>
                  </a:lnTo>
                  <a:lnTo>
                    <a:pt x="188" y="69"/>
                  </a:lnTo>
                  <a:lnTo>
                    <a:pt x="177" y="72"/>
                  </a:lnTo>
                  <a:lnTo>
                    <a:pt x="168" y="75"/>
                  </a:lnTo>
                  <a:lnTo>
                    <a:pt x="157" y="79"/>
                  </a:lnTo>
                  <a:lnTo>
                    <a:pt x="147" y="82"/>
                  </a:lnTo>
                  <a:lnTo>
                    <a:pt x="135" y="83"/>
                  </a:lnTo>
                  <a:lnTo>
                    <a:pt x="126" y="84"/>
                  </a:lnTo>
                  <a:lnTo>
                    <a:pt x="114" y="85"/>
                  </a:lnTo>
                  <a:lnTo>
                    <a:pt x="104" y="87"/>
                  </a:lnTo>
                  <a:lnTo>
                    <a:pt x="92" y="87"/>
                  </a:lnTo>
                  <a:lnTo>
                    <a:pt x="81" y="89"/>
                  </a:lnTo>
                  <a:lnTo>
                    <a:pt x="70" y="90"/>
                  </a:lnTo>
                  <a:lnTo>
                    <a:pt x="59" y="93"/>
                  </a:lnTo>
                  <a:lnTo>
                    <a:pt x="48" y="95"/>
                  </a:lnTo>
                  <a:lnTo>
                    <a:pt x="39" y="99"/>
                  </a:lnTo>
                  <a:lnTo>
                    <a:pt x="30" y="103"/>
                  </a:lnTo>
                  <a:lnTo>
                    <a:pt x="23" y="109"/>
                  </a:lnTo>
                  <a:lnTo>
                    <a:pt x="18" y="103"/>
                  </a:lnTo>
                  <a:lnTo>
                    <a:pt x="14" y="98"/>
                  </a:lnTo>
                  <a:lnTo>
                    <a:pt x="11" y="93"/>
                  </a:lnTo>
                  <a:lnTo>
                    <a:pt x="9" y="86"/>
                  </a:lnTo>
                  <a:lnTo>
                    <a:pt x="5" y="80"/>
                  </a:lnTo>
                  <a:lnTo>
                    <a:pt x="3" y="72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1" y="20"/>
                  </a:lnTo>
                  <a:lnTo>
                    <a:pt x="17" y="16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34" y="15"/>
                  </a:lnTo>
                  <a:lnTo>
                    <a:pt x="30" y="22"/>
                  </a:lnTo>
                  <a:lnTo>
                    <a:pt x="27" y="29"/>
                  </a:lnTo>
                  <a:lnTo>
                    <a:pt x="27" y="37"/>
                  </a:lnTo>
                  <a:lnTo>
                    <a:pt x="35" y="33"/>
                  </a:lnTo>
                  <a:lnTo>
                    <a:pt x="44" y="30"/>
                  </a:lnTo>
                  <a:lnTo>
                    <a:pt x="50" y="26"/>
                  </a:lnTo>
                  <a:lnTo>
                    <a:pt x="58" y="20"/>
                  </a:lnTo>
                  <a:lnTo>
                    <a:pt x="64" y="15"/>
                  </a:lnTo>
                  <a:lnTo>
                    <a:pt x="70" y="9"/>
                  </a:lnTo>
                  <a:lnTo>
                    <a:pt x="77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8" name="Freeform 459"/>
            <p:cNvSpPr>
              <a:spLocks/>
            </p:cNvSpPr>
            <p:nvPr/>
          </p:nvSpPr>
          <p:spPr bwMode="auto">
            <a:xfrm>
              <a:off x="6644" y="3846"/>
              <a:ext cx="13" cy="5"/>
            </a:xfrm>
            <a:custGeom>
              <a:avLst/>
              <a:gdLst>
                <a:gd name="T0" fmla="*/ 0 w 53"/>
                <a:gd name="T1" fmla="*/ 0 h 16"/>
                <a:gd name="T2" fmla="*/ 0 w 53"/>
                <a:gd name="T3" fmla="*/ 0 h 16"/>
                <a:gd name="T4" fmla="*/ 0 w 53"/>
                <a:gd name="T5" fmla="*/ 0 h 16"/>
                <a:gd name="T6" fmla="*/ 0 w 53"/>
                <a:gd name="T7" fmla="*/ 0 h 16"/>
                <a:gd name="T8" fmla="*/ 0 w 53"/>
                <a:gd name="T9" fmla="*/ 0 h 16"/>
                <a:gd name="T10" fmla="*/ 0 w 53"/>
                <a:gd name="T11" fmla="*/ 0 h 16"/>
                <a:gd name="T12" fmla="*/ 0 w 53"/>
                <a:gd name="T13" fmla="*/ 0 h 16"/>
                <a:gd name="T14" fmla="*/ 0 w 53"/>
                <a:gd name="T15" fmla="*/ 0 h 16"/>
                <a:gd name="T16" fmla="*/ 0 w 53"/>
                <a:gd name="T17" fmla="*/ 0 h 16"/>
                <a:gd name="T18" fmla="*/ 0 w 53"/>
                <a:gd name="T19" fmla="*/ 0 h 16"/>
                <a:gd name="T20" fmla="*/ 0 w 53"/>
                <a:gd name="T21" fmla="*/ 0 h 16"/>
                <a:gd name="T22" fmla="*/ 0 w 53"/>
                <a:gd name="T23" fmla="*/ 0 h 16"/>
                <a:gd name="T24" fmla="*/ 0 w 53"/>
                <a:gd name="T25" fmla="*/ 0 h 16"/>
                <a:gd name="T26" fmla="*/ 0 w 53"/>
                <a:gd name="T27" fmla="*/ 0 h 16"/>
                <a:gd name="T28" fmla="*/ 0 w 53"/>
                <a:gd name="T29" fmla="*/ 0 h 16"/>
                <a:gd name="T30" fmla="*/ 0 w 53"/>
                <a:gd name="T31" fmla="*/ 0 h 16"/>
                <a:gd name="T32" fmla="*/ 0 w 53"/>
                <a:gd name="T33" fmla="*/ 0 h 16"/>
                <a:gd name="T34" fmla="*/ 0 w 53"/>
                <a:gd name="T35" fmla="*/ 0 h 16"/>
                <a:gd name="T36" fmla="*/ 0 w 53"/>
                <a:gd name="T37" fmla="*/ 0 h 16"/>
                <a:gd name="T38" fmla="*/ 0 w 53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3"/>
                <a:gd name="T61" fmla="*/ 0 h 16"/>
                <a:gd name="T62" fmla="*/ 53 w 53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3" h="16">
                  <a:moveTo>
                    <a:pt x="23" y="0"/>
                  </a:moveTo>
                  <a:lnTo>
                    <a:pt x="27" y="1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45" y="4"/>
                  </a:lnTo>
                  <a:lnTo>
                    <a:pt x="50" y="9"/>
                  </a:lnTo>
                  <a:lnTo>
                    <a:pt x="53" y="16"/>
                  </a:lnTo>
                  <a:lnTo>
                    <a:pt x="45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6" y="16"/>
                  </a:lnTo>
                  <a:lnTo>
                    <a:pt x="20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9" y="5"/>
                  </a:lnTo>
                  <a:lnTo>
                    <a:pt x="15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9" name="Freeform 460"/>
            <p:cNvSpPr>
              <a:spLocks/>
            </p:cNvSpPr>
            <p:nvPr/>
          </p:nvSpPr>
          <p:spPr bwMode="auto">
            <a:xfrm>
              <a:off x="6642" y="3855"/>
              <a:ext cx="20" cy="3"/>
            </a:xfrm>
            <a:custGeom>
              <a:avLst/>
              <a:gdLst>
                <a:gd name="T0" fmla="*/ 0 w 78"/>
                <a:gd name="T1" fmla="*/ 0 h 13"/>
                <a:gd name="T2" fmla="*/ 0 w 78"/>
                <a:gd name="T3" fmla="*/ 0 h 13"/>
                <a:gd name="T4" fmla="*/ 0 w 78"/>
                <a:gd name="T5" fmla="*/ 0 h 13"/>
                <a:gd name="T6" fmla="*/ 0 w 78"/>
                <a:gd name="T7" fmla="*/ 0 h 13"/>
                <a:gd name="T8" fmla="*/ 0 w 78"/>
                <a:gd name="T9" fmla="*/ 0 h 13"/>
                <a:gd name="T10" fmla="*/ 0 w 78"/>
                <a:gd name="T11" fmla="*/ 0 h 13"/>
                <a:gd name="T12" fmla="*/ 0 w 78"/>
                <a:gd name="T13" fmla="*/ 0 h 13"/>
                <a:gd name="T14" fmla="*/ 0 w 78"/>
                <a:gd name="T15" fmla="*/ 0 h 13"/>
                <a:gd name="T16" fmla="*/ 0 w 78"/>
                <a:gd name="T17" fmla="*/ 0 h 13"/>
                <a:gd name="T18" fmla="*/ 0 w 78"/>
                <a:gd name="T19" fmla="*/ 0 h 13"/>
                <a:gd name="T20" fmla="*/ 0 w 78"/>
                <a:gd name="T21" fmla="*/ 0 h 13"/>
                <a:gd name="T22" fmla="*/ 0 w 78"/>
                <a:gd name="T23" fmla="*/ 0 h 13"/>
                <a:gd name="T24" fmla="*/ 0 w 78"/>
                <a:gd name="T25" fmla="*/ 0 h 13"/>
                <a:gd name="T26" fmla="*/ 0 w 78"/>
                <a:gd name="T27" fmla="*/ 0 h 13"/>
                <a:gd name="T28" fmla="*/ 0 w 78"/>
                <a:gd name="T29" fmla="*/ 0 h 13"/>
                <a:gd name="T30" fmla="*/ 0 w 78"/>
                <a:gd name="T31" fmla="*/ 0 h 13"/>
                <a:gd name="T32" fmla="*/ 0 w 78"/>
                <a:gd name="T33" fmla="*/ 0 h 13"/>
                <a:gd name="T34" fmla="*/ 0 w 78"/>
                <a:gd name="T35" fmla="*/ 0 h 13"/>
                <a:gd name="T36" fmla="*/ 0 w 78"/>
                <a:gd name="T37" fmla="*/ 0 h 13"/>
                <a:gd name="T38" fmla="*/ 0 w 78"/>
                <a:gd name="T39" fmla="*/ 0 h 13"/>
                <a:gd name="T40" fmla="*/ 0 w 78"/>
                <a:gd name="T41" fmla="*/ 0 h 13"/>
                <a:gd name="T42" fmla="*/ 0 w 78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13"/>
                <a:gd name="T68" fmla="*/ 78 w 78"/>
                <a:gd name="T69" fmla="*/ 13 h 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13">
                  <a:moveTo>
                    <a:pt x="4" y="1"/>
                  </a:moveTo>
                  <a:lnTo>
                    <a:pt x="12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69" y="6"/>
                  </a:lnTo>
                  <a:lnTo>
                    <a:pt x="78" y="11"/>
                  </a:lnTo>
                  <a:lnTo>
                    <a:pt x="71" y="9"/>
                  </a:lnTo>
                  <a:lnTo>
                    <a:pt x="63" y="9"/>
                  </a:lnTo>
                  <a:lnTo>
                    <a:pt x="53" y="10"/>
                  </a:lnTo>
                  <a:lnTo>
                    <a:pt x="44" y="11"/>
                  </a:lnTo>
                  <a:lnTo>
                    <a:pt x="35" y="11"/>
                  </a:lnTo>
                  <a:lnTo>
                    <a:pt x="25" y="12"/>
                  </a:lnTo>
                  <a:lnTo>
                    <a:pt x="16" y="12"/>
                  </a:lnTo>
                  <a:lnTo>
                    <a:pt x="10" y="13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0" name="Freeform 461"/>
            <p:cNvSpPr>
              <a:spLocks/>
            </p:cNvSpPr>
            <p:nvPr/>
          </p:nvSpPr>
          <p:spPr bwMode="auto">
            <a:xfrm>
              <a:off x="6957" y="3855"/>
              <a:ext cx="51" cy="24"/>
            </a:xfrm>
            <a:custGeom>
              <a:avLst/>
              <a:gdLst>
                <a:gd name="T0" fmla="*/ 0 w 202"/>
                <a:gd name="T1" fmla="*/ 0 h 99"/>
                <a:gd name="T2" fmla="*/ 0 w 202"/>
                <a:gd name="T3" fmla="*/ 0 h 99"/>
                <a:gd name="T4" fmla="*/ 0 w 202"/>
                <a:gd name="T5" fmla="*/ 0 h 99"/>
                <a:gd name="T6" fmla="*/ 0 w 202"/>
                <a:gd name="T7" fmla="*/ 0 h 99"/>
                <a:gd name="T8" fmla="*/ 0 w 202"/>
                <a:gd name="T9" fmla="*/ 0 h 99"/>
                <a:gd name="T10" fmla="*/ 0 w 202"/>
                <a:gd name="T11" fmla="*/ 0 h 99"/>
                <a:gd name="T12" fmla="*/ 0 w 202"/>
                <a:gd name="T13" fmla="*/ 0 h 99"/>
                <a:gd name="T14" fmla="*/ 0 w 202"/>
                <a:gd name="T15" fmla="*/ 0 h 99"/>
                <a:gd name="T16" fmla="*/ 0 w 202"/>
                <a:gd name="T17" fmla="*/ 0 h 99"/>
                <a:gd name="T18" fmla="*/ 0 w 202"/>
                <a:gd name="T19" fmla="*/ 0 h 99"/>
                <a:gd name="T20" fmla="*/ 0 w 202"/>
                <a:gd name="T21" fmla="*/ 0 h 99"/>
                <a:gd name="T22" fmla="*/ 0 w 202"/>
                <a:gd name="T23" fmla="*/ 0 h 99"/>
                <a:gd name="T24" fmla="*/ 0 w 202"/>
                <a:gd name="T25" fmla="*/ 0 h 99"/>
                <a:gd name="T26" fmla="*/ 0 w 202"/>
                <a:gd name="T27" fmla="*/ 0 h 99"/>
                <a:gd name="T28" fmla="*/ 0 w 202"/>
                <a:gd name="T29" fmla="*/ 0 h 99"/>
                <a:gd name="T30" fmla="*/ 0 w 202"/>
                <a:gd name="T31" fmla="*/ 0 h 99"/>
                <a:gd name="T32" fmla="*/ 0 w 202"/>
                <a:gd name="T33" fmla="*/ 0 h 99"/>
                <a:gd name="T34" fmla="*/ 0 w 202"/>
                <a:gd name="T35" fmla="*/ 0 h 99"/>
                <a:gd name="T36" fmla="*/ 0 w 202"/>
                <a:gd name="T37" fmla="*/ 0 h 99"/>
                <a:gd name="T38" fmla="*/ 0 w 202"/>
                <a:gd name="T39" fmla="*/ 0 h 99"/>
                <a:gd name="T40" fmla="*/ 0 w 202"/>
                <a:gd name="T41" fmla="*/ 0 h 99"/>
                <a:gd name="T42" fmla="*/ 0 w 202"/>
                <a:gd name="T43" fmla="*/ 0 h 99"/>
                <a:gd name="T44" fmla="*/ 0 w 202"/>
                <a:gd name="T45" fmla="*/ 0 h 99"/>
                <a:gd name="T46" fmla="*/ 0 w 202"/>
                <a:gd name="T47" fmla="*/ 0 h 99"/>
                <a:gd name="T48" fmla="*/ 0 w 202"/>
                <a:gd name="T49" fmla="*/ 0 h 99"/>
                <a:gd name="T50" fmla="*/ 0 w 202"/>
                <a:gd name="T51" fmla="*/ 0 h 99"/>
                <a:gd name="T52" fmla="*/ 0 w 202"/>
                <a:gd name="T53" fmla="*/ 0 h 99"/>
                <a:gd name="T54" fmla="*/ 0 w 202"/>
                <a:gd name="T55" fmla="*/ 0 h 99"/>
                <a:gd name="T56" fmla="*/ 0 w 202"/>
                <a:gd name="T57" fmla="*/ 0 h 99"/>
                <a:gd name="T58" fmla="*/ 0 w 202"/>
                <a:gd name="T59" fmla="*/ 0 h 99"/>
                <a:gd name="T60" fmla="*/ 0 w 202"/>
                <a:gd name="T61" fmla="*/ 0 h 99"/>
                <a:gd name="T62" fmla="*/ 0 w 202"/>
                <a:gd name="T63" fmla="*/ 0 h 99"/>
                <a:gd name="T64" fmla="*/ 0 w 202"/>
                <a:gd name="T65" fmla="*/ 0 h 99"/>
                <a:gd name="T66" fmla="*/ 0 w 202"/>
                <a:gd name="T67" fmla="*/ 0 h 99"/>
                <a:gd name="T68" fmla="*/ 0 w 202"/>
                <a:gd name="T69" fmla="*/ 0 h 99"/>
                <a:gd name="T70" fmla="*/ 0 w 202"/>
                <a:gd name="T71" fmla="*/ 0 h 99"/>
                <a:gd name="T72" fmla="*/ 0 w 202"/>
                <a:gd name="T73" fmla="*/ 0 h 99"/>
                <a:gd name="T74" fmla="*/ 0 w 202"/>
                <a:gd name="T75" fmla="*/ 0 h 99"/>
                <a:gd name="T76" fmla="*/ 0 w 202"/>
                <a:gd name="T77" fmla="*/ 0 h 99"/>
                <a:gd name="T78" fmla="*/ 0 w 202"/>
                <a:gd name="T79" fmla="*/ 0 h 99"/>
                <a:gd name="T80" fmla="*/ 0 w 202"/>
                <a:gd name="T81" fmla="*/ 0 h 99"/>
                <a:gd name="T82" fmla="*/ 0 w 202"/>
                <a:gd name="T83" fmla="*/ 0 h 99"/>
                <a:gd name="T84" fmla="*/ 0 w 202"/>
                <a:gd name="T85" fmla="*/ 0 h 99"/>
                <a:gd name="T86" fmla="*/ 0 w 202"/>
                <a:gd name="T87" fmla="*/ 0 h 99"/>
                <a:gd name="T88" fmla="*/ 0 w 202"/>
                <a:gd name="T89" fmla="*/ 0 h 99"/>
                <a:gd name="T90" fmla="*/ 0 w 202"/>
                <a:gd name="T91" fmla="*/ 0 h 99"/>
                <a:gd name="T92" fmla="*/ 0 w 202"/>
                <a:gd name="T93" fmla="*/ 0 h 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2"/>
                <a:gd name="T142" fmla="*/ 0 h 99"/>
                <a:gd name="T143" fmla="*/ 202 w 202"/>
                <a:gd name="T144" fmla="*/ 99 h 9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2" h="99">
                  <a:moveTo>
                    <a:pt x="172" y="0"/>
                  </a:moveTo>
                  <a:lnTo>
                    <a:pt x="178" y="6"/>
                  </a:lnTo>
                  <a:lnTo>
                    <a:pt x="178" y="12"/>
                  </a:lnTo>
                  <a:lnTo>
                    <a:pt x="174" y="16"/>
                  </a:lnTo>
                  <a:lnTo>
                    <a:pt x="171" y="20"/>
                  </a:lnTo>
                  <a:lnTo>
                    <a:pt x="163" y="24"/>
                  </a:lnTo>
                  <a:lnTo>
                    <a:pt x="159" y="29"/>
                  </a:lnTo>
                  <a:lnTo>
                    <a:pt x="150" y="33"/>
                  </a:lnTo>
                  <a:lnTo>
                    <a:pt x="144" y="36"/>
                  </a:lnTo>
                  <a:lnTo>
                    <a:pt x="138" y="40"/>
                  </a:lnTo>
                  <a:lnTo>
                    <a:pt x="134" y="46"/>
                  </a:lnTo>
                  <a:lnTo>
                    <a:pt x="140" y="45"/>
                  </a:lnTo>
                  <a:lnTo>
                    <a:pt x="148" y="44"/>
                  </a:lnTo>
                  <a:lnTo>
                    <a:pt x="154" y="40"/>
                  </a:lnTo>
                  <a:lnTo>
                    <a:pt x="161" y="38"/>
                  </a:lnTo>
                  <a:lnTo>
                    <a:pt x="168" y="35"/>
                  </a:lnTo>
                  <a:lnTo>
                    <a:pt x="174" y="31"/>
                  </a:lnTo>
                  <a:lnTo>
                    <a:pt x="181" y="26"/>
                  </a:lnTo>
                  <a:lnTo>
                    <a:pt x="189" y="24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87" y="43"/>
                  </a:lnTo>
                  <a:lnTo>
                    <a:pt x="184" y="51"/>
                  </a:lnTo>
                  <a:lnTo>
                    <a:pt x="192" y="47"/>
                  </a:lnTo>
                  <a:lnTo>
                    <a:pt x="197" y="51"/>
                  </a:lnTo>
                  <a:lnTo>
                    <a:pt x="199" y="55"/>
                  </a:lnTo>
                  <a:lnTo>
                    <a:pt x="201" y="59"/>
                  </a:lnTo>
                  <a:lnTo>
                    <a:pt x="201" y="64"/>
                  </a:lnTo>
                  <a:lnTo>
                    <a:pt x="202" y="70"/>
                  </a:lnTo>
                  <a:lnTo>
                    <a:pt x="192" y="71"/>
                  </a:lnTo>
                  <a:lnTo>
                    <a:pt x="183" y="73"/>
                  </a:lnTo>
                  <a:lnTo>
                    <a:pt x="173" y="76"/>
                  </a:lnTo>
                  <a:lnTo>
                    <a:pt x="162" y="78"/>
                  </a:lnTo>
                  <a:lnTo>
                    <a:pt x="151" y="82"/>
                  </a:lnTo>
                  <a:lnTo>
                    <a:pt x="140" y="85"/>
                  </a:lnTo>
                  <a:lnTo>
                    <a:pt x="130" y="88"/>
                  </a:lnTo>
                  <a:lnTo>
                    <a:pt x="119" y="91"/>
                  </a:lnTo>
                  <a:lnTo>
                    <a:pt x="107" y="93"/>
                  </a:lnTo>
                  <a:lnTo>
                    <a:pt x="96" y="96"/>
                  </a:lnTo>
                  <a:lnTo>
                    <a:pt x="84" y="97"/>
                  </a:lnTo>
                  <a:lnTo>
                    <a:pt x="73" y="98"/>
                  </a:lnTo>
                  <a:lnTo>
                    <a:pt x="62" y="97"/>
                  </a:lnTo>
                  <a:lnTo>
                    <a:pt x="51" y="96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6" y="90"/>
                  </a:lnTo>
                  <a:lnTo>
                    <a:pt x="21" y="93"/>
                  </a:lnTo>
                  <a:lnTo>
                    <a:pt x="14" y="97"/>
                  </a:lnTo>
                  <a:lnTo>
                    <a:pt x="9" y="99"/>
                  </a:lnTo>
                  <a:lnTo>
                    <a:pt x="3" y="88"/>
                  </a:lnTo>
                  <a:lnTo>
                    <a:pt x="1" y="79"/>
                  </a:lnTo>
                  <a:lnTo>
                    <a:pt x="0" y="71"/>
                  </a:lnTo>
                  <a:lnTo>
                    <a:pt x="2" y="62"/>
                  </a:lnTo>
                  <a:lnTo>
                    <a:pt x="6" y="52"/>
                  </a:lnTo>
                  <a:lnTo>
                    <a:pt x="10" y="45"/>
                  </a:lnTo>
                  <a:lnTo>
                    <a:pt x="18" y="36"/>
                  </a:lnTo>
                  <a:lnTo>
                    <a:pt x="26" y="30"/>
                  </a:lnTo>
                  <a:lnTo>
                    <a:pt x="33" y="23"/>
                  </a:lnTo>
                  <a:lnTo>
                    <a:pt x="42" y="17"/>
                  </a:lnTo>
                  <a:lnTo>
                    <a:pt x="49" y="10"/>
                  </a:lnTo>
                  <a:lnTo>
                    <a:pt x="56" y="4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6" y="15"/>
                  </a:lnTo>
                  <a:lnTo>
                    <a:pt x="57" y="22"/>
                  </a:lnTo>
                  <a:lnTo>
                    <a:pt x="48" y="30"/>
                  </a:lnTo>
                  <a:lnTo>
                    <a:pt x="55" y="30"/>
                  </a:lnTo>
                  <a:lnTo>
                    <a:pt x="61" y="30"/>
                  </a:lnTo>
                  <a:lnTo>
                    <a:pt x="67" y="27"/>
                  </a:lnTo>
                  <a:lnTo>
                    <a:pt x="73" y="25"/>
                  </a:lnTo>
                  <a:lnTo>
                    <a:pt x="79" y="22"/>
                  </a:lnTo>
                  <a:lnTo>
                    <a:pt x="84" y="19"/>
                  </a:lnTo>
                  <a:lnTo>
                    <a:pt x="91" y="15"/>
                  </a:lnTo>
                  <a:lnTo>
                    <a:pt x="97" y="12"/>
                  </a:lnTo>
                  <a:lnTo>
                    <a:pt x="103" y="9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10" y="19"/>
                  </a:lnTo>
                  <a:lnTo>
                    <a:pt x="106" y="23"/>
                  </a:lnTo>
                  <a:lnTo>
                    <a:pt x="102" y="27"/>
                  </a:lnTo>
                  <a:lnTo>
                    <a:pt x="95" y="32"/>
                  </a:lnTo>
                  <a:lnTo>
                    <a:pt x="90" y="36"/>
                  </a:lnTo>
                  <a:lnTo>
                    <a:pt x="85" y="42"/>
                  </a:lnTo>
                  <a:lnTo>
                    <a:pt x="84" y="47"/>
                  </a:lnTo>
                  <a:lnTo>
                    <a:pt x="95" y="44"/>
                  </a:lnTo>
                  <a:lnTo>
                    <a:pt x="107" y="39"/>
                  </a:lnTo>
                  <a:lnTo>
                    <a:pt x="118" y="33"/>
                  </a:lnTo>
                  <a:lnTo>
                    <a:pt x="128" y="26"/>
                  </a:lnTo>
                  <a:lnTo>
                    <a:pt x="138" y="19"/>
                  </a:lnTo>
                  <a:lnTo>
                    <a:pt x="149" y="13"/>
                  </a:lnTo>
                  <a:lnTo>
                    <a:pt x="161" y="6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1" name="Freeform 462"/>
            <p:cNvSpPr>
              <a:spLocks/>
            </p:cNvSpPr>
            <p:nvPr/>
          </p:nvSpPr>
          <p:spPr bwMode="auto">
            <a:xfrm>
              <a:off x="6927" y="3858"/>
              <a:ext cx="5" cy="3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13"/>
                <a:gd name="T50" fmla="*/ 22 w 2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13">
                  <a:moveTo>
                    <a:pt x="6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2" name="Freeform 463"/>
            <p:cNvSpPr>
              <a:spLocks/>
            </p:cNvSpPr>
            <p:nvPr/>
          </p:nvSpPr>
          <p:spPr bwMode="auto">
            <a:xfrm>
              <a:off x="6876" y="3860"/>
              <a:ext cx="52" cy="29"/>
            </a:xfrm>
            <a:custGeom>
              <a:avLst/>
              <a:gdLst>
                <a:gd name="T0" fmla="*/ 0 w 208"/>
                <a:gd name="T1" fmla="*/ 0 h 116"/>
                <a:gd name="T2" fmla="*/ 0 w 208"/>
                <a:gd name="T3" fmla="*/ 0 h 116"/>
                <a:gd name="T4" fmla="*/ 0 w 208"/>
                <a:gd name="T5" fmla="*/ 0 h 116"/>
                <a:gd name="T6" fmla="*/ 0 w 208"/>
                <a:gd name="T7" fmla="*/ 0 h 116"/>
                <a:gd name="T8" fmla="*/ 0 w 208"/>
                <a:gd name="T9" fmla="*/ 0 h 116"/>
                <a:gd name="T10" fmla="*/ 0 w 208"/>
                <a:gd name="T11" fmla="*/ 0 h 116"/>
                <a:gd name="T12" fmla="*/ 0 w 208"/>
                <a:gd name="T13" fmla="*/ 0 h 116"/>
                <a:gd name="T14" fmla="*/ 0 w 208"/>
                <a:gd name="T15" fmla="*/ 0 h 116"/>
                <a:gd name="T16" fmla="*/ 0 w 208"/>
                <a:gd name="T17" fmla="*/ 0 h 116"/>
                <a:gd name="T18" fmla="*/ 0 w 208"/>
                <a:gd name="T19" fmla="*/ 0 h 116"/>
                <a:gd name="T20" fmla="*/ 0 w 208"/>
                <a:gd name="T21" fmla="*/ 0 h 116"/>
                <a:gd name="T22" fmla="*/ 0 w 208"/>
                <a:gd name="T23" fmla="*/ 0 h 116"/>
                <a:gd name="T24" fmla="*/ 0 w 208"/>
                <a:gd name="T25" fmla="*/ 0 h 116"/>
                <a:gd name="T26" fmla="*/ 0 w 208"/>
                <a:gd name="T27" fmla="*/ 0 h 116"/>
                <a:gd name="T28" fmla="*/ 0 w 208"/>
                <a:gd name="T29" fmla="*/ 0 h 116"/>
                <a:gd name="T30" fmla="*/ 0 w 208"/>
                <a:gd name="T31" fmla="*/ 0 h 116"/>
                <a:gd name="T32" fmla="*/ 0 w 208"/>
                <a:gd name="T33" fmla="*/ 0 h 116"/>
                <a:gd name="T34" fmla="*/ 0 w 208"/>
                <a:gd name="T35" fmla="*/ 0 h 116"/>
                <a:gd name="T36" fmla="*/ 0 w 208"/>
                <a:gd name="T37" fmla="*/ 0 h 116"/>
                <a:gd name="T38" fmla="*/ 0 w 208"/>
                <a:gd name="T39" fmla="*/ 0 h 116"/>
                <a:gd name="T40" fmla="*/ 0 w 208"/>
                <a:gd name="T41" fmla="*/ 0 h 116"/>
                <a:gd name="T42" fmla="*/ 0 w 208"/>
                <a:gd name="T43" fmla="*/ 0 h 116"/>
                <a:gd name="T44" fmla="*/ 0 w 208"/>
                <a:gd name="T45" fmla="*/ 0 h 116"/>
                <a:gd name="T46" fmla="*/ 0 w 208"/>
                <a:gd name="T47" fmla="*/ 0 h 116"/>
                <a:gd name="T48" fmla="*/ 0 w 208"/>
                <a:gd name="T49" fmla="*/ 0 h 116"/>
                <a:gd name="T50" fmla="*/ 0 w 208"/>
                <a:gd name="T51" fmla="*/ 0 h 116"/>
                <a:gd name="T52" fmla="*/ 0 w 208"/>
                <a:gd name="T53" fmla="*/ 0 h 116"/>
                <a:gd name="T54" fmla="*/ 0 w 208"/>
                <a:gd name="T55" fmla="*/ 0 h 116"/>
                <a:gd name="T56" fmla="*/ 0 w 208"/>
                <a:gd name="T57" fmla="*/ 0 h 116"/>
                <a:gd name="T58" fmla="*/ 0 w 208"/>
                <a:gd name="T59" fmla="*/ 0 h 116"/>
                <a:gd name="T60" fmla="*/ 0 w 208"/>
                <a:gd name="T61" fmla="*/ 0 h 116"/>
                <a:gd name="T62" fmla="*/ 0 w 208"/>
                <a:gd name="T63" fmla="*/ 0 h 116"/>
                <a:gd name="T64" fmla="*/ 0 w 208"/>
                <a:gd name="T65" fmla="*/ 0 h 116"/>
                <a:gd name="T66" fmla="*/ 0 w 208"/>
                <a:gd name="T67" fmla="*/ 0 h 116"/>
                <a:gd name="T68" fmla="*/ 0 w 208"/>
                <a:gd name="T69" fmla="*/ 0 h 116"/>
                <a:gd name="T70" fmla="*/ 0 w 208"/>
                <a:gd name="T71" fmla="*/ 0 h 116"/>
                <a:gd name="T72" fmla="*/ 0 w 208"/>
                <a:gd name="T73" fmla="*/ 0 h 116"/>
                <a:gd name="T74" fmla="*/ 0 w 208"/>
                <a:gd name="T75" fmla="*/ 0 h 116"/>
                <a:gd name="T76" fmla="*/ 0 w 208"/>
                <a:gd name="T77" fmla="*/ 0 h 116"/>
                <a:gd name="T78" fmla="*/ 0 w 208"/>
                <a:gd name="T79" fmla="*/ 0 h 116"/>
                <a:gd name="T80" fmla="*/ 0 w 208"/>
                <a:gd name="T81" fmla="*/ 0 h 116"/>
                <a:gd name="T82" fmla="*/ 0 w 208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8"/>
                <a:gd name="T127" fmla="*/ 0 h 116"/>
                <a:gd name="T128" fmla="*/ 208 w 208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8" h="116">
                  <a:moveTo>
                    <a:pt x="122" y="0"/>
                  </a:moveTo>
                  <a:lnTo>
                    <a:pt x="130" y="1"/>
                  </a:lnTo>
                  <a:lnTo>
                    <a:pt x="136" y="4"/>
                  </a:lnTo>
                  <a:lnTo>
                    <a:pt x="137" y="6"/>
                  </a:lnTo>
                  <a:lnTo>
                    <a:pt x="136" y="12"/>
                  </a:lnTo>
                  <a:lnTo>
                    <a:pt x="129" y="16"/>
                  </a:lnTo>
                  <a:lnTo>
                    <a:pt x="122" y="23"/>
                  </a:lnTo>
                  <a:lnTo>
                    <a:pt x="112" y="28"/>
                  </a:lnTo>
                  <a:lnTo>
                    <a:pt x="105" y="36"/>
                  </a:lnTo>
                  <a:lnTo>
                    <a:pt x="102" y="47"/>
                  </a:lnTo>
                  <a:lnTo>
                    <a:pt x="112" y="45"/>
                  </a:lnTo>
                  <a:lnTo>
                    <a:pt x="123" y="40"/>
                  </a:lnTo>
                  <a:lnTo>
                    <a:pt x="128" y="36"/>
                  </a:lnTo>
                  <a:lnTo>
                    <a:pt x="135" y="32"/>
                  </a:lnTo>
                  <a:lnTo>
                    <a:pt x="140" y="28"/>
                  </a:lnTo>
                  <a:lnTo>
                    <a:pt x="147" y="26"/>
                  </a:lnTo>
                  <a:lnTo>
                    <a:pt x="157" y="19"/>
                  </a:lnTo>
                  <a:lnTo>
                    <a:pt x="168" y="18"/>
                  </a:lnTo>
                  <a:lnTo>
                    <a:pt x="172" y="19"/>
                  </a:lnTo>
                  <a:lnTo>
                    <a:pt x="176" y="23"/>
                  </a:lnTo>
                  <a:lnTo>
                    <a:pt x="180" y="27"/>
                  </a:lnTo>
                  <a:lnTo>
                    <a:pt x="184" y="36"/>
                  </a:lnTo>
                  <a:lnTo>
                    <a:pt x="176" y="32"/>
                  </a:lnTo>
                  <a:lnTo>
                    <a:pt x="170" y="33"/>
                  </a:lnTo>
                  <a:lnTo>
                    <a:pt x="164" y="36"/>
                  </a:lnTo>
                  <a:lnTo>
                    <a:pt x="162" y="41"/>
                  </a:lnTo>
                  <a:lnTo>
                    <a:pt x="158" y="47"/>
                  </a:lnTo>
                  <a:lnTo>
                    <a:pt x="158" y="54"/>
                  </a:lnTo>
                  <a:lnTo>
                    <a:pt x="159" y="59"/>
                  </a:lnTo>
                  <a:lnTo>
                    <a:pt x="164" y="66"/>
                  </a:lnTo>
                  <a:lnTo>
                    <a:pt x="172" y="59"/>
                  </a:lnTo>
                  <a:lnTo>
                    <a:pt x="180" y="56"/>
                  </a:lnTo>
                  <a:lnTo>
                    <a:pt x="187" y="53"/>
                  </a:lnTo>
                  <a:lnTo>
                    <a:pt x="198" y="54"/>
                  </a:lnTo>
                  <a:lnTo>
                    <a:pt x="198" y="58"/>
                  </a:lnTo>
                  <a:lnTo>
                    <a:pt x="204" y="62"/>
                  </a:lnTo>
                  <a:lnTo>
                    <a:pt x="200" y="68"/>
                  </a:lnTo>
                  <a:lnTo>
                    <a:pt x="198" y="73"/>
                  </a:lnTo>
                  <a:lnTo>
                    <a:pt x="202" y="75"/>
                  </a:lnTo>
                  <a:lnTo>
                    <a:pt x="207" y="78"/>
                  </a:lnTo>
                  <a:lnTo>
                    <a:pt x="207" y="81"/>
                  </a:lnTo>
                  <a:lnTo>
                    <a:pt x="208" y="87"/>
                  </a:lnTo>
                  <a:lnTo>
                    <a:pt x="206" y="92"/>
                  </a:lnTo>
                  <a:lnTo>
                    <a:pt x="205" y="98"/>
                  </a:lnTo>
                  <a:lnTo>
                    <a:pt x="205" y="103"/>
                  </a:lnTo>
                  <a:lnTo>
                    <a:pt x="206" y="109"/>
                  </a:lnTo>
                  <a:lnTo>
                    <a:pt x="193" y="109"/>
                  </a:lnTo>
                  <a:lnTo>
                    <a:pt x="181" y="110"/>
                  </a:lnTo>
                  <a:lnTo>
                    <a:pt x="168" y="110"/>
                  </a:lnTo>
                  <a:lnTo>
                    <a:pt x="155" y="111"/>
                  </a:lnTo>
                  <a:lnTo>
                    <a:pt x="142" y="112"/>
                  </a:lnTo>
                  <a:lnTo>
                    <a:pt x="129" y="113"/>
                  </a:lnTo>
                  <a:lnTo>
                    <a:pt x="117" y="115"/>
                  </a:lnTo>
                  <a:lnTo>
                    <a:pt x="105" y="116"/>
                  </a:lnTo>
                  <a:lnTo>
                    <a:pt x="93" y="115"/>
                  </a:lnTo>
                  <a:lnTo>
                    <a:pt x="80" y="115"/>
                  </a:lnTo>
                  <a:lnTo>
                    <a:pt x="68" y="113"/>
                  </a:lnTo>
                  <a:lnTo>
                    <a:pt x="57" y="113"/>
                  </a:lnTo>
                  <a:lnTo>
                    <a:pt x="43" y="111"/>
                  </a:lnTo>
                  <a:lnTo>
                    <a:pt x="33" y="110"/>
                  </a:lnTo>
                  <a:lnTo>
                    <a:pt x="21" y="108"/>
                  </a:lnTo>
                  <a:lnTo>
                    <a:pt x="11" y="105"/>
                  </a:lnTo>
                  <a:lnTo>
                    <a:pt x="5" y="99"/>
                  </a:lnTo>
                  <a:lnTo>
                    <a:pt x="1" y="93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1" y="75"/>
                  </a:lnTo>
                  <a:lnTo>
                    <a:pt x="3" y="68"/>
                  </a:lnTo>
                  <a:lnTo>
                    <a:pt x="6" y="62"/>
                  </a:lnTo>
                  <a:lnTo>
                    <a:pt x="11" y="56"/>
                  </a:lnTo>
                  <a:lnTo>
                    <a:pt x="13" y="49"/>
                  </a:lnTo>
                  <a:lnTo>
                    <a:pt x="19" y="43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41" y="27"/>
                  </a:lnTo>
                  <a:lnTo>
                    <a:pt x="52" y="26"/>
                  </a:lnTo>
                  <a:lnTo>
                    <a:pt x="59" y="32"/>
                  </a:lnTo>
                  <a:lnTo>
                    <a:pt x="69" y="36"/>
                  </a:lnTo>
                  <a:lnTo>
                    <a:pt x="76" y="32"/>
                  </a:lnTo>
                  <a:lnTo>
                    <a:pt x="86" y="27"/>
                  </a:lnTo>
                  <a:lnTo>
                    <a:pt x="94" y="19"/>
                  </a:lnTo>
                  <a:lnTo>
                    <a:pt x="104" y="12"/>
                  </a:lnTo>
                  <a:lnTo>
                    <a:pt x="112" y="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3" name="Freeform 464"/>
            <p:cNvSpPr>
              <a:spLocks/>
            </p:cNvSpPr>
            <p:nvPr/>
          </p:nvSpPr>
          <p:spPr bwMode="auto">
            <a:xfrm>
              <a:off x="6537" y="3868"/>
              <a:ext cx="126" cy="92"/>
            </a:xfrm>
            <a:custGeom>
              <a:avLst/>
              <a:gdLst>
                <a:gd name="T0" fmla="*/ 0 w 503"/>
                <a:gd name="T1" fmla="*/ 0 h 370"/>
                <a:gd name="T2" fmla="*/ 0 w 503"/>
                <a:gd name="T3" fmla="*/ 0 h 370"/>
                <a:gd name="T4" fmla="*/ 0 w 503"/>
                <a:gd name="T5" fmla="*/ 0 h 370"/>
                <a:gd name="T6" fmla="*/ 0 w 503"/>
                <a:gd name="T7" fmla="*/ 0 h 370"/>
                <a:gd name="T8" fmla="*/ 0 w 503"/>
                <a:gd name="T9" fmla="*/ 0 h 370"/>
                <a:gd name="T10" fmla="*/ 0 w 503"/>
                <a:gd name="T11" fmla="*/ 0 h 370"/>
                <a:gd name="T12" fmla="*/ 0 w 503"/>
                <a:gd name="T13" fmla="*/ 0 h 370"/>
                <a:gd name="T14" fmla="*/ 0 w 503"/>
                <a:gd name="T15" fmla="*/ 0 h 370"/>
                <a:gd name="T16" fmla="*/ 0 w 503"/>
                <a:gd name="T17" fmla="*/ 0 h 370"/>
                <a:gd name="T18" fmla="*/ 0 w 503"/>
                <a:gd name="T19" fmla="*/ 0 h 370"/>
                <a:gd name="T20" fmla="*/ 0 w 503"/>
                <a:gd name="T21" fmla="*/ 0 h 370"/>
                <a:gd name="T22" fmla="*/ 0 w 503"/>
                <a:gd name="T23" fmla="*/ 0 h 370"/>
                <a:gd name="T24" fmla="*/ 0 w 503"/>
                <a:gd name="T25" fmla="*/ 0 h 370"/>
                <a:gd name="T26" fmla="*/ 0 w 503"/>
                <a:gd name="T27" fmla="*/ 0 h 370"/>
                <a:gd name="T28" fmla="*/ 0 w 503"/>
                <a:gd name="T29" fmla="*/ 0 h 370"/>
                <a:gd name="T30" fmla="*/ 0 w 503"/>
                <a:gd name="T31" fmla="*/ 0 h 370"/>
                <a:gd name="T32" fmla="*/ 0 w 503"/>
                <a:gd name="T33" fmla="*/ 0 h 370"/>
                <a:gd name="T34" fmla="*/ 0 w 503"/>
                <a:gd name="T35" fmla="*/ 0 h 370"/>
                <a:gd name="T36" fmla="*/ 0 w 503"/>
                <a:gd name="T37" fmla="*/ 0 h 370"/>
                <a:gd name="T38" fmla="*/ 0 w 503"/>
                <a:gd name="T39" fmla="*/ 0 h 370"/>
                <a:gd name="T40" fmla="*/ 0 w 503"/>
                <a:gd name="T41" fmla="*/ 0 h 370"/>
                <a:gd name="T42" fmla="*/ 0 w 503"/>
                <a:gd name="T43" fmla="*/ 0 h 370"/>
                <a:gd name="T44" fmla="*/ 0 w 503"/>
                <a:gd name="T45" fmla="*/ 0 h 370"/>
                <a:gd name="T46" fmla="*/ 0 w 503"/>
                <a:gd name="T47" fmla="*/ 0 h 370"/>
                <a:gd name="T48" fmla="*/ 0 w 503"/>
                <a:gd name="T49" fmla="*/ 0 h 370"/>
                <a:gd name="T50" fmla="*/ 0 w 503"/>
                <a:gd name="T51" fmla="*/ 0 h 370"/>
                <a:gd name="T52" fmla="*/ 0 w 503"/>
                <a:gd name="T53" fmla="*/ 0 h 370"/>
                <a:gd name="T54" fmla="*/ 0 w 503"/>
                <a:gd name="T55" fmla="*/ 0 h 370"/>
                <a:gd name="T56" fmla="*/ 0 w 503"/>
                <a:gd name="T57" fmla="*/ 0 h 370"/>
                <a:gd name="T58" fmla="*/ 0 w 503"/>
                <a:gd name="T59" fmla="*/ 0 h 370"/>
                <a:gd name="T60" fmla="*/ 0 w 503"/>
                <a:gd name="T61" fmla="*/ 0 h 370"/>
                <a:gd name="T62" fmla="*/ 0 w 503"/>
                <a:gd name="T63" fmla="*/ 0 h 370"/>
                <a:gd name="T64" fmla="*/ 0 w 503"/>
                <a:gd name="T65" fmla="*/ 0 h 370"/>
                <a:gd name="T66" fmla="*/ 0 w 503"/>
                <a:gd name="T67" fmla="*/ 0 h 3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3"/>
                <a:gd name="T103" fmla="*/ 0 h 370"/>
                <a:gd name="T104" fmla="*/ 503 w 503"/>
                <a:gd name="T105" fmla="*/ 370 h 3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3" h="370">
                  <a:moveTo>
                    <a:pt x="22" y="0"/>
                  </a:moveTo>
                  <a:lnTo>
                    <a:pt x="52" y="0"/>
                  </a:lnTo>
                  <a:lnTo>
                    <a:pt x="81" y="2"/>
                  </a:lnTo>
                  <a:lnTo>
                    <a:pt x="111" y="4"/>
                  </a:lnTo>
                  <a:lnTo>
                    <a:pt x="141" y="6"/>
                  </a:lnTo>
                  <a:lnTo>
                    <a:pt x="170" y="7"/>
                  </a:lnTo>
                  <a:lnTo>
                    <a:pt x="201" y="10"/>
                  </a:lnTo>
                  <a:lnTo>
                    <a:pt x="230" y="13"/>
                  </a:lnTo>
                  <a:lnTo>
                    <a:pt x="262" y="16"/>
                  </a:lnTo>
                  <a:lnTo>
                    <a:pt x="291" y="18"/>
                  </a:lnTo>
                  <a:lnTo>
                    <a:pt x="321" y="21"/>
                  </a:lnTo>
                  <a:lnTo>
                    <a:pt x="350" y="24"/>
                  </a:lnTo>
                  <a:lnTo>
                    <a:pt x="380" y="27"/>
                  </a:lnTo>
                  <a:lnTo>
                    <a:pt x="409" y="31"/>
                  </a:lnTo>
                  <a:lnTo>
                    <a:pt x="438" y="36"/>
                  </a:lnTo>
                  <a:lnTo>
                    <a:pt x="468" y="39"/>
                  </a:lnTo>
                  <a:lnTo>
                    <a:pt x="498" y="45"/>
                  </a:lnTo>
                  <a:lnTo>
                    <a:pt x="495" y="62"/>
                  </a:lnTo>
                  <a:lnTo>
                    <a:pt x="495" y="81"/>
                  </a:lnTo>
                  <a:lnTo>
                    <a:pt x="495" y="102"/>
                  </a:lnTo>
                  <a:lnTo>
                    <a:pt x="498" y="124"/>
                  </a:lnTo>
                  <a:lnTo>
                    <a:pt x="498" y="145"/>
                  </a:lnTo>
                  <a:lnTo>
                    <a:pt x="500" y="168"/>
                  </a:lnTo>
                  <a:lnTo>
                    <a:pt x="500" y="191"/>
                  </a:lnTo>
                  <a:lnTo>
                    <a:pt x="503" y="213"/>
                  </a:lnTo>
                  <a:lnTo>
                    <a:pt x="501" y="235"/>
                  </a:lnTo>
                  <a:lnTo>
                    <a:pt x="500" y="257"/>
                  </a:lnTo>
                  <a:lnTo>
                    <a:pt x="498" y="277"/>
                  </a:lnTo>
                  <a:lnTo>
                    <a:pt x="495" y="299"/>
                  </a:lnTo>
                  <a:lnTo>
                    <a:pt x="491" y="317"/>
                  </a:lnTo>
                  <a:lnTo>
                    <a:pt x="483" y="335"/>
                  </a:lnTo>
                  <a:lnTo>
                    <a:pt x="476" y="354"/>
                  </a:lnTo>
                  <a:lnTo>
                    <a:pt x="466" y="370"/>
                  </a:lnTo>
                  <a:lnTo>
                    <a:pt x="438" y="368"/>
                  </a:lnTo>
                  <a:lnTo>
                    <a:pt x="410" y="367"/>
                  </a:lnTo>
                  <a:lnTo>
                    <a:pt x="380" y="364"/>
                  </a:lnTo>
                  <a:lnTo>
                    <a:pt x="353" y="362"/>
                  </a:lnTo>
                  <a:lnTo>
                    <a:pt x="324" y="359"/>
                  </a:lnTo>
                  <a:lnTo>
                    <a:pt x="298" y="356"/>
                  </a:lnTo>
                  <a:lnTo>
                    <a:pt x="269" y="353"/>
                  </a:lnTo>
                  <a:lnTo>
                    <a:pt x="241" y="350"/>
                  </a:lnTo>
                  <a:lnTo>
                    <a:pt x="214" y="345"/>
                  </a:lnTo>
                  <a:lnTo>
                    <a:pt x="186" y="342"/>
                  </a:lnTo>
                  <a:lnTo>
                    <a:pt x="158" y="338"/>
                  </a:lnTo>
                  <a:lnTo>
                    <a:pt x="132" y="334"/>
                  </a:lnTo>
                  <a:lnTo>
                    <a:pt x="105" y="332"/>
                  </a:lnTo>
                  <a:lnTo>
                    <a:pt x="79" y="329"/>
                  </a:lnTo>
                  <a:lnTo>
                    <a:pt x="53" y="327"/>
                  </a:lnTo>
                  <a:lnTo>
                    <a:pt x="29" y="327"/>
                  </a:lnTo>
                  <a:lnTo>
                    <a:pt x="28" y="305"/>
                  </a:lnTo>
                  <a:lnTo>
                    <a:pt x="27" y="285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3"/>
                  </a:lnTo>
                  <a:lnTo>
                    <a:pt x="16" y="204"/>
                  </a:lnTo>
                  <a:lnTo>
                    <a:pt x="12" y="184"/>
                  </a:lnTo>
                  <a:lnTo>
                    <a:pt x="10" y="164"/>
                  </a:lnTo>
                  <a:lnTo>
                    <a:pt x="8" y="143"/>
                  </a:lnTo>
                  <a:lnTo>
                    <a:pt x="4" y="122"/>
                  </a:lnTo>
                  <a:lnTo>
                    <a:pt x="2" y="103"/>
                  </a:lnTo>
                  <a:lnTo>
                    <a:pt x="2" y="84"/>
                  </a:lnTo>
                  <a:lnTo>
                    <a:pt x="0" y="63"/>
                  </a:lnTo>
                  <a:lnTo>
                    <a:pt x="0" y="45"/>
                  </a:lnTo>
                  <a:lnTo>
                    <a:pt x="2" y="24"/>
                  </a:lnTo>
                  <a:lnTo>
                    <a:pt x="5" y="5"/>
                  </a:lnTo>
                  <a:lnTo>
                    <a:pt x="1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4" name="Freeform 465"/>
            <p:cNvSpPr>
              <a:spLocks/>
            </p:cNvSpPr>
            <p:nvPr/>
          </p:nvSpPr>
          <p:spPr bwMode="auto">
            <a:xfrm>
              <a:off x="6787" y="3877"/>
              <a:ext cx="16" cy="4"/>
            </a:xfrm>
            <a:custGeom>
              <a:avLst/>
              <a:gdLst>
                <a:gd name="T0" fmla="*/ 0 w 63"/>
                <a:gd name="T1" fmla="*/ 0 h 17"/>
                <a:gd name="T2" fmla="*/ 0 w 63"/>
                <a:gd name="T3" fmla="*/ 0 h 17"/>
                <a:gd name="T4" fmla="*/ 0 w 63"/>
                <a:gd name="T5" fmla="*/ 0 h 17"/>
                <a:gd name="T6" fmla="*/ 0 w 63"/>
                <a:gd name="T7" fmla="*/ 0 h 17"/>
                <a:gd name="T8" fmla="*/ 0 w 63"/>
                <a:gd name="T9" fmla="*/ 0 h 17"/>
                <a:gd name="T10" fmla="*/ 0 w 63"/>
                <a:gd name="T11" fmla="*/ 0 h 17"/>
                <a:gd name="T12" fmla="*/ 0 w 63"/>
                <a:gd name="T13" fmla="*/ 0 h 17"/>
                <a:gd name="T14" fmla="*/ 0 w 63"/>
                <a:gd name="T15" fmla="*/ 0 h 17"/>
                <a:gd name="T16" fmla="*/ 0 w 63"/>
                <a:gd name="T17" fmla="*/ 0 h 17"/>
                <a:gd name="T18" fmla="*/ 0 w 63"/>
                <a:gd name="T19" fmla="*/ 0 h 17"/>
                <a:gd name="T20" fmla="*/ 0 w 63"/>
                <a:gd name="T21" fmla="*/ 0 h 17"/>
                <a:gd name="T22" fmla="*/ 0 w 63"/>
                <a:gd name="T23" fmla="*/ 0 h 17"/>
                <a:gd name="T24" fmla="*/ 0 w 63"/>
                <a:gd name="T25" fmla="*/ 0 h 17"/>
                <a:gd name="T26" fmla="*/ 0 w 63"/>
                <a:gd name="T27" fmla="*/ 0 h 17"/>
                <a:gd name="T28" fmla="*/ 0 w 63"/>
                <a:gd name="T29" fmla="*/ 0 h 17"/>
                <a:gd name="T30" fmla="*/ 0 w 63"/>
                <a:gd name="T31" fmla="*/ 0 h 17"/>
                <a:gd name="T32" fmla="*/ 0 w 63"/>
                <a:gd name="T33" fmla="*/ 0 h 17"/>
                <a:gd name="T34" fmla="*/ 0 w 63"/>
                <a:gd name="T35" fmla="*/ 0 h 17"/>
                <a:gd name="T36" fmla="*/ 0 w 63"/>
                <a:gd name="T37" fmla="*/ 0 h 17"/>
                <a:gd name="T38" fmla="*/ 0 w 63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17"/>
                <a:gd name="T62" fmla="*/ 63 w 63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17">
                  <a:moveTo>
                    <a:pt x="35" y="1"/>
                  </a:moveTo>
                  <a:lnTo>
                    <a:pt x="44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2" y="16"/>
                  </a:lnTo>
                  <a:lnTo>
                    <a:pt x="44" y="16"/>
                  </a:lnTo>
                  <a:lnTo>
                    <a:pt x="35" y="15"/>
                  </a:lnTo>
                  <a:lnTo>
                    <a:pt x="28" y="15"/>
                  </a:lnTo>
                  <a:lnTo>
                    <a:pt x="19" y="13"/>
                  </a:lnTo>
                  <a:lnTo>
                    <a:pt x="12" y="12"/>
                  </a:lnTo>
                  <a:lnTo>
                    <a:pt x="5" y="9"/>
                  </a:lnTo>
                  <a:lnTo>
                    <a:pt x="0" y="5"/>
                  </a:lnTo>
                  <a:lnTo>
                    <a:pt x="6" y="4"/>
                  </a:lnTo>
                  <a:lnTo>
                    <a:pt x="17" y="4"/>
                  </a:lnTo>
                  <a:lnTo>
                    <a:pt x="26" y="3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5" name="Freeform 466"/>
            <p:cNvSpPr>
              <a:spLocks/>
            </p:cNvSpPr>
            <p:nvPr/>
          </p:nvSpPr>
          <p:spPr bwMode="auto">
            <a:xfrm>
              <a:off x="6545" y="3878"/>
              <a:ext cx="110" cy="75"/>
            </a:xfrm>
            <a:custGeom>
              <a:avLst/>
              <a:gdLst>
                <a:gd name="T0" fmla="*/ 0 w 438"/>
                <a:gd name="T1" fmla="*/ 0 h 299"/>
                <a:gd name="T2" fmla="*/ 0 w 438"/>
                <a:gd name="T3" fmla="*/ 0 h 299"/>
                <a:gd name="T4" fmla="*/ 0 w 438"/>
                <a:gd name="T5" fmla="*/ 0 h 299"/>
                <a:gd name="T6" fmla="*/ 0 w 438"/>
                <a:gd name="T7" fmla="*/ 0 h 299"/>
                <a:gd name="T8" fmla="*/ 0 w 438"/>
                <a:gd name="T9" fmla="*/ 0 h 299"/>
                <a:gd name="T10" fmla="*/ 0 w 438"/>
                <a:gd name="T11" fmla="*/ 0 h 299"/>
                <a:gd name="T12" fmla="*/ 0 w 438"/>
                <a:gd name="T13" fmla="*/ 0 h 299"/>
                <a:gd name="T14" fmla="*/ 0 w 438"/>
                <a:gd name="T15" fmla="*/ 0 h 299"/>
                <a:gd name="T16" fmla="*/ 0 w 438"/>
                <a:gd name="T17" fmla="*/ 0 h 299"/>
                <a:gd name="T18" fmla="*/ 0 w 438"/>
                <a:gd name="T19" fmla="*/ 0 h 299"/>
                <a:gd name="T20" fmla="*/ 0 w 438"/>
                <a:gd name="T21" fmla="*/ 0 h 299"/>
                <a:gd name="T22" fmla="*/ 0 w 438"/>
                <a:gd name="T23" fmla="*/ 0 h 299"/>
                <a:gd name="T24" fmla="*/ 0 w 438"/>
                <a:gd name="T25" fmla="*/ 0 h 299"/>
                <a:gd name="T26" fmla="*/ 0 w 438"/>
                <a:gd name="T27" fmla="*/ 0 h 299"/>
                <a:gd name="T28" fmla="*/ 0 w 438"/>
                <a:gd name="T29" fmla="*/ 0 h 299"/>
                <a:gd name="T30" fmla="*/ 0 w 438"/>
                <a:gd name="T31" fmla="*/ 0 h 299"/>
                <a:gd name="T32" fmla="*/ 0 w 438"/>
                <a:gd name="T33" fmla="*/ 0 h 299"/>
                <a:gd name="T34" fmla="*/ 0 w 438"/>
                <a:gd name="T35" fmla="*/ 0 h 299"/>
                <a:gd name="T36" fmla="*/ 0 w 438"/>
                <a:gd name="T37" fmla="*/ 0 h 299"/>
                <a:gd name="T38" fmla="*/ 0 w 438"/>
                <a:gd name="T39" fmla="*/ 0 h 299"/>
                <a:gd name="T40" fmla="*/ 0 w 438"/>
                <a:gd name="T41" fmla="*/ 0 h 299"/>
                <a:gd name="T42" fmla="*/ 0 w 438"/>
                <a:gd name="T43" fmla="*/ 0 h 299"/>
                <a:gd name="T44" fmla="*/ 0 w 438"/>
                <a:gd name="T45" fmla="*/ 0 h 299"/>
                <a:gd name="T46" fmla="*/ 0 w 438"/>
                <a:gd name="T47" fmla="*/ 0 h 299"/>
                <a:gd name="T48" fmla="*/ 0 w 438"/>
                <a:gd name="T49" fmla="*/ 0 h 299"/>
                <a:gd name="T50" fmla="*/ 0 w 438"/>
                <a:gd name="T51" fmla="*/ 0 h 299"/>
                <a:gd name="T52" fmla="*/ 0 w 438"/>
                <a:gd name="T53" fmla="*/ 0 h 299"/>
                <a:gd name="T54" fmla="*/ 0 w 438"/>
                <a:gd name="T55" fmla="*/ 0 h 299"/>
                <a:gd name="T56" fmla="*/ 0 w 438"/>
                <a:gd name="T57" fmla="*/ 0 h 299"/>
                <a:gd name="T58" fmla="*/ 0 w 438"/>
                <a:gd name="T59" fmla="*/ 0 h 299"/>
                <a:gd name="T60" fmla="*/ 0 w 438"/>
                <a:gd name="T61" fmla="*/ 0 h 299"/>
                <a:gd name="T62" fmla="*/ 0 w 438"/>
                <a:gd name="T63" fmla="*/ 0 h 299"/>
                <a:gd name="T64" fmla="*/ 0 w 438"/>
                <a:gd name="T65" fmla="*/ 0 h 299"/>
                <a:gd name="T66" fmla="*/ 0 w 438"/>
                <a:gd name="T67" fmla="*/ 0 h 299"/>
                <a:gd name="T68" fmla="*/ 0 w 438"/>
                <a:gd name="T69" fmla="*/ 0 h 299"/>
                <a:gd name="T70" fmla="*/ 0 w 438"/>
                <a:gd name="T71" fmla="*/ 0 h 299"/>
                <a:gd name="T72" fmla="*/ 0 w 438"/>
                <a:gd name="T73" fmla="*/ 0 h 299"/>
                <a:gd name="T74" fmla="*/ 0 w 438"/>
                <a:gd name="T75" fmla="*/ 0 h 299"/>
                <a:gd name="T76" fmla="*/ 0 w 438"/>
                <a:gd name="T77" fmla="*/ 0 h 299"/>
                <a:gd name="T78" fmla="*/ 0 w 438"/>
                <a:gd name="T79" fmla="*/ 0 h 299"/>
                <a:gd name="T80" fmla="*/ 0 w 438"/>
                <a:gd name="T81" fmla="*/ 0 h 299"/>
                <a:gd name="T82" fmla="*/ 0 w 438"/>
                <a:gd name="T83" fmla="*/ 0 h 299"/>
                <a:gd name="T84" fmla="*/ 0 w 438"/>
                <a:gd name="T85" fmla="*/ 0 h 299"/>
                <a:gd name="T86" fmla="*/ 0 w 438"/>
                <a:gd name="T87" fmla="*/ 0 h 299"/>
                <a:gd name="T88" fmla="*/ 0 w 438"/>
                <a:gd name="T89" fmla="*/ 0 h 299"/>
                <a:gd name="T90" fmla="*/ 0 w 438"/>
                <a:gd name="T91" fmla="*/ 0 h 299"/>
                <a:gd name="T92" fmla="*/ 0 w 438"/>
                <a:gd name="T93" fmla="*/ 0 h 299"/>
                <a:gd name="T94" fmla="*/ 0 w 438"/>
                <a:gd name="T95" fmla="*/ 0 h 299"/>
                <a:gd name="T96" fmla="*/ 0 w 438"/>
                <a:gd name="T97" fmla="*/ 0 h 299"/>
                <a:gd name="T98" fmla="*/ 0 w 438"/>
                <a:gd name="T99" fmla="*/ 0 h 299"/>
                <a:gd name="T100" fmla="*/ 0 w 438"/>
                <a:gd name="T101" fmla="*/ 0 h 299"/>
                <a:gd name="T102" fmla="*/ 0 w 438"/>
                <a:gd name="T103" fmla="*/ 0 h 2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38"/>
                <a:gd name="T157" fmla="*/ 0 h 299"/>
                <a:gd name="T158" fmla="*/ 438 w 438"/>
                <a:gd name="T159" fmla="*/ 299 h 29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38" h="299">
                  <a:moveTo>
                    <a:pt x="68" y="0"/>
                  </a:moveTo>
                  <a:lnTo>
                    <a:pt x="89" y="0"/>
                  </a:lnTo>
                  <a:lnTo>
                    <a:pt x="110" y="3"/>
                  </a:lnTo>
                  <a:lnTo>
                    <a:pt x="132" y="3"/>
                  </a:lnTo>
                  <a:lnTo>
                    <a:pt x="155" y="5"/>
                  </a:lnTo>
                  <a:lnTo>
                    <a:pt x="178" y="6"/>
                  </a:lnTo>
                  <a:lnTo>
                    <a:pt x="201" y="7"/>
                  </a:lnTo>
                  <a:lnTo>
                    <a:pt x="224" y="8"/>
                  </a:lnTo>
                  <a:lnTo>
                    <a:pt x="247" y="11"/>
                  </a:lnTo>
                  <a:lnTo>
                    <a:pt x="268" y="13"/>
                  </a:lnTo>
                  <a:lnTo>
                    <a:pt x="291" y="16"/>
                  </a:lnTo>
                  <a:lnTo>
                    <a:pt x="313" y="18"/>
                  </a:lnTo>
                  <a:lnTo>
                    <a:pt x="336" y="21"/>
                  </a:lnTo>
                  <a:lnTo>
                    <a:pt x="359" y="24"/>
                  </a:lnTo>
                  <a:lnTo>
                    <a:pt x="380" y="27"/>
                  </a:lnTo>
                  <a:lnTo>
                    <a:pt x="402" y="32"/>
                  </a:lnTo>
                  <a:lnTo>
                    <a:pt x="424" y="37"/>
                  </a:lnTo>
                  <a:lnTo>
                    <a:pt x="427" y="49"/>
                  </a:lnTo>
                  <a:lnTo>
                    <a:pt x="430" y="64"/>
                  </a:lnTo>
                  <a:lnTo>
                    <a:pt x="432" y="79"/>
                  </a:lnTo>
                  <a:lnTo>
                    <a:pt x="434" y="93"/>
                  </a:lnTo>
                  <a:lnTo>
                    <a:pt x="436" y="109"/>
                  </a:lnTo>
                  <a:lnTo>
                    <a:pt x="437" y="125"/>
                  </a:lnTo>
                  <a:lnTo>
                    <a:pt x="437" y="141"/>
                  </a:lnTo>
                  <a:lnTo>
                    <a:pt x="438" y="157"/>
                  </a:lnTo>
                  <a:lnTo>
                    <a:pt x="437" y="172"/>
                  </a:lnTo>
                  <a:lnTo>
                    <a:pt x="437" y="189"/>
                  </a:lnTo>
                  <a:lnTo>
                    <a:pt x="436" y="205"/>
                  </a:lnTo>
                  <a:lnTo>
                    <a:pt x="436" y="221"/>
                  </a:lnTo>
                  <a:lnTo>
                    <a:pt x="433" y="236"/>
                  </a:lnTo>
                  <a:lnTo>
                    <a:pt x="432" y="251"/>
                  </a:lnTo>
                  <a:lnTo>
                    <a:pt x="431" y="268"/>
                  </a:lnTo>
                  <a:lnTo>
                    <a:pt x="430" y="283"/>
                  </a:lnTo>
                  <a:lnTo>
                    <a:pt x="424" y="284"/>
                  </a:lnTo>
                  <a:lnTo>
                    <a:pt x="419" y="285"/>
                  </a:lnTo>
                  <a:lnTo>
                    <a:pt x="410" y="290"/>
                  </a:lnTo>
                  <a:lnTo>
                    <a:pt x="403" y="295"/>
                  </a:lnTo>
                  <a:lnTo>
                    <a:pt x="394" y="297"/>
                  </a:lnTo>
                  <a:lnTo>
                    <a:pt x="384" y="299"/>
                  </a:lnTo>
                  <a:lnTo>
                    <a:pt x="372" y="298"/>
                  </a:lnTo>
                  <a:lnTo>
                    <a:pt x="361" y="298"/>
                  </a:lnTo>
                  <a:lnTo>
                    <a:pt x="350" y="297"/>
                  </a:lnTo>
                  <a:lnTo>
                    <a:pt x="339" y="296"/>
                  </a:lnTo>
                  <a:lnTo>
                    <a:pt x="326" y="292"/>
                  </a:lnTo>
                  <a:lnTo>
                    <a:pt x="314" y="290"/>
                  </a:lnTo>
                  <a:lnTo>
                    <a:pt x="302" y="289"/>
                  </a:lnTo>
                  <a:lnTo>
                    <a:pt x="290" y="287"/>
                  </a:lnTo>
                  <a:lnTo>
                    <a:pt x="278" y="285"/>
                  </a:lnTo>
                  <a:lnTo>
                    <a:pt x="267" y="284"/>
                  </a:lnTo>
                  <a:lnTo>
                    <a:pt x="255" y="284"/>
                  </a:lnTo>
                  <a:lnTo>
                    <a:pt x="245" y="285"/>
                  </a:lnTo>
                  <a:lnTo>
                    <a:pt x="231" y="280"/>
                  </a:lnTo>
                  <a:lnTo>
                    <a:pt x="219" y="278"/>
                  </a:lnTo>
                  <a:lnTo>
                    <a:pt x="204" y="275"/>
                  </a:lnTo>
                  <a:lnTo>
                    <a:pt x="191" y="274"/>
                  </a:lnTo>
                  <a:lnTo>
                    <a:pt x="176" y="272"/>
                  </a:lnTo>
                  <a:lnTo>
                    <a:pt x="162" y="272"/>
                  </a:lnTo>
                  <a:lnTo>
                    <a:pt x="148" y="271"/>
                  </a:lnTo>
                  <a:lnTo>
                    <a:pt x="135" y="271"/>
                  </a:lnTo>
                  <a:lnTo>
                    <a:pt x="119" y="270"/>
                  </a:lnTo>
                  <a:lnTo>
                    <a:pt x="104" y="270"/>
                  </a:lnTo>
                  <a:lnTo>
                    <a:pt x="92" y="268"/>
                  </a:lnTo>
                  <a:lnTo>
                    <a:pt x="79" y="266"/>
                  </a:lnTo>
                  <a:lnTo>
                    <a:pt x="65" y="262"/>
                  </a:lnTo>
                  <a:lnTo>
                    <a:pt x="53" y="259"/>
                  </a:lnTo>
                  <a:lnTo>
                    <a:pt x="39" y="255"/>
                  </a:lnTo>
                  <a:lnTo>
                    <a:pt x="30" y="249"/>
                  </a:lnTo>
                  <a:lnTo>
                    <a:pt x="29" y="247"/>
                  </a:lnTo>
                  <a:lnTo>
                    <a:pt x="27" y="246"/>
                  </a:lnTo>
                  <a:lnTo>
                    <a:pt x="30" y="236"/>
                  </a:lnTo>
                  <a:lnTo>
                    <a:pt x="32" y="226"/>
                  </a:lnTo>
                  <a:lnTo>
                    <a:pt x="33" y="218"/>
                  </a:lnTo>
                  <a:lnTo>
                    <a:pt x="35" y="209"/>
                  </a:lnTo>
                  <a:lnTo>
                    <a:pt x="33" y="198"/>
                  </a:lnTo>
                  <a:lnTo>
                    <a:pt x="33" y="190"/>
                  </a:lnTo>
                  <a:lnTo>
                    <a:pt x="31" y="179"/>
                  </a:lnTo>
                  <a:lnTo>
                    <a:pt x="30" y="170"/>
                  </a:lnTo>
                  <a:lnTo>
                    <a:pt x="26" y="159"/>
                  </a:lnTo>
                  <a:lnTo>
                    <a:pt x="24" y="151"/>
                  </a:lnTo>
                  <a:lnTo>
                    <a:pt x="23" y="140"/>
                  </a:lnTo>
                  <a:lnTo>
                    <a:pt x="20" y="131"/>
                  </a:lnTo>
                  <a:lnTo>
                    <a:pt x="17" y="122"/>
                  </a:lnTo>
                  <a:lnTo>
                    <a:pt x="13" y="112"/>
                  </a:lnTo>
                  <a:lnTo>
                    <a:pt x="12" y="103"/>
                  </a:lnTo>
                  <a:lnTo>
                    <a:pt x="11" y="96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14" y="69"/>
                  </a:lnTo>
                  <a:lnTo>
                    <a:pt x="13" y="59"/>
                  </a:lnTo>
                  <a:lnTo>
                    <a:pt x="11" y="50"/>
                  </a:lnTo>
                  <a:lnTo>
                    <a:pt x="7" y="42"/>
                  </a:lnTo>
                  <a:lnTo>
                    <a:pt x="3" y="32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1" y="5"/>
                  </a:lnTo>
                  <a:lnTo>
                    <a:pt x="9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5" y="5"/>
                  </a:lnTo>
                  <a:lnTo>
                    <a:pt x="43" y="4"/>
                  </a:lnTo>
                  <a:lnTo>
                    <a:pt x="51" y="4"/>
                  </a:lnTo>
                  <a:lnTo>
                    <a:pt x="59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6" name="Freeform 467"/>
            <p:cNvSpPr>
              <a:spLocks/>
            </p:cNvSpPr>
            <p:nvPr/>
          </p:nvSpPr>
          <p:spPr bwMode="auto">
            <a:xfrm>
              <a:off x="6639" y="3880"/>
              <a:ext cx="12" cy="3"/>
            </a:xfrm>
            <a:custGeom>
              <a:avLst/>
              <a:gdLst>
                <a:gd name="T0" fmla="*/ 0 w 46"/>
                <a:gd name="T1" fmla="*/ 0 h 13"/>
                <a:gd name="T2" fmla="*/ 0 w 46"/>
                <a:gd name="T3" fmla="*/ 0 h 13"/>
                <a:gd name="T4" fmla="*/ 0 w 46"/>
                <a:gd name="T5" fmla="*/ 0 h 13"/>
                <a:gd name="T6" fmla="*/ 0 w 46"/>
                <a:gd name="T7" fmla="*/ 0 h 13"/>
                <a:gd name="T8" fmla="*/ 0 w 46"/>
                <a:gd name="T9" fmla="*/ 0 h 13"/>
                <a:gd name="T10" fmla="*/ 0 w 46"/>
                <a:gd name="T11" fmla="*/ 0 h 13"/>
                <a:gd name="T12" fmla="*/ 0 w 46"/>
                <a:gd name="T13" fmla="*/ 0 h 13"/>
                <a:gd name="T14" fmla="*/ 0 w 46"/>
                <a:gd name="T15" fmla="*/ 0 h 13"/>
                <a:gd name="T16" fmla="*/ 0 w 46"/>
                <a:gd name="T17" fmla="*/ 0 h 13"/>
                <a:gd name="T18" fmla="*/ 0 w 46"/>
                <a:gd name="T19" fmla="*/ 0 h 13"/>
                <a:gd name="T20" fmla="*/ 0 w 46"/>
                <a:gd name="T21" fmla="*/ 0 h 13"/>
                <a:gd name="T22" fmla="*/ 0 w 46"/>
                <a:gd name="T23" fmla="*/ 0 h 13"/>
                <a:gd name="T24" fmla="*/ 0 w 46"/>
                <a:gd name="T25" fmla="*/ 0 h 13"/>
                <a:gd name="T26" fmla="*/ 0 w 46"/>
                <a:gd name="T27" fmla="*/ 0 h 13"/>
                <a:gd name="T28" fmla="*/ 0 w 46"/>
                <a:gd name="T29" fmla="*/ 0 h 13"/>
                <a:gd name="T30" fmla="*/ 0 w 46"/>
                <a:gd name="T31" fmla="*/ 0 h 13"/>
                <a:gd name="T32" fmla="*/ 0 w 46"/>
                <a:gd name="T33" fmla="*/ 0 h 13"/>
                <a:gd name="T34" fmla="*/ 0 w 46"/>
                <a:gd name="T35" fmla="*/ 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"/>
                <a:gd name="T55" fmla="*/ 0 h 13"/>
                <a:gd name="T56" fmla="*/ 46 w 46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" h="13">
                  <a:moveTo>
                    <a:pt x="2" y="1"/>
                  </a:moveTo>
                  <a:lnTo>
                    <a:pt x="11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4" y="9"/>
                  </a:lnTo>
                  <a:lnTo>
                    <a:pt x="46" y="13"/>
                  </a:lnTo>
                  <a:lnTo>
                    <a:pt x="40" y="13"/>
                  </a:lnTo>
                  <a:lnTo>
                    <a:pt x="32" y="13"/>
                  </a:lnTo>
                  <a:lnTo>
                    <a:pt x="28" y="12"/>
                  </a:lnTo>
                  <a:lnTo>
                    <a:pt x="22" y="11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7" name="Freeform 468"/>
            <p:cNvSpPr>
              <a:spLocks/>
            </p:cNvSpPr>
            <p:nvPr/>
          </p:nvSpPr>
          <p:spPr bwMode="auto">
            <a:xfrm>
              <a:off x="6558" y="3887"/>
              <a:ext cx="88" cy="14"/>
            </a:xfrm>
            <a:custGeom>
              <a:avLst/>
              <a:gdLst>
                <a:gd name="T0" fmla="*/ 0 w 353"/>
                <a:gd name="T1" fmla="*/ 0 h 57"/>
                <a:gd name="T2" fmla="*/ 0 w 353"/>
                <a:gd name="T3" fmla="*/ 0 h 57"/>
                <a:gd name="T4" fmla="*/ 0 w 353"/>
                <a:gd name="T5" fmla="*/ 0 h 57"/>
                <a:gd name="T6" fmla="*/ 0 w 353"/>
                <a:gd name="T7" fmla="*/ 0 h 57"/>
                <a:gd name="T8" fmla="*/ 0 w 353"/>
                <a:gd name="T9" fmla="*/ 0 h 57"/>
                <a:gd name="T10" fmla="*/ 0 w 353"/>
                <a:gd name="T11" fmla="*/ 0 h 57"/>
                <a:gd name="T12" fmla="*/ 0 w 353"/>
                <a:gd name="T13" fmla="*/ 0 h 57"/>
                <a:gd name="T14" fmla="*/ 0 w 353"/>
                <a:gd name="T15" fmla="*/ 0 h 57"/>
                <a:gd name="T16" fmla="*/ 0 w 353"/>
                <a:gd name="T17" fmla="*/ 0 h 57"/>
                <a:gd name="T18" fmla="*/ 0 w 353"/>
                <a:gd name="T19" fmla="*/ 0 h 57"/>
                <a:gd name="T20" fmla="*/ 0 w 353"/>
                <a:gd name="T21" fmla="*/ 0 h 57"/>
                <a:gd name="T22" fmla="*/ 0 w 353"/>
                <a:gd name="T23" fmla="*/ 0 h 57"/>
                <a:gd name="T24" fmla="*/ 0 w 353"/>
                <a:gd name="T25" fmla="*/ 0 h 57"/>
                <a:gd name="T26" fmla="*/ 0 w 353"/>
                <a:gd name="T27" fmla="*/ 0 h 57"/>
                <a:gd name="T28" fmla="*/ 0 w 353"/>
                <a:gd name="T29" fmla="*/ 0 h 57"/>
                <a:gd name="T30" fmla="*/ 0 w 353"/>
                <a:gd name="T31" fmla="*/ 0 h 57"/>
                <a:gd name="T32" fmla="*/ 0 w 353"/>
                <a:gd name="T33" fmla="*/ 0 h 57"/>
                <a:gd name="T34" fmla="*/ 0 w 353"/>
                <a:gd name="T35" fmla="*/ 0 h 57"/>
                <a:gd name="T36" fmla="*/ 0 w 353"/>
                <a:gd name="T37" fmla="*/ 0 h 57"/>
                <a:gd name="T38" fmla="*/ 0 w 353"/>
                <a:gd name="T39" fmla="*/ 0 h 57"/>
                <a:gd name="T40" fmla="*/ 0 w 353"/>
                <a:gd name="T41" fmla="*/ 0 h 57"/>
                <a:gd name="T42" fmla="*/ 0 w 353"/>
                <a:gd name="T43" fmla="*/ 0 h 57"/>
                <a:gd name="T44" fmla="*/ 0 w 353"/>
                <a:gd name="T45" fmla="*/ 0 h 57"/>
                <a:gd name="T46" fmla="*/ 0 w 353"/>
                <a:gd name="T47" fmla="*/ 0 h 57"/>
                <a:gd name="T48" fmla="*/ 0 w 353"/>
                <a:gd name="T49" fmla="*/ 0 h 57"/>
                <a:gd name="T50" fmla="*/ 0 w 353"/>
                <a:gd name="T51" fmla="*/ 0 h 57"/>
                <a:gd name="T52" fmla="*/ 0 w 353"/>
                <a:gd name="T53" fmla="*/ 0 h 57"/>
                <a:gd name="T54" fmla="*/ 0 w 353"/>
                <a:gd name="T55" fmla="*/ 0 h 57"/>
                <a:gd name="T56" fmla="*/ 0 w 353"/>
                <a:gd name="T57" fmla="*/ 0 h 57"/>
                <a:gd name="T58" fmla="*/ 0 w 353"/>
                <a:gd name="T59" fmla="*/ 0 h 57"/>
                <a:gd name="T60" fmla="*/ 0 w 353"/>
                <a:gd name="T61" fmla="*/ 0 h 57"/>
                <a:gd name="T62" fmla="*/ 0 w 353"/>
                <a:gd name="T63" fmla="*/ 0 h 57"/>
                <a:gd name="T64" fmla="*/ 0 w 353"/>
                <a:gd name="T65" fmla="*/ 0 h 57"/>
                <a:gd name="T66" fmla="*/ 0 w 353"/>
                <a:gd name="T67" fmla="*/ 0 h 57"/>
                <a:gd name="T68" fmla="*/ 0 w 353"/>
                <a:gd name="T69" fmla="*/ 0 h 57"/>
                <a:gd name="T70" fmla="*/ 0 w 353"/>
                <a:gd name="T71" fmla="*/ 0 h 57"/>
                <a:gd name="T72" fmla="*/ 0 w 353"/>
                <a:gd name="T73" fmla="*/ 0 h 57"/>
                <a:gd name="T74" fmla="*/ 0 w 353"/>
                <a:gd name="T75" fmla="*/ 0 h 57"/>
                <a:gd name="T76" fmla="*/ 0 w 353"/>
                <a:gd name="T77" fmla="*/ 0 h 57"/>
                <a:gd name="T78" fmla="*/ 0 w 353"/>
                <a:gd name="T79" fmla="*/ 0 h 57"/>
                <a:gd name="T80" fmla="*/ 0 w 353"/>
                <a:gd name="T81" fmla="*/ 0 h 57"/>
                <a:gd name="T82" fmla="*/ 0 w 353"/>
                <a:gd name="T83" fmla="*/ 0 h 57"/>
                <a:gd name="T84" fmla="*/ 0 w 353"/>
                <a:gd name="T85" fmla="*/ 0 h 57"/>
                <a:gd name="T86" fmla="*/ 0 w 353"/>
                <a:gd name="T87" fmla="*/ 0 h 57"/>
                <a:gd name="T88" fmla="*/ 0 w 353"/>
                <a:gd name="T89" fmla="*/ 0 h 57"/>
                <a:gd name="T90" fmla="*/ 0 w 353"/>
                <a:gd name="T91" fmla="*/ 0 h 57"/>
                <a:gd name="T92" fmla="*/ 0 w 353"/>
                <a:gd name="T93" fmla="*/ 0 h 57"/>
                <a:gd name="T94" fmla="*/ 0 w 353"/>
                <a:gd name="T95" fmla="*/ 0 h 57"/>
                <a:gd name="T96" fmla="*/ 0 w 353"/>
                <a:gd name="T97" fmla="*/ 0 h 57"/>
                <a:gd name="T98" fmla="*/ 0 w 353"/>
                <a:gd name="T99" fmla="*/ 0 h 57"/>
                <a:gd name="T100" fmla="*/ 0 w 353"/>
                <a:gd name="T101" fmla="*/ 0 h 57"/>
                <a:gd name="T102" fmla="*/ 0 w 353"/>
                <a:gd name="T103" fmla="*/ 0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3"/>
                <a:gd name="T157" fmla="*/ 0 h 57"/>
                <a:gd name="T158" fmla="*/ 353 w 353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3" h="57">
                  <a:moveTo>
                    <a:pt x="12" y="0"/>
                  </a:moveTo>
                  <a:lnTo>
                    <a:pt x="33" y="0"/>
                  </a:lnTo>
                  <a:lnTo>
                    <a:pt x="55" y="0"/>
                  </a:lnTo>
                  <a:lnTo>
                    <a:pt x="75" y="1"/>
                  </a:lnTo>
                  <a:lnTo>
                    <a:pt x="98" y="1"/>
                  </a:lnTo>
                  <a:lnTo>
                    <a:pt x="118" y="2"/>
                  </a:lnTo>
                  <a:lnTo>
                    <a:pt x="140" y="4"/>
                  </a:lnTo>
                  <a:lnTo>
                    <a:pt x="161" y="7"/>
                  </a:lnTo>
                  <a:lnTo>
                    <a:pt x="182" y="10"/>
                  </a:lnTo>
                  <a:lnTo>
                    <a:pt x="204" y="11"/>
                  </a:lnTo>
                  <a:lnTo>
                    <a:pt x="224" y="13"/>
                  </a:lnTo>
                  <a:lnTo>
                    <a:pt x="245" y="16"/>
                  </a:lnTo>
                  <a:lnTo>
                    <a:pt x="267" y="20"/>
                  </a:lnTo>
                  <a:lnTo>
                    <a:pt x="287" y="22"/>
                  </a:lnTo>
                  <a:lnTo>
                    <a:pt x="309" y="24"/>
                  </a:lnTo>
                  <a:lnTo>
                    <a:pt x="330" y="26"/>
                  </a:lnTo>
                  <a:lnTo>
                    <a:pt x="353" y="29"/>
                  </a:lnTo>
                  <a:lnTo>
                    <a:pt x="351" y="35"/>
                  </a:lnTo>
                  <a:lnTo>
                    <a:pt x="350" y="42"/>
                  </a:lnTo>
                  <a:lnTo>
                    <a:pt x="349" y="49"/>
                  </a:lnTo>
                  <a:lnTo>
                    <a:pt x="349" y="57"/>
                  </a:lnTo>
                  <a:lnTo>
                    <a:pt x="332" y="53"/>
                  </a:lnTo>
                  <a:lnTo>
                    <a:pt x="317" y="49"/>
                  </a:lnTo>
                  <a:lnTo>
                    <a:pt x="300" y="46"/>
                  </a:lnTo>
                  <a:lnTo>
                    <a:pt x="285" y="43"/>
                  </a:lnTo>
                  <a:lnTo>
                    <a:pt x="269" y="41"/>
                  </a:lnTo>
                  <a:lnTo>
                    <a:pt x="252" y="39"/>
                  </a:lnTo>
                  <a:lnTo>
                    <a:pt x="237" y="37"/>
                  </a:lnTo>
                  <a:lnTo>
                    <a:pt x="220" y="36"/>
                  </a:lnTo>
                  <a:lnTo>
                    <a:pt x="203" y="34"/>
                  </a:lnTo>
                  <a:lnTo>
                    <a:pt x="185" y="34"/>
                  </a:lnTo>
                  <a:lnTo>
                    <a:pt x="169" y="31"/>
                  </a:lnTo>
                  <a:lnTo>
                    <a:pt x="152" y="31"/>
                  </a:lnTo>
                  <a:lnTo>
                    <a:pt x="134" y="30"/>
                  </a:lnTo>
                  <a:lnTo>
                    <a:pt x="118" y="30"/>
                  </a:lnTo>
                  <a:lnTo>
                    <a:pt x="102" y="29"/>
                  </a:lnTo>
                  <a:lnTo>
                    <a:pt x="87" y="29"/>
                  </a:lnTo>
                  <a:lnTo>
                    <a:pt x="80" y="25"/>
                  </a:lnTo>
                  <a:lnTo>
                    <a:pt x="73" y="24"/>
                  </a:lnTo>
                  <a:lnTo>
                    <a:pt x="62" y="22"/>
                  </a:lnTo>
                  <a:lnTo>
                    <a:pt x="52" y="22"/>
                  </a:lnTo>
                  <a:lnTo>
                    <a:pt x="40" y="22"/>
                  </a:lnTo>
                  <a:lnTo>
                    <a:pt x="29" y="22"/>
                  </a:lnTo>
                  <a:lnTo>
                    <a:pt x="19" y="22"/>
                  </a:lnTo>
                  <a:lnTo>
                    <a:pt x="10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8" name="Freeform 469"/>
            <p:cNvSpPr>
              <a:spLocks/>
            </p:cNvSpPr>
            <p:nvPr/>
          </p:nvSpPr>
          <p:spPr bwMode="auto">
            <a:xfrm>
              <a:off x="7123" y="3887"/>
              <a:ext cx="22" cy="3"/>
            </a:xfrm>
            <a:custGeom>
              <a:avLst/>
              <a:gdLst>
                <a:gd name="T0" fmla="*/ 0 w 88"/>
                <a:gd name="T1" fmla="*/ 0 h 11"/>
                <a:gd name="T2" fmla="*/ 0 w 88"/>
                <a:gd name="T3" fmla="*/ 0 h 11"/>
                <a:gd name="T4" fmla="*/ 0 w 88"/>
                <a:gd name="T5" fmla="*/ 0 h 11"/>
                <a:gd name="T6" fmla="*/ 0 w 88"/>
                <a:gd name="T7" fmla="*/ 0 h 11"/>
                <a:gd name="T8" fmla="*/ 0 w 88"/>
                <a:gd name="T9" fmla="*/ 0 h 11"/>
                <a:gd name="T10" fmla="*/ 0 w 88"/>
                <a:gd name="T11" fmla="*/ 0 h 11"/>
                <a:gd name="T12" fmla="*/ 0 w 88"/>
                <a:gd name="T13" fmla="*/ 0 h 11"/>
                <a:gd name="T14" fmla="*/ 0 w 88"/>
                <a:gd name="T15" fmla="*/ 0 h 11"/>
                <a:gd name="T16" fmla="*/ 0 w 88"/>
                <a:gd name="T17" fmla="*/ 0 h 11"/>
                <a:gd name="T18" fmla="*/ 0 w 88"/>
                <a:gd name="T19" fmla="*/ 0 h 11"/>
                <a:gd name="T20" fmla="*/ 0 w 88"/>
                <a:gd name="T21" fmla="*/ 0 h 11"/>
                <a:gd name="T22" fmla="*/ 0 w 88"/>
                <a:gd name="T23" fmla="*/ 0 h 11"/>
                <a:gd name="T24" fmla="*/ 0 w 88"/>
                <a:gd name="T25" fmla="*/ 0 h 11"/>
                <a:gd name="T26" fmla="*/ 0 w 88"/>
                <a:gd name="T27" fmla="*/ 0 h 11"/>
                <a:gd name="T28" fmla="*/ 0 w 88"/>
                <a:gd name="T29" fmla="*/ 0 h 11"/>
                <a:gd name="T30" fmla="*/ 0 w 88"/>
                <a:gd name="T31" fmla="*/ 0 h 11"/>
                <a:gd name="T32" fmla="*/ 0 w 88"/>
                <a:gd name="T33" fmla="*/ 0 h 11"/>
                <a:gd name="T34" fmla="*/ 0 w 88"/>
                <a:gd name="T35" fmla="*/ 0 h 11"/>
                <a:gd name="T36" fmla="*/ 0 w 88"/>
                <a:gd name="T37" fmla="*/ 0 h 11"/>
                <a:gd name="T38" fmla="*/ 0 w 88"/>
                <a:gd name="T39" fmla="*/ 0 h 11"/>
                <a:gd name="T40" fmla="*/ 0 w 88"/>
                <a:gd name="T41" fmla="*/ 0 h 11"/>
                <a:gd name="T42" fmla="*/ 0 w 88"/>
                <a:gd name="T43" fmla="*/ 0 h 11"/>
                <a:gd name="T44" fmla="*/ 0 w 88"/>
                <a:gd name="T45" fmla="*/ 0 h 11"/>
                <a:gd name="T46" fmla="*/ 0 w 88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11"/>
                <a:gd name="T74" fmla="*/ 88 w 88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11">
                  <a:moveTo>
                    <a:pt x="31" y="0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71" y="4"/>
                  </a:lnTo>
                  <a:lnTo>
                    <a:pt x="63" y="7"/>
                  </a:lnTo>
                  <a:lnTo>
                    <a:pt x="55" y="10"/>
                  </a:lnTo>
                  <a:lnTo>
                    <a:pt x="45" y="11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20" y="11"/>
                  </a:lnTo>
                  <a:lnTo>
                    <a:pt x="10" y="9"/>
                  </a:lnTo>
                  <a:lnTo>
                    <a:pt x="0" y="6"/>
                  </a:lnTo>
                  <a:lnTo>
                    <a:pt x="7" y="3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9" name="Freeform 470"/>
            <p:cNvSpPr>
              <a:spLocks/>
            </p:cNvSpPr>
            <p:nvPr/>
          </p:nvSpPr>
          <p:spPr bwMode="auto">
            <a:xfrm>
              <a:off x="6498" y="3889"/>
              <a:ext cx="38" cy="67"/>
            </a:xfrm>
            <a:custGeom>
              <a:avLst/>
              <a:gdLst>
                <a:gd name="T0" fmla="*/ 0 w 153"/>
                <a:gd name="T1" fmla="*/ 0 h 267"/>
                <a:gd name="T2" fmla="*/ 0 w 153"/>
                <a:gd name="T3" fmla="*/ 0 h 267"/>
                <a:gd name="T4" fmla="*/ 0 w 153"/>
                <a:gd name="T5" fmla="*/ 0 h 267"/>
                <a:gd name="T6" fmla="*/ 0 w 153"/>
                <a:gd name="T7" fmla="*/ 0 h 267"/>
                <a:gd name="T8" fmla="*/ 0 w 153"/>
                <a:gd name="T9" fmla="*/ 0 h 267"/>
                <a:gd name="T10" fmla="*/ 0 w 153"/>
                <a:gd name="T11" fmla="*/ 0 h 267"/>
                <a:gd name="T12" fmla="*/ 0 w 153"/>
                <a:gd name="T13" fmla="*/ 0 h 267"/>
                <a:gd name="T14" fmla="*/ 0 w 153"/>
                <a:gd name="T15" fmla="*/ 0 h 267"/>
                <a:gd name="T16" fmla="*/ 0 w 153"/>
                <a:gd name="T17" fmla="*/ 0 h 267"/>
                <a:gd name="T18" fmla="*/ 0 w 153"/>
                <a:gd name="T19" fmla="*/ 0 h 267"/>
                <a:gd name="T20" fmla="*/ 0 w 153"/>
                <a:gd name="T21" fmla="*/ 0 h 267"/>
                <a:gd name="T22" fmla="*/ 0 w 153"/>
                <a:gd name="T23" fmla="*/ 0 h 267"/>
                <a:gd name="T24" fmla="*/ 0 w 153"/>
                <a:gd name="T25" fmla="*/ 0 h 267"/>
                <a:gd name="T26" fmla="*/ 0 w 153"/>
                <a:gd name="T27" fmla="*/ 0 h 267"/>
                <a:gd name="T28" fmla="*/ 0 w 153"/>
                <a:gd name="T29" fmla="*/ 0 h 267"/>
                <a:gd name="T30" fmla="*/ 0 w 153"/>
                <a:gd name="T31" fmla="*/ 0 h 267"/>
                <a:gd name="T32" fmla="*/ 0 w 153"/>
                <a:gd name="T33" fmla="*/ 0 h 267"/>
                <a:gd name="T34" fmla="*/ 0 w 153"/>
                <a:gd name="T35" fmla="*/ 0 h 267"/>
                <a:gd name="T36" fmla="*/ 0 w 153"/>
                <a:gd name="T37" fmla="*/ 0 h 267"/>
                <a:gd name="T38" fmla="*/ 0 w 153"/>
                <a:gd name="T39" fmla="*/ 0 h 267"/>
                <a:gd name="T40" fmla="*/ 0 w 153"/>
                <a:gd name="T41" fmla="*/ 0 h 267"/>
                <a:gd name="T42" fmla="*/ 0 w 153"/>
                <a:gd name="T43" fmla="*/ 0 h 267"/>
                <a:gd name="T44" fmla="*/ 0 w 153"/>
                <a:gd name="T45" fmla="*/ 0 h 267"/>
                <a:gd name="T46" fmla="*/ 0 w 153"/>
                <a:gd name="T47" fmla="*/ 0 h 267"/>
                <a:gd name="T48" fmla="*/ 0 w 153"/>
                <a:gd name="T49" fmla="*/ 0 h 267"/>
                <a:gd name="T50" fmla="*/ 0 w 153"/>
                <a:gd name="T51" fmla="*/ 0 h 267"/>
                <a:gd name="T52" fmla="*/ 0 w 153"/>
                <a:gd name="T53" fmla="*/ 0 h 267"/>
                <a:gd name="T54" fmla="*/ 0 w 153"/>
                <a:gd name="T55" fmla="*/ 0 h 267"/>
                <a:gd name="T56" fmla="*/ 0 w 153"/>
                <a:gd name="T57" fmla="*/ 0 h 267"/>
                <a:gd name="T58" fmla="*/ 0 w 153"/>
                <a:gd name="T59" fmla="*/ 0 h 267"/>
                <a:gd name="T60" fmla="*/ 0 w 153"/>
                <a:gd name="T61" fmla="*/ 0 h 267"/>
                <a:gd name="T62" fmla="*/ 0 w 153"/>
                <a:gd name="T63" fmla="*/ 0 h 267"/>
                <a:gd name="T64" fmla="*/ 0 w 153"/>
                <a:gd name="T65" fmla="*/ 0 h 267"/>
                <a:gd name="T66" fmla="*/ 0 w 153"/>
                <a:gd name="T67" fmla="*/ 0 h 267"/>
                <a:gd name="T68" fmla="*/ 0 w 153"/>
                <a:gd name="T69" fmla="*/ 0 h 267"/>
                <a:gd name="T70" fmla="*/ 0 w 153"/>
                <a:gd name="T71" fmla="*/ 0 h 267"/>
                <a:gd name="T72" fmla="*/ 0 w 153"/>
                <a:gd name="T73" fmla="*/ 0 h 267"/>
                <a:gd name="T74" fmla="*/ 0 w 153"/>
                <a:gd name="T75" fmla="*/ 0 h 267"/>
                <a:gd name="T76" fmla="*/ 0 w 153"/>
                <a:gd name="T77" fmla="*/ 0 h 267"/>
                <a:gd name="T78" fmla="*/ 0 w 153"/>
                <a:gd name="T79" fmla="*/ 0 h 267"/>
                <a:gd name="T80" fmla="*/ 0 w 153"/>
                <a:gd name="T81" fmla="*/ 0 h 267"/>
                <a:gd name="T82" fmla="*/ 0 w 153"/>
                <a:gd name="T83" fmla="*/ 0 h 267"/>
                <a:gd name="T84" fmla="*/ 0 w 153"/>
                <a:gd name="T85" fmla="*/ 0 h 267"/>
                <a:gd name="T86" fmla="*/ 0 w 153"/>
                <a:gd name="T87" fmla="*/ 0 h 267"/>
                <a:gd name="T88" fmla="*/ 0 w 153"/>
                <a:gd name="T89" fmla="*/ 0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3"/>
                <a:gd name="T136" fmla="*/ 0 h 267"/>
                <a:gd name="T137" fmla="*/ 153 w 153"/>
                <a:gd name="T138" fmla="*/ 267 h 2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3" h="267">
                  <a:moveTo>
                    <a:pt x="96" y="0"/>
                  </a:moveTo>
                  <a:lnTo>
                    <a:pt x="102" y="0"/>
                  </a:lnTo>
                  <a:lnTo>
                    <a:pt x="107" y="1"/>
                  </a:lnTo>
                  <a:lnTo>
                    <a:pt x="111" y="2"/>
                  </a:lnTo>
                  <a:lnTo>
                    <a:pt x="116" y="3"/>
                  </a:lnTo>
                  <a:lnTo>
                    <a:pt x="118" y="6"/>
                  </a:lnTo>
                  <a:lnTo>
                    <a:pt x="120" y="12"/>
                  </a:lnTo>
                  <a:lnTo>
                    <a:pt x="118" y="19"/>
                  </a:lnTo>
                  <a:lnTo>
                    <a:pt x="114" y="27"/>
                  </a:lnTo>
                  <a:lnTo>
                    <a:pt x="108" y="32"/>
                  </a:lnTo>
                  <a:lnTo>
                    <a:pt x="104" y="36"/>
                  </a:lnTo>
                  <a:lnTo>
                    <a:pt x="98" y="42"/>
                  </a:lnTo>
                  <a:lnTo>
                    <a:pt x="94" y="46"/>
                  </a:lnTo>
                  <a:lnTo>
                    <a:pt x="82" y="55"/>
                  </a:lnTo>
                  <a:lnTo>
                    <a:pt x="76" y="61"/>
                  </a:lnTo>
                  <a:lnTo>
                    <a:pt x="79" y="67"/>
                  </a:lnTo>
                  <a:lnTo>
                    <a:pt x="82" y="69"/>
                  </a:lnTo>
                  <a:lnTo>
                    <a:pt x="85" y="69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2" y="58"/>
                  </a:lnTo>
                  <a:lnTo>
                    <a:pt x="107" y="54"/>
                  </a:lnTo>
                  <a:lnTo>
                    <a:pt x="114" y="49"/>
                  </a:lnTo>
                  <a:lnTo>
                    <a:pt x="119" y="45"/>
                  </a:lnTo>
                  <a:lnTo>
                    <a:pt x="126" y="42"/>
                  </a:lnTo>
                  <a:lnTo>
                    <a:pt x="131" y="40"/>
                  </a:lnTo>
                  <a:lnTo>
                    <a:pt x="138" y="41"/>
                  </a:lnTo>
                  <a:lnTo>
                    <a:pt x="138" y="46"/>
                  </a:lnTo>
                  <a:lnTo>
                    <a:pt x="140" y="52"/>
                  </a:lnTo>
                  <a:lnTo>
                    <a:pt x="132" y="52"/>
                  </a:lnTo>
                  <a:lnTo>
                    <a:pt x="125" y="55"/>
                  </a:lnTo>
                  <a:lnTo>
                    <a:pt x="118" y="57"/>
                  </a:lnTo>
                  <a:lnTo>
                    <a:pt x="114" y="61"/>
                  </a:lnTo>
                  <a:lnTo>
                    <a:pt x="108" y="66"/>
                  </a:lnTo>
                  <a:lnTo>
                    <a:pt x="105" y="72"/>
                  </a:lnTo>
                  <a:lnTo>
                    <a:pt x="104" y="78"/>
                  </a:lnTo>
                  <a:lnTo>
                    <a:pt x="104" y="87"/>
                  </a:lnTo>
                  <a:lnTo>
                    <a:pt x="112" y="83"/>
                  </a:lnTo>
                  <a:lnTo>
                    <a:pt x="120" y="79"/>
                  </a:lnTo>
                  <a:lnTo>
                    <a:pt x="129" y="76"/>
                  </a:lnTo>
                  <a:lnTo>
                    <a:pt x="138" y="78"/>
                  </a:lnTo>
                  <a:lnTo>
                    <a:pt x="140" y="81"/>
                  </a:lnTo>
                  <a:lnTo>
                    <a:pt x="142" y="87"/>
                  </a:lnTo>
                  <a:lnTo>
                    <a:pt x="137" y="91"/>
                  </a:lnTo>
                  <a:lnTo>
                    <a:pt x="140" y="98"/>
                  </a:lnTo>
                  <a:lnTo>
                    <a:pt x="143" y="105"/>
                  </a:lnTo>
                  <a:lnTo>
                    <a:pt x="149" y="112"/>
                  </a:lnTo>
                  <a:lnTo>
                    <a:pt x="140" y="111"/>
                  </a:lnTo>
                  <a:lnTo>
                    <a:pt x="132" y="110"/>
                  </a:lnTo>
                  <a:lnTo>
                    <a:pt x="124" y="110"/>
                  </a:lnTo>
                  <a:lnTo>
                    <a:pt x="117" y="110"/>
                  </a:lnTo>
                  <a:lnTo>
                    <a:pt x="106" y="108"/>
                  </a:lnTo>
                  <a:lnTo>
                    <a:pt x="98" y="107"/>
                  </a:lnTo>
                  <a:lnTo>
                    <a:pt x="89" y="107"/>
                  </a:lnTo>
                  <a:lnTo>
                    <a:pt x="82" y="107"/>
                  </a:lnTo>
                  <a:lnTo>
                    <a:pt x="71" y="107"/>
                  </a:lnTo>
                  <a:lnTo>
                    <a:pt x="64" y="108"/>
                  </a:lnTo>
                  <a:lnTo>
                    <a:pt x="57" y="110"/>
                  </a:lnTo>
                  <a:lnTo>
                    <a:pt x="49" y="113"/>
                  </a:lnTo>
                  <a:lnTo>
                    <a:pt x="43" y="118"/>
                  </a:lnTo>
                  <a:lnTo>
                    <a:pt x="37" y="123"/>
                  </a:lnTo>
                  <a:lnTo>
                    <a:pt x="34" y="131"/>
                  </a:lnTo>
                  <a:lnTo>
                    <a:pt x="30" y="140"/>
                  </a:lnTo>
                  <a:lnTo>
                    <a:pt x="29" y="146"/>
                  </a:lnTo>
                  <a:lnTo>
                    <a:pt x="29" y="151"/>
                  </a:lnTo>
                  <a:lnTo>
                    <a:pt x="29" y="158"/>
                  </a:lnTo>
                  <a:lnTo>
                    <a:pt x="29" y="163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8" y="192"/>
                  </a:lnTo>
                  <a:lnTo>
                    <a:pt x="28" y="198"/>
                  </a:lnTo>
                  <a:lnTo>
                    <a:pt x="28" y="204"/>
                  </a:lnTo>
                  <a:lnTo>
                    <a:pt x="28" y="209"/>
                  </a:lnTo>
                  <a:lnTo>
                    <a:pt x="26" y="215"/>
                  </a:lnTo>
                  <a:lnTo>
                    <a:pt x="26" y="221"/>
                  </a:lnTo>
                  <a:lnTo>
                    <a:pt x="25" y="227"/>
                  </a:lnTo>
                  <a:lnTo>
                    <a:pt x="25" y="233"/>
                  </a:lnTo>
                  <a:lnTo>
                    <a:pt x="32" y="230"/>
                  </a:lnTo>
                  <a:lnTo>
                    <a:pt x="40" y="230"/>
                  </a:lnTo>
                  <a:lnTo>
                    <a:pt x="47" y="230"/>
                  </a:lnTo>
                  <a:lnTo>
                    <a:pt x="57" y="231"/>
                  </a:lnTo>
                  <a:lnTo>
                    <a:pt x="63" y="231"/>
                  </a:lnTo>
                  <a:lnTo>
                    <a:pt x="71" y="233"/>
                  </a:lnTo>
                  <a:lnTo>
                    <a:pt x="79" y="235"/>
                  </a:lnTo>
                  <a:lnTo>
                    <a:pt x="88" y="238"/>
                  </a:lnTo>
                  <a:lnTo>
                    <a:pt x="94" y="239"/>
                  </a:lnTo>
                  <a:lnTo>
                    <a:pt x="104" y="241"/>
                  </a:lnTo>
                  <a:lnTo>
                    <a:pt x="111" y="242"/>
                  </a:lnTo>
                  <a:lnTo>
                    <a:pt x="119" y="244"/>
                  </a:lnTo>
                  <a:lnTo>
                    <a:pt x="128" y="244"/>
                  </a:lnTo>
                  <a:lnTo>
                    <a:pt x="136" y="244"/>
                  </a:lnTo>
                  <a:lnTo>
                    <a:pt x="143" y="243"/>
                  </a:lnTo>
                  <a:lnTo>
                    <a:pt x="153" y="241"/>
                  </a:lnTo>
                  <a:lnTo>
                    <a:pt x="153" y="247"/>
                  </a:lnTo>
                  <a:lnTo>
                    <a:pt x="153" y="257"/>
                  </a:lnTo>
                  <a:lnTo>
                    <a:pt x="153" y="262"/>
                  </a:lnTo>
                  <a:lnTo>
                    <a:pt x="148" y="266"/>
                  </a:lnTo>
                  <a:lnTo>
                    <a:pt x="142" y="266"/>
                  </a:lnTo>
                  <a:lnTo>
                    <a:pt x="137" y="267"/>
                  </a:lnTo>
                  <a:lnTo>
                    <a:pt x="129" y="267"/>
                  </a:lnTo>
                  <a:lnTo>
                    <a:pt x="123" y="267"/>
                  </a:lnTo>
                  <a:lnTo>
                    <a:pt x="114" y="266"/>
                  </a:lnTo>
                  <a:lnTo>
                    <a:pt x="106" y="265"/>
                  </a:lnTo>
                  <a:lnTo>
                    <a:pt x="98" y="264"/>
                  </a:lnTo>
                  <a:lnTo>
                    <a:pt x="90" y="264"/>
                  </a:lnTo>
                  <a:lnTo>
                    <a:pt x="82" y="264"/>
                  </a:lnTo>
                  <a:lnTo>
                    <a:pt x="76" y="264"/>
                  </a:lnTo>
                  <a:lnTo>
                    <a:pt x="70" y="264"/>
                  </a:lnTo>
                  <a:lnTo>
                    <a:pt x="65" y="265"/>
                  </a:lnTo>
                  <a:lnTo>
                    <a:pt x="53" y="260"/>
                  </a:lnTo>
                  <a:lnTo>
                    <a:pt x="43" y="257"/>
                  </a:lnTo>
                  <a:lnTo>
                    <a:pt x="34" y="252"/>
                  </a:lnTo>
                  <a:lnTo>
                    <a:pt x="25" y="246"/>
                  </a:lnTo>
                  <a:lnTo>
                    <a:pt x="16" y="236"/>
                  </a:lnTo>
                  <a:lnTo>
                    <a:pt x="10" y="225"/>
                  </a:lnTo>
                  <a:lnTo>
                    <a:pt x="4" y="212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1" y="152"/>
                  </a:lnTo>
                  <a:lnTo>
                    <a:pt x="5" y="138"/>
                  </a:lnTo>
                  <a:lnTo>
                    <a:pt x="8" y="122"/>
                  </a:lnTo>
                  <a:lnTo>
                    <a:pt x="13" y="107"/>
                  </a:lnTo>
                  <a:lnTo>
                    <a:pt x="20" y="92"/>
                  </a:lnTo>
                  <a:lnTo>
                    <a:pt x="28" y="78"/>
                  </a:lnTo>
                  <a:lnTo>
                    <a:pt x="35" y="65"/>
                  </a:lnTo>
                  <a:lnTo>
                    <a:pt x="45" y="54"/>
                  </a:lnTo>
                  <a:lnTo>
                    <a:pt x="54" y="43"/>
                  </a:lnTo>
                  <a:lnTo>
                    <a:pt x="65" y="35"/>
                  </a:lnTo>
                  <a:lnTo>
                    <a:pt x="71" y="26"/>
                  </a:lnTo>
                  <a:lnTo>
                    <a:pt x="81" y="17"/>
                  </a:lnTo>
                  <a:lnTo>
                    <a:pt x="88" y="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0" name="Freeform 471"/>
            <p:cNvSpPr>
              <a:spLocks/>
            </p:cNvSpPr>
            <p:nvPr/>
          </p:nvSpPr>
          <p:spPr bwMode="auto">
            <a:xfrm>
              <a:off x="6703" y="3891"/>
              <a:ext cx="12" cy="10"/>
            </a:xfrm>
            <a:custGeom>
              <a:avLst/>
              <a:gdLst>
                <a:gd name="T0" fmla="*/ 0 w 47"/>
                <a:gd name="T1" fmla="*/ 0 h 39"/>
                <a:gd name="T2" fmla="*/ 0 w 47"/>
                <a:gd name="T3" fmla="*/ 0 h 39"/>
                <a:gd name="T4" fmla="*/ 0 w 47"/>
                <a:gd name="T5" fmla="*/ 0 h 39"/>
                <a:gd name="T6" fmla="*/ 0 w 47"/>
                <a:gd name="T7" fmla="*/ 0 h 39"/>
                <a:gd name="T8" fmla="*/ 0 w 47"/>
                <a:gd name="T9" fmla="*/ 0 h 39"/>
                <a:gd name="T10" fmla="*/ 0 w 47"/>
                <a:gd name="T11" fmla="*/ 0 h 39"/>
                <a:gd name="T12" fmla="*/ 0 w 47"/>
                <a:gd name="T13" fmla="*/ 0 h 39"/>
                <a:gd name="T14" fmla="*/ 0 w 47"/>
                <a:gd name="T15" fmla="*/ 0 h 39"/>
                <a:gd name="T16" fmla="*/ 0 w 47"/>
                <a:gd name="T17" fmla="*/ 0 h 39"/>
                <a:gd name="T18" fmla="*/ 0 w 47"/>
                <a:gd name="T19" fmla="*/ 0 h 39"/>
                <a:gd name="T20" fmla="*/ 0 w 47"/>
                <a:gd name="T21" fmla="*/ 0 h 39"/>
                <a:gd name="T22" fmla="*/ 0 w 47"/>
                <a:gd name="T23" fmla="*/ 0 h 39"/>
                <a:gd name="T24" fmla="*/ 0 w 47"/>
                <a:gd name="T25" fmla="*/ 0 h 39"/>
                <a:gd name="T26" fmla="*/ 0 w 47"/>
                <a:gd name="T27" fmla="*/ 0 h 39"/>
                <a:gd name="T28" fmla="*/ 0 w 47"/>
                <a:gd name="T29" fmla="*/ 0 h 39"/>
                <a:gd name="T30" fmla="*/ 0 w 47"/>
                <a:gd name="T31" fmla="*/ 0 h 39"/>
                <a:gd name="T32" fmla="*/ 0 w 47"/>
                <a:gd name="T33" fmla="*/ 0 h 39"/>
                <a:gd name="T34" fmla="*/ 0 w 47"/>
                <a:gd name="T35" fmla="*/ 0 h 39"/>
                <a:gd name="T36" fmla="*/ 0 w 47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7"/>
                <a:gd name="T58" fmla="*/ 0 h 39"/>
                <a:gd name="T59" fmla="*/ 47 w 47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7" h="39">
                  <a:moveTo>
                    <a:pt x="33" y="2"/>
                  </a:moveTo>
                  <a:lnTo>
                    <a:pt x="39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4" y="13"/>
                  </a:lnTo>
                  <a:lnTo>
                    <a:pt x="36" y="19"/>
                  </a:lnTo>
                  <a:lnTo>
                    <a:pt x="29" y="26"/>
                  </a:lnTo>
                  <a:lnTo>
                    <a:pt x="21" y="32"/>
                  </a:lnTo>
                  <a:lnTo>
                    <a:pt x="16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1" name="Freeform 472"/>
            <p:cNvSpPr>
              <a:spLocks/>
            </p:cNvSpPr>
            <p:nvPr/>
          </p:nvSpPr>
          <p:spPr bwMode="auto">
            <a:xfrm>
              <a:off x="6717" y="3891"/>
              <a:ext cx="118" cy="83"/>
            </a:xfrm>
            <a:custGeom>
              <a:avLst/>
              <a:gdLst>
                <a:gd name="T0" fmla="*/ 0 w 474"/>
                <a:gd name="T1" fmla="*/ 0 h 329"/>
                <a:gd name="T2" fmla="*/ 0 w 474"/>
                <a:gd name="T3" fmla="*/ 0 h 329"/>
                <a:gd name="T4" fmla="*/ 0 w 474"/>
                <a:gd name="T5" fmla="*/ 0 h 329"/>
                <a:gd name="T6" fmla="*/ 0 w 474"/>
                <a:gd name="T7" fmla="*/ 0 h 329"/>
                <a:gd name="T8" fmla="*/ 0 w 474"/>
                <a:gd name="T9" fmla="*/ 0 h 329"/>
                <a:gd name="T10" fmla="*/ 0 w 474"/>
                <a:gd name="T11" fmla="*/ 0 h 329"/>
                <a:gd name="T12" fmla="*/ 0 w 474"/>
                <a:gd name="T13" fmla="*/ 0 h 329"/>
                <a:gd name="T14" fmla="*/ 0 w 474"/>
                <a:gd name="T15" fmla="*/ 0 h 329"/>
                <a:gd name="T16" fmla="*/ 0 w 474"/>
                <a:gd name="T17" fmla="*/ 0 h 329"/>
                <a:gd name="T18" fmla="*/ 0 w 474"/>
                <a:gd name="T19" fmla="*/ 0 h 329"/>
                <a:gd name="T20" fmla="*/ 0 w 474"/>
                <a:gd name="T21" fmla="*/ 0 h 329"/>
                <a:gd name="T22" fmla="*/ 0 w 474"/>
                <a:gd name="T23" fmla="*/ 0 h 329"/>
                <a:gd name="T24" fmla="*/ 0 w 474"/>
                <a:gd name="T25" fmla="*/ 0 h 329"/>
                <a:gd name="T26" fmla="*/ 0 w 474"/>
                <a:gd name="T27" fmla="*/ 0 h 329"/>
                <a:gd name="T28" fmla="*/ 0 w 474"/>
                <a:gd name="T29" fmla="*/ 0 h 329"/>
                <a:gd name="T30" fmla="*/ 0 w 474"/>
                <a:gd name="T31" fmla="*/ 0 h 329"/>
                <a:gd name="T32" fmla="*/ 0 w 474"/>
                <a:gd name="T33" fmla="*/ 0 h 329"/>
                <a:gd name="T34" fmla="*/ 0 w 474"/>
                <a:gd name="T35" fmla="*/ 0 h 329"/>
                <a:gd name="T36" fmla="*/ 0 w 474"/>
                <a:gd name="T37" fmla="*/ 0 h 329"/>
                <a:gd name="T38" fmla="*/ 0 w 474"/>
                <a:gd name="T39" fmla="*/ 0 h 329"/>
                <a:gd name="T40" fmla="*/ 0 w 474"/>
                <a:gd name="T41" fmla="*/ 0 h 329"/>
                <a:gd name="T42" fmla="*/ 0 w 474"/>
                <a:gd name="T43" fmla="*/ 0 h 329"/>
                <a:gd name="T44" fmla="*/ 0 w 474"/>
                <a:gd name="T45" fmla="*/ 0 h 329"/>
                <a:gd name="T46" fmla="*/ 0 w 474"/>
                <a:gd name="T47" fmla="*/ 0 h 329"/>
                <a:gd name="T48" fmla="*/ 0 w 474"/>
                <a:gd name="T49" fmla="*/ 0 h 329"/>
                <a:gd name="T50" fmla="*/ 0 w 474"/>
                <a:gd name="T51" fmla="*/ 0 h 329"/>
                <a:gd name="T52" fmla="*/ 0 w 474"/>
                <a:gd name="T53" fmla="*/ 0 h 329"/>
                <a:gd name="T54" fmla="*/ 0 w 474"/>
                <a:gd name="T55" fmla="*/ 0 h 329"/>
                <a:gd name="T56" fmla="*/ 0 w 474"/>
                <a:gd name="T57" fmla="*/ 0 h 329"/>
                <a:gd name="T58" fmla="*/ 0 w 474"/>
                <a:gd name="T59" fmla="*/ 0 h 329"/>
                <a:gd name="T60" fmla="*/ 0 w 474"/>
                <a:gd name="T61" fmla="*/ 0 h 329"/>
                <a:gd name="T62" fmla="*/ 0 w 474"/>
                <a:gd name="T63" fmla="*/ 0 h 329"/>
                <a:gd name="T64" fmla="*/ 0 w 474"/>
                <a:gd name="T65" fmla="*/ 0 h 329"/>
                <a:gd name="T66" fmla="*/ 0 w 474"/>
                <a:gd name="T67" fmla="*/ 0 h 329"/>
                <a:gd name="T68" fmla="*/ 0 w 474"/>
                <a:gd name="T69" fmla="*/ 0 h 329"/>
                <a:gd name="T70" fmla="*/ 0 w 474"/>
                <a:gd name="T71" fmla="*/ 0 h 329"/>
                <a:gd name="T72" fmla="*/ 0 w 474"/>
                <a:gd name="T73" fmla="*/ 0 h 329"/>
                <a:gd name="T74" fmla="*/ 0 w 474"/>
                <a:gd name="T75" fmla="*/ 0 h 329"/>
                <a:gd name="T76" fmla="*/ 0 w 474"/>
                <a:gd name="T77" fmla="*/ 0 h 329"/>
                <a:gd name="T78" fmla="*/ 0 w 474"/>
                <a:gd name="T79" fmla="*/ 0 h 329"/>
                <a:gd name="T80" fmla="*/ 0 w 474"/>
                <a:gd name="T81" fmla="*/ 0 h 329"/>
                <a:gd name="T82" fmla="*/ 0 w 474"/>
                <a:gd name="T83" fmla="*/ 0 h 329"/>
                <a:gd name="T84" fmla="*/ 0 w 474"/>
                <a:gd name="T85" fmla="*/ 0 h 329"/>
                <a:gd name="T86" fmla="*/ 0 w 474"/>
                <a:gd name="T87" fmla="*/ 0 h 329"/>
                <a:gd name="T88" fmla="*/ 0 w 474"/>
                <a:gd name="T89" fmla="*/ 0 h 329"/>
                <a:gd name="T90" fmla="*/ 0 w 474"/>
                <a:gd name="T91" fmla="*/ 0 h 329"/>
                <a:gd name="T92" fmla="*/ 0 w 474"/>
                <a:gd name="T93" fmla="*/ 0 h 329"/>
                <a:gd name="T94" fmla="*/ 0 w 474"/>
                <a:gd name="T95" fmla="*/ 0 h 329"/>
                <a:gd name="T96" fmla="*/ 0 w 474"/>
                <a:gd name="T97" fmla="*/ 0 h 329"/>
                <a:gd name="T98" fmla="*/ 0 w 474"/>
                <a:gd name="T99" fmla="*/ 0 h 329"/>
                <a:gd name="T100" fmla="*/ 0 w 474"/>
                <a:gd name="T101" fmla="*/ 0 h 329"/>
                <a:gd name="T102" fmla="*/ 0 w 474"/>
                <a:gd name="T103" fmla="*/ 0 h 3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4"/>
                <a:gd name="T157" fmla="*/ 0 h 329"/>
                <a:gd name="T158" fmla="*/ 474 w 474"/>
                <a:gd name="T159" fmla="*/ 329 h 3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4" h="329">
                  <a:moveTo>
                    <a:pt x="251" y="0"/>
                  </a:moveTo>
                  <a:lnTo>
                    <a:pt x="274" y="5"/>
                  </a:lnTo>
                  <a:lnTo>
                    <a:pt x="296" y="11"/>
                  </a:lnTo>
                  <a:lnTo>
                    <a:pt x="318" y="20"/>
                  </a:lnTo>
                  <a:lnTo>
                    <a:pt x="339" y="33"/>
                  </a:lnTo>
                  <a:lnTo>
                    <a:pt x="357" y="46"/>
                  </a:lnTo>
                  <a:lnTo>
                    <a:pt x="374" y="61"/>
                  </a:lnTo>
                  <a:lnTo>
                    <a:pt x="390" y="78"/>
                  </a:lnTo>
                  <a:lnTo>
                    <a:pt x="405" y="98"/>
                  </a:lnTo>
                  <a:lnTo>
                    <a:pt x="417" y="116"/>
                  </a:lnTo>
                  <a:lnTo>
                    <a:pt x="429" y="137"/>
                  </a:lnTo>
                  <a:lnTo>
                    <a:pt x="439" y="158"/>
                  </a:lnTo>
                  <a:lnTo>
                    <a:pt x="449" y="180"/>
                  </a:lnTo>
                  <a:lnTo>
                    <a:pt x="455" y="202"/>
                  </a:lnTo>
                  <a:lnTo>
                    <a:pt x="463" y="224"/>
                  </a:lnTo>
                  <a:lnTo>
                    <a:pt x="468" y="247"/>
                  </a:lnTo>
                  <a:lnTo>
                    <a:pt x="472" y="269"/>
                  </a:lnTo>
                  <a:lnTo>
                    <a:pt x="474" y="277"/>
                  </a:lnTo>
                  <a:lnTo>
                    <a:pt x="474" y="286"/>
                  </a:lnTo>
                  <a:lnTo>
                    <a:pt x="472" y="292"/>
                  </a:lnTo>
                  <a:lnTo>
                    <a:pt x="471" y="301"/>
                  </a:lnTo>
                  <a:lnTo>
                    <a:pt x="466" y="305"/>
                  </a:lnTo>
                  <a:lnTo>
                    <a:pt x="463" y="312"/>
                  </a:lnTo>
                  <a:lnTo>
                    <a:pt x="459" y="316"/>
                  </a:lnTo>
                  <a:lnTo>
                    <a:pt x="454" y="320"/>
                  </a:lnTo>
                  <a:lnTo>
                    <a:pt x="442" y="322"/>
                  </a:lnTo>
                  <a:lnTo>
                    <a:pt x="433" y="318"/>
                  </a:lnTo>
                  <a:lnTo>
                    <a:pt x="428" y="313"/>
                  </a:lnTo>
                  <a:lnTo>
                    <a:pt x="425" y="308"/>
                  </a:lnTo>
                  <a:lnTo>
                    <a:pt x="422" y="299"/>
                  </a:lnTo>
                  <a:lnTo>
                    <a:pt x="422" y="290"/>
                  </a:lnTo>
                  <a:lnTo>
                    <a:pt x="415" y="275"/>
                  </a:lnTo>
                  <a:lnTo>
                    <a:pt x="407" y="261"/>
                  </a:lnTo>
                  <a:lnTo>
                    <a:pt x="401" y="247"/>
                  </a:lnTo>
                  <a:lnTo>
                    <a:pt x="394" y="233"/>
                  </a:lnTo>
                  <a:lnTo>
                    <a:pt x="386" y="218"/>
                  </a:lnTo>
                  <a:lnTo>
                    <a:pt x="378" y="204"/>
                  </a:lnTo>
                  <a:lnTo>
                    <a:pt x="369" y="189"/>
                  </a:lnTo>
                  <a:lnTo>
                    <a:pt x="360" y="177"/>
                  </a:lnTo>
                  <a:lnTo>
                    <a:pt x="348" y="164"/>
                  </a:lnTo>
                  <a:lnTo>
                    <a:pt x="337" y="154"/>
                  </a:lnTo>
                  <a:lnTo>
                    <a:pt x="324" y="145"/>
                  </a:lnTo>
                  <a:lnTo>
                    <a:pt x="312" y="140"/>
                  </a:lnTo>
                  <a:lnTo>
                    <a:pt x="296" y="134"/>
                  </a:lnTo>
                  <a:lnTo>
                    <a:pt x="280" y="133"/>
                  </a:lnTo>
                  <a:lnTo>
                    <a:pt x="263" y="134"/>
                  </a:lnTo>
                  <a:lnTo>
                    <a:pt x="243" y="141"/>
                  </a:lnTo>
                  <a:lnTo>
                    <a:pt x="228" y="140"/>
                  </a:lnTo>
                  <a:lnTo>
                    <a:pt x="213" y="141"/>
                  </a:lnTo>
                  <a:lnTo>
                    <a:pt x="198" y="142"/>
                  </a:lnTo>
                  <a:lnTo>
                    <a:pt x="184" y="144"/>
                  </a:lnTo>
                  <a:lnTo>
                    <a:pt x="171" y="147"/>
                  </a:lnTo>
                  <a:lnTo>
                    <a:pt x="158" y="153"/>
                  </a:lnTo>
                  <a:lnTo>
                    <a:pt x="146" y="157"/>
                  </a:lnTo>
                  <a:lnTo>
                    <a:pt x="135" y="164"/>
                  </a:lnTo>
                  <a:lnTo>
                    <a:pt x="123" y="170"/>
                  </a:lnTo>
                  <a:lnTo>
                    <a:pt x="113" y="179"/>
                  </a:lnTo>
                  <a:lnTo>
                    <a:pt x="103" y="186"/>
                  </a:lnTo>
                  <a:lnTo>
                    <a:pt x="97" y="197"/>
                  </a:lnTo>
                  <a:lnTo>
                    <a:pt x="88" y="207"/>
                  </a:lnTo>
                  <a:lnTo>
                    <a:pt x="82" y="219"/>
                  </a:lnTo>
                  <a:lnTo>
                    <a:pt x="76" y="231"/>
                  </a:lnTo>
                  <a:lnTo>
                    <a:pt x="72" y="246"/>
                  </a:lnTo>
                  <a:lnTo>
                    <a:pt x="69" y="251"/>
                  </a:lnTo>
                  <a:lnTo>
                    <a:pt x="66" y="258"/>
                  </a:lnTo>
                  <a:lnTo>
                    <a:pt x="63" y="263"/>
                  </a:lnTo>
                  <a:lnTo>
                    <a:pt x="60" y="269"/>
                  </a:lnTo>
                  <a:lnTo>
                    <a:pt x="57" y="274"/>
                  </a:lnTo>
                  <a:lnTo>
                    <a:pt x="56" y="280"/>
                  </a:lnTo>
                  <a:lnTo>
                    <a:pt x="52" y="286"/>
                  </a:lnTo>
                  <a:lnTo>
                    <a:pt x="50" y="291"/>
                  </a:lnTo>
                  <a:lnTo>
                    <a:pt x="42" y="301"/>
                  </a:lnTo>
                  <a:lnTo>
                    <a:pt x="35" y="312"/>
                  </a:lnTo>
                  <a:lnTo>
                    <a:pt x="28" y="320"/>
                  </a:lnTo>
                  <a:lnTo>
                    <a:pt x="22" y="329"/>
                  </a:lnTo>
                  <a:lnTo>
                    <a:pt x="11" y="318"/>
                  </a:lnTo>
                  <a:lnTo>
                    <a:pt x="5" y="309"/>
                  </a:lnTo>
                  <a:lnTo>
                    <a:pt x="0" y="298"/>
                  </a:lnTo>
                  <a:lnTo>
                    <a:pt x="0" y="287"/>
                  </a:lnTo>
                  <a:lnTo>
                    <a:pt x="1" y="275"/>
                  </a:lnTo>
                  <a:lnTo>
                    <a:pt x="5" y="263"/>
                  </a:lnTo>
                  <a:lnTo>
                    <a:pt x="10" y="251"/>
                  </a:lnTo>
                  <a:lnTo>
                    <a:pt x="17" y="240"/>
                  </a:lnTo>
                  <a:lnTo>
                    <a:pt x="23" y="227"/>
                  </a:lnTo>
                  <a:lnTo>
                    <a:pt x="31" y="216"/>
                  </a:lnTo>
                  <a:lnTo>
                    <a:pt x="39" y="204"/>
                  </a:lnTo>
                  <a:lnTo>
                    <a:pt x="47" y="192"/>
                  </a:lnTo>
                  <a:lnTo>
                    <a:pt x="54" y="180"/>
                  </a:lnTo>
                  <a:lnTo>
                    <a:pt x="60" y="168"/>
                  </a:lnTo>
                  <a:lnTo>
                    <a:pt x="66" y="156"/>
                  </a:lnTo>
                  <a:lnTo>
                    <a:pt x="70" y="146"/>
                  </a:lnTo>
                  <a:lnTo>
                    <a:pt x="75" y="138"/>
                  </a:lnTo>
                  <a:lnTo>
                    <a:pt x="78" y="129"/>
                  </a:lnTo>
                  <a:lnTo>
                    <a:pt x="83" y="120"/>
                  </a:lnTo>
                  <a:lnTo>
                    <a:pt x="88" y="111"/>
                  </a:lnTo>
                  <a:lnTo>
                    <a:pt x="87" y="111"/>
                  </a:lnTo>
                  <a:lnTo>
                    <a:pt x="86" y="110"/>
                  </a:lnTo>
                  <a:lnTo>
                    <a:pt x="78" y="114"/>
                  </a:lnTo>
                  <a:lnTo>
                    <a:pt x="72" y="118"/>
                  </a:lnTo>
                  <a:lnTo>
                    <a:pt x="68" y="120"/>
                  </a:lnTo>
                  <a:lnTo>
                    <a:pt x="63" y="122"/>
                  </a:lnTo>
                  <a:lnTo>
                    <a:pt x="56" y="122"/>
                  </a:lnTo>
                  <a:lnTo>
                    <a:pt x="51" y="120"/>
                  </a:lnTo>
                  <a:lnTo>
                    <a:pt x="48" y="114"/>
                  </a:lnTo>
                  <a:lnTo>
                    <a:pt x="52" y="109"/>
                  </a:lnTo>
                  <a:lnTo>
                    <a:pt x="56" y="104"/>
                  </a:lnTo>
                  <a:lnTo>
                    <a:pt x="60" y="101"/>
                  </a:lnTo>
                  <a:lnTo>
                    <a:pt x="68" y="97"/>
                  </a:lnTo>
                  <a:lnTo>
                    <a:pt x="77" y="93"/>
                  </a:lnTo>
                  <a:lnTo>
                    <a:pt x="83" y="90"/>
                  </a:lnTo>
                  <a:lnTo>
                    <a:pt x="89" y="89"/>
                  </a:lnTo>
                  <a:lnTo>
                    <a:pt x="91" y="87"/>
                  </a:lnTo>
                  <a:lnTo>
                    <a:pt x="94" y="86"/>
                  </a:lnTo>
                  <a:lnTo>
                    <a:pt x="98" y="82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1" y="74"/>
                  </a:lnTo>
                  <a:lnTo>
                    <a:pt x="80" y="75"/>
                  </a:lnTo>
                  <a:lnTo>
                    <a:pt x="70" y="78"/>
                  </a:lnTo>
                  <a:lnTo>
                    <a:pt x="62" y="80"/>
                  </a:lnTo>
                  <a:lnTo>
                    <a:pt x="54" y="86"/>
                  </a:lnTo>
                  <a:lnTo>
                    <a:pt x="45" y="89"/>
                  </a:lnTo>
                  <a:lnTo>
                    <a:pt x="38" y="94"/>
                  </a:lnTo>
                  <a:lnTo>
                    <a:pt x="29" y="98"/>
                  </a:lnTo>
                  <a:lnTo>
                    <a:pt x="22" y="101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18" y="79"/>
                  </a:lnTo>
                  <a:lnTo>
                    <a:pt x="22" y="74"/>
                  </a:lnTo>
                  <a:lnTo>
                    <a:pt x="25" y="69"/>
                  </a:lnTo>
                  <a:lnTo>
                    <a:pt x="33" y="64"/>
                  </a:lnTo>
                  <a:lnTo>
                    <a:pt x="39" y="60"/>
                  </a:lnTo>
                  <a:lnTo>
                    <a:pt x="47" y="58"/>
                  </a:lnTo>
                  <a:lnTo>
                    <a:pt x="56" y="54"/>
                  </a:lnTo>
                  <a:lnTo>
                    <a:pt x="64" y="51"/>
                  </a:lnTo>
                  <a:lnTo>
                    <a:pt x="72" y="48"/>
                  </a:lnTo>
                  <a:lnTo>
                    <a:pt x="82" y="47"/>
                  </a:lnTo>
                  <a:lnTo>
                    <a:pt x="91" y="44"/>
                  </a:lnTo>
                  <a:lnTo>
                    <a:pt x="98" y="42"/>
                  </a:lnTo>
                  <a:lnTo>
                    <a:pt x="104" y="38"/>
                  </a:lnTo>
                  <a:lnTo>
                    <a:pt x="112" y="37"/>
                  </a:lnTo>
                  <a:lnTo>
                    <a:pt x="119" y="33"/>
                  </a:lnTo>
                  <a:lnTo>
                    <a:pt x="128" y="30"/>
                  </a:lnTo>
                  <a:lnTo>
                    <a:pt x="136" y="26"/>
                  </a:lnTo>
                  <a:lnTo>
                    <a:pt x="145" y="25"/>
                  </a:lnTo>
                  <a:lnTo>
                    <a:pt x="152" y="22"/>
                  </a:lnTo>
                  <a:lnTo>
                    <a:pt x="162" y="20"/>
                  </a:lnTo>
                  <a:lnTo>
                    <a:pt x="170" y="18"/>
                  </a:lnTo>
                  <a:lnTo>
                    <a:pt x="180" y="17"/>
                  </a:lnTo>
                  <a:lnTo>
                    <a:pt x="188" y="13"/>
                  </a:lnTo>
                  <a:lnTo>
                    <a:pt x="197" y="12"/>
                  </a:lnTo>
                  <a:lnTo>
                    <a:pt x="206" y="9"/>
                  </a:lnTo>
                  <a:lnTo>
                    <a:pt x="215" y="8"/>
                  </a:lnTo>
                  <a:lnTo>
                    <a:pt x="223" y="5"/>
                  </a:lnTo>
                  <a:lnTo>
                    <a:pt x="231" y="5"/>
                  </a:lnTo>
                  <a:lnTo>
                    <a:pt x="241" y="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2" name="Freeform 473"/>
            <p:cNvSpPr>
              <a:spLocks/>
            </p:cNvSpPr>
            <p:nvPr/>
          </p:nvSpPr>
          <p:spPr bwMode="auto">
            <a:xfrm>
              <a:off x="6942" y="3897"/>
              <a:ext cx="220" cy="104"/>
            </a:xfrm>
            <a:custGeom>
              <a:avLst/>
              <a:gdLst>
                <a:gd name="T0" fmla="*/ 0 w 876"/>
                <a:gd name="T1" fmla="*/ 0 h 416"/>
                <a:gd name="T2" fmla="*/ 0 w 876"/>
                <a:gd name="T3" fmla="*/ 0 h 416"/>
                <a:gd name="T4" fmla="*/ 0 w 876"/>
                <a:gd name="T5" fmla="*/ 0 h 416"/>
                <a:gd name="T6" fmla="*/ 0 w 876"/>
                <a:gd name="T7" fmla="*/ 0 h 416"/>
                <a:gd name="T8" fmla="*/ 0 w 876"/>
                <a:gd name="T9" fmla="*/ 0 h 416"/>
                <a:gd name="T10" fmla="*/ 0 w 876"/>
                <a:gd name="T11" fmla="*/ 0 h 416"/>
                <a:gd name="T12" fmla="*/ 0 w 876"/>
                <a:gd name="T13" fmla="*/ 0 h 416"/>
                <a:gd name="T14" fmla="*/ 0 w 876"/>
                <a:gd name="T15" fmla="*/ 0 h 416"/>
                <a:gd name="T16" fmla="*/ 0 w 876"/>
                <a:gd name="T17" fmla="*/ 0 h 416"/>
                <a:gd name="T18" fmla="*/ 0 w 876"/>
                <a:gd name="T19" fmla="*/ 0 h 416"/>
                <a:gd name="T20" fmla="*/ 0 w 876"/>
                <a:gd name="T21" fmla="*/ 0 h 416"/>
                <a:gd name="T22" fmla="*/ 0 w 876"/>
                <a:gd name="T23" fmla="*/ 0 h 416"/>
                <a:gd name="T24" fmla="*/ 0 w 876"/>
                <a:gd name="T25" fmla="*/ 0 h 416"/>
                <a:gd name="T26" fmla="*/ 0 w 876"/>
                <a:gd name="T27" fmla="*/ 0 h 416"/>
                <a:gd name="T28" fmla="*/ 0 w 876"/>
                <a:gd name="T29" fmla="*/ 0 h 416"/>
                <a:gd name="T30" fmla="*/ 0 w 876"/>
                <a:gd name="T31" fmla="*/ 0 h 416"/>
                <a:gd name="T32" fmla="*/ 0 w 876"/>
                <a:gd name="T33" fmla="*/ 0 h 416"/>
                <a:gd name="T34" fmla="*/ 0 w 876"/>
                <a:gd name="T35" fmla="*/ 0 h 416"/>
                <a:gd name="T36" fmla="*/ 0 w 876"/>
                <a:gd name="T37" fmla="*/ 0 h 416"/>
                <a:gd name="T38" fmla="*/ 0 w 876"/>
                <a:gd name="T39" fmla="*/ 0 h 416"/>
                <a:gd name="T40" fmla="*/ 0 w 876"/>
                <a:gd name="T41" fmla="*/ 0 h 416"/>
                <a:gd name="T42" fmla="*/ 0 w 876"/>
                <a:gd name="T43" fmla="*/ 0 h 416"/>
                <a:gd name="T44" fmla="*/ 0 w 876"/>
                <a:gd name="T45" fmla="*/ 0 h 416"/>
                <a:gd name="T46" fmla="*/ 0 w 876"/>
                <a:gd name="T47" fmla="*/ 0 h 416"/>
                <a:gd name="T48" fmla="*/ 0 w 876"/>
                <a:gd name="T49" fmla="*/ 0 h 416"/>
                <a:gd name="T50" fmla="*/ 0 w 876"/>
                <a:gd name="T51" fmla="*/ 0 h 416"/>
                <a:gd name="T52" fmla="*/ 0 w 876"/>
                <a:gd name="T53" fmla="*/ 0 h 416"/>
                <a:gd name="T54" fmla="*/ 0 w 876"/>
                <a:gd name="T55" fmla="*/ 0 h 416"/>
                <a:gd name="T56" fmla="*/ 0 w 876"/>
                <a:gd name="T57" fmla="*/ 0 h 416"/>
                <a:gd name="T58" fmla="*/ 0 w 876"/>
                <a:gd name="T59" fmla="*/ 0 h 416"/>
                <a:gd name="T60" fmla="*/ 0 w 876"/>
                <a:gd name="T61" fmla="*/ 0 h 416"/>
                <a:gd name="T62" fmla="*/ 0 w 876"/>
                <a:gd name="T63" fmla="*/ 0 h 416"/>
                <a:gd name="T64" fmla="*/ 0 w 876"/>
                <a:gd name="T65" fmla="*/ 0 h 416"/>
                <a:gd name="T66" fmla="*/ 0 w 876"/>
                <a:gd name="T67" fmla="*/ 0 h 416"/>
                <a:gd name="T68" fmla="*/ 0 w 876"/>
                <a:gd name="T69" fmla="*/ 0 h 416"/>
                <a:gd name="T70" fmla="*/ 0 w 876"/>
                <a:gd name="T71" fmla="*/ 0 h 416"/>
                <a:gd name="T72" fmla="*/ 0 w 876"/>
                <a:gd name="T73" fmla="*/ 0 h 416"/>
                <a:gd name="T74" fmla="*/ 0 w 876"/>
                <a:gd name="T75" fmla="*/ 0 h 416"/>
                <a:gd name="T76" fmla="*/ 0 w 876"/>
                <a:gd name="T77" fmla="*/ 0 h 416"/>
                <a:gd name="T78" fmla="*/ 0 w 876"/>
                <a:gd name="T79" fmla="*/ 0 h 416"/>
                <a:gd name="T80" fmla="*/ 0 w 876"/>
                <a:gd name="T81" fmla="*/ 0 h 416"/>
                <a:gd name="T82" fmla="*/ 0 w 876"/>
                <a:gd name="T83" fmla="*/ 0 h 416"/>
                <a:gd name="T84" fmla="*/ 0 w 876"/>
                <a:gd name="T85" fmla="*/ 0 h 416"/>
                <a:gd name="T86" fmla="*/ 0 w 876"/>
                <a:gd name="T87" fmla="*/ 0 h 416"/>
                <a:gd name="T88" fmla="*/ 0 w 876"/>
                <a:gd name="T89" fmla="*/ 0 h 416"/>
                <a:gd name="T90" fmla="*/ 0 w 876"/>
                <a:gd name="T91" fmla="*/ 0 h 416"/>
                <a:gd name="T92" fmla="*/ 0 w 876"/>
                <a:gd name="T93" fmla="*/ 0 h 416"/>
                <a:gd name="T94" fmla="*/ 0 w 876"/>
                <a:gd name="T95" fmla="*/ 0 h 416"/>
                <a:gd name="T96" fmla="*/ 0 w 876"/>
                <a:gd name="T97" fmla="*/ 0 h 416"/>
                <a:gd name="T98" fmla="*/ 0 w 876"/>
                <a:gd name="T99" fmla="*/ 0 h 416"/>
                <a:gd name="T100" fmla="*/ 0 w 876"/>
                <a:gd name="T101" fmla="*/ 0 h 416"/>
                <a:gd name="T102" fmla="*/ 0 w 876"/>
                <a:gd name="T103" fmla="*/ 0 h 416"/>
                <a:gd name="T104" fmla="*/ 0 w 876"/>
                <a:gd name="T105" fmla="*/ 0 h 416"/>
                <a:gd name="T106" fmla="*/ 0 w 876"/>
                <a:gd name="T107" fmla="*/ 0 h 416"/>
                <a:gd name="T108" fmla="*/ 0 w 876"/>
                <a:gd name="T109" fmla="*/ 0 h 4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416"/>
                <a:gd name="T167" fmla="*/ 876 w 876"/>
                <a:gd name="T168" fmla="*/ 416 h 41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416">
                  <a:moveTo>
                    <a:pt x="731" y="0"/>
                  </a:moveTo>
                  <a:lnTo>
                    <a:pt x="739" y="0"/>
                  </a:lnTo>
                  <a:lnTo>
                    <a:pt x="749" y="1"/>
                  </a:lnTo>
                  <a:lnTo>
                    <a:pt x="758" y="1"/>
                  </a:lnTo>
                  <a:lnTo>
                    <a:pt x="768" y="2"/>
                  </a:lnTo>
                  <a:lnTo>
                    <a:pt x="776" y="3"/>
                  </a:lnTo>
                  <a:lnTo>
                    <a:pt x="784" y="8"/>
                  </a:lnTo>
                  <a:lnTo>
                    <a:pt x="790" y="13"/>
                  </a:lnTo>
                  <a:lnTo>
                    <a:pt x="796" y="21"/>
                  </a:lnTo>
                  <a:lnTo>
                    <a:pt x="798" y="13"/>
                  </a:lnTo>
                  <a:lnTo>
                    <a:pt x="803" y="8"/>
                  </a:lnTo>
                  <a:lnTo>
                    <a:pt x="809" y="3"/>
                  </a:lnTo>
                  <a:lnTo>
                    <a:pt x="817" y="3"/>
                  </a:lnTo>
                  <a:lnTo>
                    <a:pt x="823" y="2"/>
                  </a:lnTo>
                  <a:lnTo>
                    <a:pt x="831" y="3"/>
                  </a:lnTo>
                  <a:lnTo>
                    <a:pt x="838" y="7"/>
                  </a:lnTo>
                  <a:lnTo>
                    <a:pt x="846" y="11"/>
                  </a:lnTo>
                  <a:lnTo>
                    <a:pt x="852" y="13"/>
                  </a:lnTo>
                  <a:lnTo>
                    <a:pt x="859" y="20"/>
                  </a:lnTo>
                  <a:lnTo>
                    <a:pt x="865" y="25"/>
                  </a:lnTo>
                  <a:lnTo>
                    <a:pt x="870" y="33"/>
                  </a:lnTo>
                  <a:lnTo>
                    <a:pt x="875" y="41"/>
                  </a:lnTo>
                  <a:lnTo>
                    <a:pt x="876" y="52"/>
                  </a:lnTo>
                  <a:lnTo>
                    <a:pt x="874" y="58"/>
                  </a:lnTo>
                  <a:lnTo>
                    <a:pt x="872" y="64"/>
                  </a:lnTo>
                  <a:lnTo>
                    <a:pt x="869" y="69"/>
                  </a:lnTo>
                  <a:lnTo>
                    <a:pt x="864" y="76"/>
                  </a:lnTo>
                  <a:lnTo>
                    <a:pt x="864" y="77"/>
                  </a:lnTo>
                  <a:lnTo>
                    <a:pt x="864" y="81"/>
                  </a:lnTo>
                  <a:lnTo>
                    <a:pt x="845" y="65"/>
                  </a:lnTo>
                  <a:lnTo>
                    <a:pt x="826" y="53"/>
                  </a:lnTo>
                  <a:lnTo>
                    <a:pt x="805" y="43"/>
                  </a:lnTo>
                  <a:lnTo>
                    <a:pt x="786" y="36"/>
                  </a:lnTo>
                  <a:lnTo>
                    <a:pt x="764" y="32"/>
                  </a:lnTo>
                  <a:lnTo>
                    <a:pt x="743" y="29"/>
                  </a:lnTo>
                  <a:lnTo>
                    <a:pt x="721" y="28"/>
                  </a:lnTo>
                  <a:lnTo>
                    <a:pt x="699" y="29"/>
                  </a:lnTo>
                  <a:lnTo>
                    <a:pt x="675" y="30"/>
                  </a:lnTo>
                  <a:lnTo>
                    <a:pt x="652" y="34"/>
                  </a:lnTo>
                  <a:lnTo>
                    <a:pt x="629" y="36"/>
                  </a:lnTo>
                  <a:lnTo>
                    <a:pt x="607" y="40"/>
                  </a:lnTo>
                  <a:lnTo>
                    <a:pt x="582" y="45"/>
                  </a:lnTo>
                  <a:lnTo>
                    <a:pt x="560" y="48"/>
                  </a:lnTo>
                  <a:lnTo>
                    <a:pt x="537" y="51"/>
                  </a:lnTo>
                  <a:lnTo>
                    <a:pt x="514" y="54"/>
                  </a:lnTo>
                  <a:lnTo>
                    <a:pt x="502" y="56"/>
                  </a:lnTo>
                  <a:lnTo>
                    <a:pt x="491" y="61"/>
                  </a:lnTo>
                  <a:lnTo>
                    <a:pt x="478" y="63"/>
                  </a:lnTo>
                  <a:lnTo>
                    <a:pt x="464" y="65"/>
                  </a:lnTo>
                  <a:lnTo>
                    <a:pt x="451" y="65"/>
                  </a:lnTo>
                  <a:lnTo>
                    <a:pt x="437" y="65"/>
                  </a:lnTo>
                  <a:lnTo>
                    <a:pt x="422" y="66"/>
                  </a:lnTo>
                  <a:lnTo>
                    <a:pt x="408" y="67"/>
                  </a:lnTo>
                  <a:lnTo>
                    <a:pt x="393" y="67"/>
                  </a:lnTo>
                  <a:lnTo>
                    <a:pt x="379" y="67"/>
                  </a:lnTo>
                  <a:lnTo>
                    <a:pt x="364" y="68"/>
                  </a:lnTo>
                  <a:lnTo>
                    <a:pt x="351" y="72"/>
                  </a:lnTo>
                  <a:lnTo>
                    <a:pt x="338" y="73"/>
                  </a:lnTo>
                  <a:lnTo>
                    <a:pt x="326" y="77"/>
                  </a:lnTo>
                  <a:lnTo>
                    <a:pt x="315" y="80"/>
                  </a:lnTo>
                  <a:lnTo>
                    <a:pt x="305" y="87"/>
                  </a:lnTo>
                  <a:lnTo>
                    <a:pt x="298" y="105"/>
                  </a:lnTo>
                  <a:lnTo>
                    <a:pt x="293" y="123"/>
                  </a:lnTo>
                  <a:lnTo>
                    <a:pt x="290" y="142"/>
                  </a:lnTo>
                  <a:lnTo>
                    <a:pt x="290" y="162"/>
                  </a:lnTo>
                  <a:lnTo>
                    <a:pt x="287" y="183"/>
                  </a:lnTo>
                  <a:lnTo>
                    <a:pt x="287" y="203"/>
                  </a:lnTo>
                  <a:lnTo>
                    <a:pt x="287" y="224"/>
                  </a:lnTo>
                  <a:lnTo>
                    <a:pt x="289" y="246"/>
                  </a:lnTo>
                  <a:lnTo>
                    <a:pt x="289" y="266"/>
                  </a:lnTo>
                  <a:lnTo>
                    <a:pt x="289" y="288"/>
                  </a:lnTo>
                  <a:lnTo>
                    <a:pt x="289" y="308"/>
                  </a:lnTo>
                  <a:lnTo>
                    <a:pt x="290" y="329"/>
                  </a:lnTo>
                  <a:lnTo>
                    <a:pt x="289" y="348"/>
                  </a:lnTo>
                  <a:lnTo>
                    <a:pt x="289" y="369"/>
                  </a:lnTo>
                  <a:lnTo>
                    <a:pt x="286" y="388"/>
                  </a:lnTo>
                  <a:lnTo>
                    <a:pt x="284" y="408"/>
                  </a:lnTo>
                  <a:lnTo>
                    <a:pt x="268" y="411"/>
                  </a:lnTo>
                  <a:lnTo>
                    <a:pt x="255" y="414"/>
                  </a:lnTo>
                  <a:lnTo>
                    <a:pt x="239" y="414"/>
                  </a:lnTo>
                  <a:lnTo>
                    <a:pt x="224" y="416"/>
                  </a:lnTo>
                  <a:lnTo>
                    <a:pt x="208" y="415"/>
                  </a:lnTo>
                  <a:lnTo>
                    <a:pt x="192" y="415"/>
                  </a:lnTo>
                  <a:lnTo>
                    <a:pt x="175" y="414"/>
                  </a:lnTo>
                  <a:lnTo>
                    <a:pt x="161" y="414"/>
                  </a:lnTo>
                  <a:lnTo>
                    <a:pt x="144" y="411"/>
                  </a:lnTo>
                  <a:lnTo>
                    <a:pt x="127" y="409"/>
                  </a:lnTo>
                  <a:lnTo>
                    <a:pt x="113" y="406"/>
                  </a:lnTo>
                  <a:lnTo>
                    <a:pt x="98" y="404"/>
                  </a:lnTo>
                  <a:lnTo>
                    <a:pt x="83" y="401"/>
                  </a:lnTo>
                  <a:lnTo>
                    <a:pt x="68" y="399"/>
                  </a:lnTo>
                  <a:lnTo>
                    <a:pt x="56" y="397"/>
                  </a:lnTo>
                  <a:lnTo>
                    <a:pt x="44" y="396"/>
                  </a:lnTo>
                  <a:lnTo>
                    <a:pt x="37" y="393"/>
                  </a:lnTo>
                  <a:lnTo>
                    <a:pt x="31" y="389"/>
                  </a:lnTo>
                  <a:lnTo>
                    <a:pt x="24" y="385"/>
                  </a:lnTo>
                  <a:lnTo>
                    <a:pt x="20" y="383"/>
                  </a:lnTo>
                  <a:lnTo>
                    <a:pt x="10" y="374"/>
                  </a:lnTo>
                  <a:lnTo>
                    <a:pt x="4" y="368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1" y="335"/>
                  </a:lnTo>
                  <a:lnTo>
                    <a:pt x="3" y="329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2" y="317"/>
                  </a:lnTo>
                  <a:lnTo>
                    <a:pt x="12" y="319"/>
                  </a:lnTo>
                  <a:lnTo>
                    <a:pt x="13" y="325"/>
                  </a:lnTo>
                  <a:lnTo>
                    <a:pt x="13" y="329"/>
                  </a:lnTo>
                  <a:lnTo>
                    <a:pt x="14" y="334"/>
                  </a:lnTo>
                  <a:lnTo>
                    <a:pt x="15" y="340"/>
                  </a:lnTo>
                  <a:lnTo>
                    <a:pt x="24" y="336"/>
                  </a:lnTo>
                  <a:lnTo>
                    <a:pt x="25" y="340"/>
                  </a:lnTo>
                  <a:lnTo>
                    <a:pt x="26" y="344"/>
                  </a:lnTo>
                  <a:lnTo>
                    <a:pt x="27" y="349"/>
                  </a:lnTo>
                  <a:lnTo>
                    <a:pt x="28" y="354"/>
                  </a:lnTo>
                  <a:lnTo>
                    <a:pt x="34" y="352"/>
                  </a:lnTo>
                  <a:lnTo>
                    <a:pt x="40" y="351"/>
                  </a:lnTo>
                  <a:lnTo>
                    <a:pt x="44" y="347"/>
                  </a:lnTo>
                  <a:lnTo>
                    <a:pt x="48" y="344"/>
                  </a:lnTo>
                  <a:lnTo>
                    <a:pt x="49" y="340"/>
                  </a:lnTo>
                  <a:lnTo>
                    <a:pt x="51" y="334"/>
                  </a:lnTo>
                  <a:lnTo>
                    <a:pt x="51" y="329"/>
                  </a:lnTo>
                  <a:lnTo>
                    <a:pt x="53" y="324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04"/>
                  </a:lnTo>
                  <a:lnTo>
                    <a:pt x="53" y="298"/>
                  </a:lnTo>
                  <a:lnTo>
                    <a:pt x="53" y="291"/>
                  </a:lnTo>
                  <a:lnTo>
                    <a:pt x="54" y="285"/>
                  </a:lnTo>
                  <a:lnTo>
                    <a:pt x="56" y="278"/>
                  </a:lnTo>
                  <a:lnTo>
                    <a:pt x="59" y="274"/>
                  </a:lnTo>
                  <a:lnTo>
                    <a:pt x="59" y="280"/>
                  </a:lnTo>
                  <a:lnTo>
                    <a:pt x="60" y="288"/>
                  </a:lnTo>
                  <a:lnTo>
                    <a:pt x="60" y="296"/>
                  </a:lnTo>
                  <a:lnTo>
                    <a:pt x="61" y="305"/>
                  </a:lnTo>
                  <a:lnTo>
                    <a:pt x="61" y="313"/>
                  </a:lnTo>
                  <a:lnTo>
                    <a:pt x="62" y="321"/>
                  </a:lnTo>
                  <a:lnTo>
                    <a:pt x="66" y="329"/>
                  </a:lnTo>
                  <a:lnTo>
                    <a:pt x="69" y="336"/>
                  </a:lnTo>
                  <a:lnTo>
                    <a:pt x="78" y="335"/>
                  </a:lnTo>
                  <a:lnTo>
                    <a:pt x="84" y="335"/>
                  </a:lnTo>
                  <a:lnTo>
                    <a:pt x="90" y="332"/>
                  </a:lnTo>
                  <a:lnTo>
                    <a:pt x="95" y="330"/>
                  </a:lnTo>
                  <a:lnTo>
                    <a:pt x="98" y="326"/>
                  </a:lnTo>
                  <a:lnTo>
                    <a:pt x="102" y="321"/>
                  </a:lnTo>
                  <a:lnTo>
                    <a:pt x="103" y="316"/>
                  </a:lnTo>
                  <a:lnTo>
                    <a:pt x="104" y="311"/>
                  </a:lnTo>
                  <a:lnTo>
                    <a:pt x="104" y="304"/>
                  </a:lnTo>
                  <a:lnTo>
                    <a:pt x="104" y="298"/>
                  </a:lnTo>
                  <a:lnTo>
                    <a:pt x="104" y="290"/>
                  </a:lnTo>
                  <a:lnTo>
                    <a:pt x="105" y="284"/>
                  </a:lnTo>
                  <a:lnTo>
                    <a:pt x="105" y="277"/>
                  </a:lnTo>
                  <a:lnTo>
                    <a:pt x="105" y="269"/>
                  </a:lnTo>
                  <a:lnTo>
                    <a:pt x="105" y="264"/>
                  </a:lnTo>
                  <a:lnTo>
                    <a:pt x="107" y="259"/>
                  </a:lnTo>
                  <a:lnTo>
                    <a:pt x="107" y="264"/>
                  </a:lnTo>
                  <a:lnTo>
                    <a:pt x="109" y="269"/>
                  </a:lnTo>
                  <a:lnTo>
                    <a:pt x="110" y="275"/>
                  </a:lnTo>
                  <a:lnTo>
                    <a:pt x="113" y="280"/>
                  </a:lnTo>
                  <a:lnTo>
                    <a:pt x="118" y="290"/>
                  </a:lnTo>
                  <a:lnTo>
                    <a:pt x="125" y="299"/>
                  </a:lnTo>
                  <a:lnTo>
                    <a:pt x="116" y="302"/>
                  </a:lnTo>
                  <a:lnTo>
                    <a:pt x="115" y="311"/>
                  </a:lnTo>
                  <a:lnTo>
                    <a:pt x="115" y="315"/>
                  </a:lnTo>
                  <a:lnTo>
                    <a:pt x="115" y="319"/>
                  </a:lnTo>
                  <a:lnTo>
                    <a:pt x="115" y="325"/>
                  </a:lnTo>
                  <a:lnTo>
                    <a:pt x="115" y="329"/>
                  </a:lnTo>
                  <a:lnTo>
                    <a:pt x="122" y="329"/>
                  </a:lnTo>
                  <a:lnTo>
                    <a:pt x="128" y="329"/>
                  </a:lnTo>
                  <a:lnTo>
                    <a:pt x="136" y="329"/>
                  </a:lnTo>
                  <a:lnTo>
                    <a:pt x="143" y="329"/>
                  </a:lnTo>
                  <a:lnTo>
                    <a:pt x="142" y="321"/>
                  </a:lnTo>
                  <a:lnTo>
                    <a:pt x="140" y="315"/>
                  </a:lnTo>
                  <a:lnTo>
                    <a:pt x="140" y="307"/>
                  </a:lnTo>
                  <a:lnTo>
                    <a:pt x="140" y="300"/>
                  </a:lnTo>
                  <a:lnTo>
                    <a:pt x="140" y="291"/>
                  </a:lnTo>
                  <a:lnTo>
                    <a:pt x="140" y="285"/>
                  </a:lnTo>
                  <a:lnTo>
                    <a:pt x="140" y="277"/>
                  </a:lnTo>
                  <a:lnTo>
                    <a:pt x="142" y="272"/>
                  </a:lnTo>
                  <a:lnTo>
                    <a:pt x="142" y="266"/>
                  </a:lnTo>
                  <a:lnTo>
                    <a:pt x="143" y="263"/>
                  </a:lnTo>
                  <a:lnTo>
                    <a:pt x="144" y="260"/>
                  </a:lnTo>
                  <a:lnTo>
                    <a:pt x="145" y="261"/>
                  </a:lnTo>
                  <a:lnTo>
                    <a:pt x="146" y="263"/>
                  </a:lnTo>
                  <a:lnTo>
                    <a:pt x="149" y="268"/>
                  </a:lnTo>
                  <a:lnTo>
                    <a:pt x="150" y="277"/>
                  </a:lnTo>
                  <a:lnTo>
                    <a:pt x="151" y="289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58" y="304"/>
                  </a:lnTo>
                  <a:lnTo>
                    <a:pt x="160" y="309"/>
                  </a:lnTo>
                  <a:lnTo>
                    <a:pt x="158" y="315"/>
                  </a:lnTo>
                  <a:lnTo>
                    <a:pt x="158" y="320"/>
                  </a:lnTo>
                  <a:lnTo>
                    <a:pt x="158" y="327"/>
                  </a:lnTo>
                  <a:lnTo>
                    <a:pt x="161" y="332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2" y="315"/>
                  </a:lnTo>
                  <a:lnTo>
                    <a:pt x="174" y="308"/>
                  </a:lnTo>
                  <a:lnTo>
                    <a:pt x="175" y="300"/>
                  </a:lnTo>
                  <a:lnTo>
                    <a:pt x="177" y="293"/>
                  </a:lnTo>
                  <a:lnTo>
                    <a:pt x="178" y="286"/>
                  </a:lnTo>
                  <a:lnTo>
                    <a:pt x="179" y="277"/>
                  </a:lnTo>
                  <a:lnTo>
                    <a:pt x="178" y="268"/>
                  </a:lnTo>
                  <a:lnTo>
                    <a:pt x="178" y="260"/>
                  </a:lnTo>
                  <a:lnTo>
                    <a:pt x="178" y="252"/>
                  </a:lnTo>
                  <a:lnTo>
                    <a:pt x="179" y="245"/>
                  </a:lnTo>
                  <a:lnTo>
                    <a:pt x="179" y="235"/>
                  </a:lnTo>
                  <a:lnTo>
                    <a:pt x="180" y="228"/>
                  </a:lnTo>
                  <a:lnTo>
                    <a:pt x="181" y="222"/>
                  </a:lnTo>
                  <a:lnTo>
                    <a:pt x="185" y="215"/>
                  </a:lnTo>
                  <a:lnTo>
                    <a:pt x="185" y="222"/>
                  </a:lnTo>
                  <a:lnTo>
                    <a:pt x="187" y="227"/>
                  </a:lnTo>
                  <a:lnTo>
                    <a:pt x="189" y="234"/>
                  </a:lnTo>
                  <a:lnTo>
                    <a:pt x="190" y="239"/>
                  </a:lnTo>
                  <a:lnTo>
                    <a:pt x="190" y="245"/>
                  </a:lnTo>
                  <a:lnTo>
                    <a:pt x="191" y="252"/>
                  </a:lnTo>
                  <a:lnTo>
                    <a:pt x="191" y="259"/>
                  </a:lnTo>
                  <a:lnTo>
                    <a:pt x="192" y="266"/>
                  </a:lnTo>
                  <a:lnTo>
                    <a:pt x="191" y="273"/>
                  </a:lnTo>
                  <a:lnTo>
                    <a:pt x="191" y="279"/>
                  </a:lnTo>
                  <a:lnTo>
                    <a:pt x="190" y="287"/>
                  </a:lnTo>
                  <a:lnTo>
                    <a:pt x="190" y="293"/>
                  </a:lnTo>
                  <a:lnTo>
                    <a:pt x="189" y="299"/>
                  </a:lnTo>
                  <a:lnTo>
                    <a:pt x="189" y="307"/>
                  </a:lnTo>
                  <a:lnTo>
                    <a:pt x="189" y="313"/>
                  </a:lnTo>
                  <a:lnTo>
                    <a:pt x="189" y="320"/>
                  </a:lnTo>
                  <a:lnTo>
                    <a:pt x="193" y="319"/>
                  </a:lnTo>
                  <a:lnTo>
                    <a:pt x="197" y="321"/>
                  </a:lnTo>
                  <a:lnTo>
                    <a:pt x="197" y="324"/>
                  </a:lnTo>
                  <a:lnTo>
                    <a:pt x="197" y="329"/>
                  </a:lnTo>
                  <a:lnTo>
                    <a:pt x="204" y="319"/>
                  </a:lnTo>
                  <a:lnTo>
                    <a:pt x="210" y="308"/>
                  </a:lnTo>
                  <a:lnTo>
                    <a:pt x="215" y="298"/>
                  </a:lnTo>
                  <a:lnTo>
                    <a:pt x="220" y="288"/>
                  </a:lnTo>
                  <a:lnTo>
                    <a:pt x="221" y="275"/>
                  </a:lnTo>
                  <a:lnTo>
                    <a:pt x="224" y="263"/>
                  </a:lnTo>
                  <a:lnTo>
                    <a:pt x="225" y="250"/>
                  </a:lnTo>
                  <a:lnTo>
                    <a:pt x="226" y="238"/>
                  </a:lnTo>
                  <a:lnTo>
                    <a:pt x="226" y="224"/>
                  </a:lnTo>
                  <a:lnTo>
                    <a:pt x="227" y="211"/>
                  </a:lnTo>
                  <a:lnTo>
                    <a:pt x="227" y="197"/>
                  </a:lnTo>
                  <a:lnTo>
                    <a:pt x="228" y="184"/>
                  </a:lnTo>
                  <a:lnTo>
                    <a:pt x="228" y="171"/>
                  </a:lnTo>
                  <a:lnTo>
                    <a:pt x="230" y="158"/>
                  </a:lnTo>
                  <a:lnTo>
                    <a:pt x="232" y="146"/>
                  </a:lnTo>
                  <a:lnTo>
                    <a:pt x="234" y="134"/>
                  </a:lnTo>
                  <a:lnTo>
                    <a:pt x="232" y="123"/>
                  </a:lnTo>
                  <a:lnTo>
                    <a:pt x="232" y="115"/>
                  </a:lnTo>
                  <a:lnTo>
                    <a:pt x="234" y="105"/>
                  </a:lnTo>
                  <a:lnTo>
                    <a:pt x="238" y="96"/>
                  </a:lnTo>
                  <a:lnTo>
                    <a:pt x="240" y="87"/>
                  </a:lnTo>
                  <a:lnTo>
                    <a:pt x="243" y="82"/>
                  </a:lnTo>
                  <a:lnTo>
                    <a:pt x="243" y="77"/>
                  </a:lnTo>
                  <a:lnTo>
                    <a:pt x="242" y="76"/>
                  </a:lnTo>
                  <a:lnTo>
                    <a:pt x="242" y="75"/>
                  </a:lnTo>
                  <a:lnTo>
                    <a:pt x="242" y="74"/>
                  </a:lnTo>
                  <a:lnTo>
                    <a:pt x="269" y="64"/>
                  </a:lnTo>
                  <a:lnTo>
                    <a:pt x="299" y="56"/>
                  </a:lnTo>
                  <a:lnTo>
                    <a:pt x="328" y="51"/>
                  </a:lnTo>
                  <a:lnTo>
                    <a:pt x="360" y="46"/>
                  </a:lnTo>
                  <a:lnTo>
                    <a:pt x="390" y="41"/>
                  </a:lnTo>
                  <a:lnTo>
                    <a:pt x="421" y="38"/>
                  </a:lnTo>
                  <a:lnTo>
                    <a:pt x="451" y="35"/>
                  </a:lnTo>
                  <a:lnTo>
                    <a:pt x="485" y="34"/>
                  </a:lnTo>
                  <a:lnTo>
                    <a:pt x="515" y="29"/>
                  </a:lnTo>
                  <a:lnTo>
                    <a:pt x="546" y="26"/>
                  </a:lnTo>
                  <a:lnTo>
                    <a:pt x="578" y="24"/>
                  </a:lnTo>
                  <a:lnTo>
                    <a:pt x="609" y="21"/>
                  </a:lnTo>
                  <a:lnTo>
                    <a:pt x="638" y="15"/>
                  </a:lnTo>
                  <a:lnTo>
                    <a:pt x="669" y="12"/>
                  </a:lnTo>
                  <a:lnTo>
                    <a:pt x="699" y="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3" name="Freeform 474"/>
            <p:cNvSpPr>
              <a:spLocks/>
            </p:cNvSpPr>
            <p:nvPr/>
          </p:nvSpPr>
          <p:spPr bwMode="auto">
            <a:xfrm>
              <a:off x="6559" y="3901"/>
              <a:ext cx="86" cy="15"/>
            </a:xfrm>
            <a:custGeom>
              <a:avLst/>
              <a:gdLst>
                <a:gd name="T0" fmla="*/ 0 w 343"/>
                <a:gd name="T1" fmla="*/ 0 h 61"/>
                <a:gd name="T2" fmla="*/ 0 w 343"/>
                <a:gd name="T3" fmla="*/ 0 h 61"/>
                <a:gd name="T4" fmla="*/ 0 w 343"/>
                <a:gd name="T5" fmla="*/ 0 h 61"/>
                <a:gd name="T6" fmla="*/ 0 w 343"/>
                <a:gd name="T7" fmla="*/ 0 h 61"/>
                <a:gd name="T8" fmla="*/ 0 w 343"/>
                <a:gd name="T9" fmla="*/ 0 h 61"/>
                <a:gd name="T10" fmla="*/ 0 w 343"/>
                <a:gd name="T11" fmla="*/ 0 h 61"/>
                <a:gd name="T12" fmla="*/ 0 w 343"/>
                <a:gd name="T13" fmla="*/ 0 h 61"/>
                <a:gd name="T14" fmla="*/ 0 w 343"/>
                <a:gd name="T15" fmla="*/ 0 h 61"/>
                <a:gd name="T16" fmla="*/ 0 w 343"/>
                <a:gd name="T17" fmla="*/ 0 h 61"/>
                <a:gd name="T18" fmla="*/ 0 w 343"/>
                <a:gd name="T19" fmla="*/ 0 h 61"/>
                <a:gd name="T20" fmla="*/ 0 w 343"/>
                <a:gd name="T21" fmla="*/ 0 h 61"/>
                <a:gd name="T22" fmla="*/ 0 w 343"/>
                <a:gd name="T23" fmla="*/ 0 h 61"/>
                <a:gd name="T24" fmla="*/ 0 w 343"/>
                <a:gd name="T25" fmla="*/ 0 h 61"/>
                <a:gd name="T26" fmla="*/ 0 w 343"/>
                <a:gd name="T27" fmla="*/ 0 h 61"/>
                <a:gd name="T28" fmla="*/ 0 w 343"/>
                <a:gd name="T29" fmla="*/ 0 h 61"/>
                <a:gd name="T30" fmla="*/ 0 w 343"/>
                <a:gd name="T31" fmla="*/ 0 h 61"/>
                <a:gd name="T32" fmla="*/ 0 w 343"/>
                <a:gd name="T33" fmla="*/ 0 h 61"/>
                <a:gd name="T34" fmla="*/ 0 w 343"/>
                <a:gd name="T35" fmla="*/ 0 h 61"/>
                <a:gd name="T36" fmla="*/ 0 w 343"/>
                <a:gd name="T37" fmla="*/ 0 h 61"/>
                <a:gd name="T38" fmla="*/ 0 w 343"/>
                <a:gd name="T39" fmla="*/ 0 h 61"/>
                <a:gd name="T40" fmla="*/ 0 w 343"/>
                <a:gd name="T41" fmla="*/ 0 h 61"/>
                <a:gd name="T42" fmla="*/ 0 w 343"/>
                <a:gd name="T43" fmla="*/ 0 h 61"/>
                <a:gd name="T44" fmla="*/ 0 w 343"/>
                <a:gd name="T45" fmla="*/ 0 h 61"/>
                <a:gd name="T46" fmla="*/ 0 w 343"/>
                <a:gd name="T47" fmla="*/ 0 h 61"/>
                <a:gd name="T48" fmla="*/ 0 w 343"/>
                <a:gd name="T49" fmla="*/ 0 h 61"/>
                <a:gd name="T50" fmla="*/ 0 w 343"/>
                <a:gd name="T51" fmla="*/ 0 h 61"/>
                <a:gd name="T52" fmla="*/ 0 w 343"/>
                <a:gd name="T53" fmla="*/ 0 h 61"/>
                <a:gd name="T54" fmla="*/ 0 w 343"/>
                <a:gd name="T55" fmla="*/ 0 h 61"/>
                <a:gd name="T56" fmla="*/ 0 w 343"/>
                <a:gd name="T57" fmla="*/ 0 h 61"/>
                <a:gd name="T58" fmla="*/ 0 w 343"/>
                <a:gd name="T59" fmla="*/ 0 h 61"/>
                <a:gd name="T60" fmla="*/ 0 w 343"/>
                <a:gd name="T61" fmla="*/ 0 h 61"/>
                <a:gd name="T62" fmla="*/ 0 w 343"/>
                <a:gd name="T63" fmla="*/ 0 h 61"/>
                <a:gd name="T64" fmla="*/ 0 w 343"/>
                <a:gd name="T65" fmla="*/ 0 h 61"/>
                <a:gd name="T66" fmla="*/ 0 w 343"/>
                <a:gd name="T67" fmla="*/ 0 h 61"/>
                <a:gd name="T68" fmla="*/ 0 w 343"/>
                <a:gd name="T69" fmla="*/ 0 h 61"/>
                <a:gd name="T70" fmla="*/ 0 w 343"/>
                <a:gd name="T71" fmla="*/ 0 h 61"/>
                <a:gd name="T72" fmla="*/ 0 w 343"/>
                <a:gd name="T73" fmla="*/ 0 h 61"/>
                <a:gd name="T74" fmla="*/ 0 w 343"/>
                <a:gd name="T75" fmla="*/ 0 h 61"/>
                <a:gd name="T76" fmla="*/ 0 w 343"/>
                <a:gd name="T77" fmla="*/ 0 h 61"/>
                <a:gd name="T78" fmla="*/ 0 w 343"/>
                <a:gd name="T79" fmla="*/ 0 h 61"/>
                <a:gd name="T80" fmla="*/ 0 w 343"/>
                <a:gd name="T81" fmla="*/ 0 h 61"/>
                <a:gd name="T82" fmla="*/ 0 w 343"/>
                <a:gd name="T83" fmla="*/ 0 h 61"/>
                <a:gd name="T84" fmla="*/ 0 w 343"/>
                <a:gd name="T85" fmla="*/ 0 h 61"/>
                <a:gd name="T86" fmla="*/ 0 w 343"/>
                <a:gd name="T87" fmla="*/ 0 h 61"/>
                <a:gd name="T88" fmla="*/ 0 w 343"/>
                <a:gd name="T89" fmla="*/ 0 h 61"/>
                <a:gd name="T90" fmla="*/ 0 w 343"/>
                <a:gd name="T91" fmla="*/ 0 h 61"/>
                <a:gd name="T92" fmla="*/ 0 w 343"/>
                <a:gd name="T93" fmla="*/ 0 h 61"/>
                <a:gd name="T94" fmla="*/ 0 w 343"/>
                <a:gd name="T95" fmla="*/ 0 h 61"/>
                <a:gd name="T96" fmla="*/ 0 w 343"/>
                <a:gd name="T97" fmla="*/ 0 h 61"/>
                <a:gd name="T98" fmla="*/ 0 w 343"/>
                <a:gd name="T99" fmla="*/ 0 h 61"/>
                <a:gd name="T100" fmla="*/ 0 w 343"/>
                <a:gd name="T101" fmla="*/ 0 h 61"/>
                <a:gd name="T102" fmla="*/ 0 w 343"/>
                <a:gd name="T103" fmla="*/ 0 h 61"/>
                <a:gd name="T104" fmla="*/ 0 w 343"/>
                <a:gd name="T105" fmla="*/ 0 h 61"/>
                <a:gd name="T106" fmla="*/ 0 w 343"/>
                <a:gd name="T107" fmla="*/ 0 h 61"/>
                <a:gd name="T108" fmla="*/ 0 w 343"/>
                <a:gd name="T109" fmla="*/ 0 h 61"/>
                <a:gd name="T110" fmla="*/ 0 w 343"/>
                <a:gd name="T111" fmla="*/ 0 h 61"/>
                <a:gd name="T112" fmla="*/ 0 w 343"/>
                <a:gd name="T113" fmla="*/ 0 h 61"/>
                <a:gd name="T114" fmla="*/ 0 w 343"/>
                <a:gd name="T115" fmla="*/ 0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3"/>
                <a:gd name="T175" fmla="*/ 0 h 61"/>
                <a:gd name="T176" fmla="*/ 343 w 343"/>
                <a:gd name="T177" fmla="*/ 61 h 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3" h="61">
                  <a:moveTo>
                    <a:pt x="6" y="0"/>
                  </a:moveTo>
                  <a:lnTo>
                    <a:pt x="27" y="0"/>
                  </a:lnTo>
                  <a:lnTo>
                    <a:pt x="49" y="0"/>
                  </a:lnTo>
                  <a:lnTo>
                    <a:pt x="69" y="1"/>
                  </a:lnTo>
                  <a:lnTo>
                    <a:pt x="92" y="2"/>
                  </a:lnTo>
                  <a:lnTo>
                    <a:pt x="112" y="2"/>
                  </a:lnTo>
                  <a:lnTo>
                    <a:pt x="134" y="5"/>
                  </a:lnTo>
                  <a:lnTo>
                    <a:pt x="155" y="6"/>
                  </a:lnTo>
                  <a:lnTo>
                    <a:pt x="176" y="9"/>
                  </a:lnTo>
                  <a:lnTo>
                    <a:pt x="198" y="10"/>
                  </a:lnTo>
                  <a:lnTo>
                    <a:pt x="218" y="11"/>
                  </a:lnTo>
                  <a:lnTo>
                    <a:pt x="239" y="14"/>
                  </a:lnTo>
                  <a:lnTo>
                    <a:pt x="259" y="17"/>
                  </a:lnTo>
                  <a:lnTo>
                    <a:pt x="280" y="21"/>
                  </a:lnTo>
                  <a:lnTo>
                    <a:pt x="302" y="23"/>
                  </a:lnTo>
                  <a:lnTo>
                    <a:pt x="322" y="26"/>
                  </a:lnTo>
                  <a:lnTo>
                    <a:pt x="343" y="32"/>
                  </a:lnTo>
                  <a:lnTo>
                    <a:pt x="340" y="38"/>
                  </a:lnTo>
                  <a:lnTo>
                    <a:pt x="339" y="46"/>
                  </a:lnTo>
                  <a:lnTo>
                    <a:pt x="338" y="52"/>
                  </a:lnTo>
                  <a:lnTo>
                    <a:pt x="338" y="61"/>
                  </a:lnTo>
                  <a:lnTo>
                    <a:pt x="327" y="53"/>
                  </a:lnTo>
                  <a:lnTo>
                    <a:pt x="317" y="49"/>
                  </a:lnTo>
                  <a:lnTo>
                    <a:pt x="305" y="45"/>
                  </a:lnTo>
                  <a:lnTo>
                    <a:pt x="294" y="43"/>
                  </a:lnTo>
                  <a:lnTo>
                    <a:pt x="281" y="42"/>
                  </a:lnTo>
                  <a:lnTo>
                    <a:pt x="268" y="42"/>
                  </a:lnTo>
                  <a:lnTo>
                    <a:pt x="255" y="42"/>
                  </a:lnTo>
                  <a:lnTo>
                    <a:pt x="241" y="42"/>
                  </a:lnTo>
                  <a:lnTo>
                    <a:pt x="226" y="41"/>
                  </a:lnTo>
                  <a:lnTo>
                    <a:pt x="211" y="41"/>
                  </a:lnTo>
                  <a:lnTo>
                    <a:pt x="198" y="40"/>
                  </a:lnTo>
                  <a:lnTo>
                    <a:pt x="185" y="39"/>
                  </a:lnTo>
                  <a:lnTo>
                    <a:pt x="170" y="36"/>
                  </a:lnTo>
                  <a:lnTo>
                    <a:pt x="157" y="33"/>
                  </a:lnTo>
                  <a:lnTo>
                    <a:pt x="144" y="28"/>
                  </a:lnTo>
                  <a:lnTo>
                    <a:pt x="134" y="23"/>
                  </a:lnTo>
                  <a:lnTo>
                    <a:pt x="128" y="23"/>
                  </a:lnTo>
                  <a:lnTo>
                    <a:pt x="122" y="24"/>
                  </a:lnTo>
                  <a:lnTo>
                    <a:pt x="116" y="24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87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9" y="26"/>
                  </a:lnTo>
                  <a:lnTo>
                    <a:pt x="63" y="26"/>
                  </a:lnTo>
                  <a:lnTo>
                    <a:pt x="51" y="24"/>
                  </a:lnTo>
                  <a:lnTo>
                    <a:pt x="41" y="23"/>
                  </a:lnTo>
                  <a:lnTo>
                    <a:pt x="35" y="21"/>
                  </a:lnTo>
                  <a:lnTo>
                    <a:pt x="28" y="20"/>
                  </a:lnTo>
                  <a:lnTo>
                    <a:pt x="23" y="17"/>
                  </a:lnTo>
                  <a:lnTo>
                    <a:pt x="17" y="16"/>
                  </a:lnTo>
                  <a:lnTo>
                    <a:pt x="8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4" name="Freeform 475"/>
            <p:cNvSpPr>
              <a:spLocks/>
            </p:cNvSpPr>
            <p:nvPr/>
          </p:nvSpPr>
          <p:spPr bwMode="auto">
            <a:xfrm>
              <a:off x="6769" y="3901"/>
              <a:ext cx="16" cy="6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w 63"/>
                <a:gd name="T41" fmla="*/ 0 h 27"/>
                <a:gd name="T42" fmla="*/ 0 w 63"/>
                <a:gd name="T43" fmla="*/ 0 h 27"/>
                <a:gd name="T44" fmla="*/ 0 w 63"/>
                <a:gd name="T45" fmla="*/ 0 h 27"/>
                <a:gd name="T46" fmla="*/ 0 w 63"/>
                <a:gd name="T47" fmla="*/ 0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27"/>
                <a:gd name="T74" fmla="*/ 63 w 63"/>
                <a:gd name="T75" fmla="*/ 27 h 2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27">
                  <a:moveTo>
                    <a:pt x="51" y="0"/>
                  </a:moveTo>
                  <a:lnTo>
                    <a:pt x="55" y="1"/>
                  </a:lnTo>
                  <a:lnTo>
                    <a:pt x="60" y="5"/>
                  </a:lnTo>
                  <a:lnTo>
                    <a:pt x="61" y="8"/>
                  </a:lnTo>
                  <a:lnTo>
                    <a:pt x="63" y="11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2" y="20"/>
                  </a:lnTo>
                  <a:lnTo>
                    <a:pt x="35" y="21"/>
                  </a:lnTo>
                  <a:lnTo>
                    <a:pt x="29" y="21"/>
                  </a:lnTo>
                  <a:lnTo>
                    <a:pt x="22" y="23"/>
                  </a:lnTo>
                  <a:lnTo>
                    <a:pt x="10" y="25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9" y="7"/>
                  </a:lnTo>
                  <a:lnTo>
                    <a:pt x="26" y="5"/>
                  </a:lnTo>
                  <a:lnTo>
                    <a:pt x="36" y="5"/>
                  </a:lnTo>
                  <a:lnTo>
                    <a:pt x="43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5" name="Freeform 476"/>
            <p:cNvSpPr>
              <a:spLocks/>
            </p:cNvSpPr>
            <p:nvPr/>
          </p:nvSpPr>
          <p:spPr bwMode="auto">
            <a:xfrm>
              <a:off x="6789" y="3901"/>
              <a:ext cx="10" cy="8"/>
            </a:xfrm>
            <a:custGeom>
              <a:avLst/>
              <a:gdLst>
                <a:gd name="T0" fmla="*/ 0 w 41"/>
                <a:gd name="T1" fmla="*/ 0 h 30"/>
                <a:gd name="T2" fmla="*/ 0 w 41"/>
                <a:gd name="T3" fmla="*/ 0 h 30"/>
                <a:gd name="T4" fmla="*/ 0 w 41"/>
                <a:gd name="T5" fmla="*/ 0 h 30"/>
                <a:gd name="T6" fmla="*/ 0 w 41"/>
                <a:gd name="T7" fmla="*/ 0 h 30"/>
                <a:gd name="T8" fmla="*/ 0 w 41"/>
                <a:gd name="T9" fmla="*/ 0 h 30"/>
                <a:gd name="T10" fmla="*/ 0 w 41"/>
                <a:gd name="T11" fmla="*/ 0 h 30"/>
                <a:gd name="T12" fmla="*/ 0 w 41"/>
                <a:gd name="T13" fmla="*/ 0 h 30"/>
                <a:gd name="T14" fmla="*/ 0 w 41"/>
                <a:gd name="T15" fmla="*/ 0 h 30"/>
                <a:gd name="T16" fmla="*/ 0 w 41"/>
                <a:gd name="T17" fmla="*/ 0 h 30"/>
                <a:gd name="T18" fmla="*/ 0 w 41"/>
                <a:gd name="T19" fmla="*/ 0 h 30"/>
                <a:gd name="T20" fmla="*/ 0 w 41"/>
                <a:gd name="T21" fmla="*/ 0 h 30"/>
                <a:gd name="T22" fmla="*/ 0 w 41"/>
                <a:gd name="T23" fmla="*/ 0 h 30"/>
                <a:gd name="T24" fmla="*/ 0 w 41"/>
                <a:gd name="T25" fmla="*/ 0 h 30"/>
                <a:gd name="T26" fmla="*/ 0 w 41"/>
                <a:gd name="T27" fmla="*/ 0 h 30"/>
                <a:gd name="T28" fmla="*/ 0 w 41"/>
                <a:gd name="T29" fmla="*/ 0 h 30"/>
                <a:gd name="T30" fmla="*/ 0 w 41"/>
                <a:gd name="T31" fmla="*/ 0 h 30"/>
                <a:gd name="T32" fmla="*/ 0 w 41"/>
                <a:gd name="T33" fmla="*/ 0 h 30"/>
                <a:gd name="T34" fmla="*/ 0 w 41"/>
                <a:gd name="T35" fmla="*/ 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30"/>
                <a:gd name="T56" fmla="*/ 41 w 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30">
                  <a:moveTo>
                    <a:pt x="2" y="0"/>
                  </a:moveTo>
                  <a:lnTo>
                    <a:pt x="9" y="2"/>
                  </a:lnTo>
                  <a:lnTo>
                    <a:pt x="15" y="4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31" y="9"/>
                  </a:lnTo>
                  <a:lnTo>
                    <a:pt x="34" y="13"/>
                  </a:lnTo>
                  <a:lnTo>
                    <a:pt x="38" y="18"/>
                  </a:lnTo>
                  <a:lnTo>
                    <a:pt x="41" y="26"/>
                  </a:lnTo>
                  <a:lnTo>
                    <a:pt x="34" y="29"/>
                  </a:lnTo>
                  <a:lnTo>
                    <a:pt x="28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6" name="Freeform 477"/>
            <p:cNvSpPr>
              <a:spLocks/>
            </p:cNvSpPr>
            <p:nvPr/>
          </p:nvSpPr>
          <p:spPr bwMode="auto">
            <a:xfrm>
              <a:off x="6564" y="3915"/>
              <a:ext cx="81" cy="13"/>
            </a:xfrm>
            <a:custGeom>
              <a:avLst/>
              <a:gdLst>
                <a:gd name="T0" fmla="*/ 0 w 325"/>
                <a:gd name="T1" fmla="*/ 0 h 53"/>
                <a:gd name="T2" fmla="*/ 0 w 325"/>
                <a:gd name="T3" fmla="*/ 0 h 53"/>
                <a:gd name="T4" fmla="*/ 0 w 325"/>
                <a:gd name="T5" fmla="*/ 0 h 53"/>
                <a:gd name="T6" fmla="*/ 0 w 325"/>
                <a:gd name="T7" fmla="*/ 0 h 53"/>
                <a:gd name="T8" fmla="*/ 0 w 325"/>
                <a:gd name="T9" fmla="*/ 0 h 53"/>
                <a:gd name="T10" fmla="*/ 0 w 325"/>
                <a:gd name="T11" fmla="*/ 0 h 53"/>
                <a:gd name="T12" fmla="*/ 0 w 325"/>
                <a:gd name="T13" fmla="*/ 0 h 53"/>
                <a:gd name="T14" fmla="*/ 0 w 325"/>
                <a:gd name="T15" fmla="*/ 0 h 53"/>
                <a:gd name="T16" fmla="*/ 0 w 325"/>
                <a:gd name="T17" fmla="*/ 0 h 53"/>
                <a:gd name="T18" fmla="*/ 0 w 325"/>
                <a:gd name="T19" fmla="*/ 0 h 53"/>
                <a:gd name="T20" fmla="*/ 0 w 325"/>
                <a:gd name="T21" fmla="*/ 0 h 53"/>
                <a:gd name="T22" fmla="*/ 0 w 325"/>
                <a:gd name="T23" fmla="*/ 0 h 53"/>
                <a:gd name="T24" fmla="*/ 0 w 325"/>
                <a:gd name="T25" fmla="*/ 0 h 53"/>
                <a:gd name="T26" fmla="*/ 0 w 325"/>
                <a:gd name="T27" fmla="*/ 0 h 53"/>
                <a:gd name="T28" fmla="*/ 0 w 325"/>
                <a:gd name="T29" fmla="*/ 0 h 53"/>
                <a:gd name="T30" fmla="*/ 0 w 325"/>
                <a:gd name="T31" fmla="*/ 0 h 53"/>
                <a:gd name="T32" fmla="*/ 0 w 325"/>
                <a:gd name="T33" fmla="*/ 0 h 53"/>
                <a:gd name="T34" fmla="*/ 0 w 325"/>
                <a:gd name="T35" fmla="*/ 0 h 53"/>
                <a:gd name="T36" fmla="*/ 0 w 325"/>
                <a:gd name="T37" fmla="*/ 0 h 53"/>
                <a:gd name="T38" fmla="*/ 0 w 325"/>
                <a:gd name="T39" fmla="*/ 0 h 53"/>
                <a:gd name="T40" fmla="*/ 0 w 325"/>
                <a:gd name="T41" fmla="*/ 0 h 53"/>
                <a:gd name="T42" fmla="*/ 0 w 325"/>
                <a:gd name="T43" fmla="*/ 0 h 53"/>
                <a:gd name="T44" fmla="*/ 0 w 325"/>
                <a:gd name="T45" fmla="*/ 0 h 53"/>
                <a:gd name="T46" fmla="*/ 0 w 325"/>
                <a:gd name="T47" fmla="*/ 0 h 53"/>
                <a:gd name="T48" fmla="*/ 0 w 325"/>
                <a:gd name="T49" fmla="*/ 0 h 53"/>
                <a:gd name="T50" fmla="*/ 0 w 325"/>
                <a:gd name="T51" fmla="*/ 0 h 53"/>
                <a:gd name="T52" fmla="*/ 0 w 325"/>
                <a:gd name="T53" fmla="*/ 0 h 53"/>
                <a:gd name="T54" fmla="*/ 0 w 325"/>
                <a:gd name="T55" fmla="*/ 0 h 53"/>
                <a:gd name="T56" fmla="*/ 0 w 325"/>
                <a:gd name="T57" fmla="*/ 0 h 53"/>
                <a:gd name="T58" fmla="*/ 0 w 325"/>
                <a:gd name="T59" fmla="*/ 0 h 53"/>
                <a:gd name="T60" fmla="*/ 0 w 325"/>
                <a:gd name="T61" fmla="*/ 0 h 53"/>
                <a:gd name="T62" fmla="*/ 0 w 325"/>
                <a:gd name="T63" fmla="*/ 0 h 53"/>
                <a:gd name="T64" fmla="*/ 0 w 325"/>
                <a:gd name="T65" fmla="*/ 0 h 53"/>
                <a:gd name="T66" fmla="*/ 0 w 325"/>
                <a:gd name="T67" fmla="*/ 0 h 53"/>
                <a:gd name="T68" fmla="*/ 0 w 325"/>
                <a:gd name="T69" fmla="*/ 0 h 53"/>
                <a:gd name="T70" fmla="*/ 0 w 325"/>
                <a:gd name="T71" fmla="*/ 0 h 53"/>
                <a:gd name="T72" fmla="*/ 0 w 325"/>
                <a:gd name="T73" fmla="*/ 0 h 53"/>
                <a:gd name="T74" fmla="*/ 0 w 325"/>
                <a:gd name="T75" fmla="*/ 0 h 53"/>
                <a:gd name="T76" fmla="*/ 0 w 325"/>
                <a:gd name="T77" fmla="*/ 0 h 53"/>
                <a:gd name="T78" fmla="*/ 0 w 325"/>
                <a:gd name="T79" fmla="*/ 0 h 53"/>
                <a:gd name="T80" fmla="*/ 0 w 325"/>
                <a:gd name="T81" fmla="*/ 0 h 53"/>
                <a:gd name="T82" fmla="*/ 0 w 325"/>
                <a:gd name="T83" fmla="*/ 0 h 53"/>
                <a:gd name="T84" fmla="*/ 0 w 325"/>
                <a:gd name="T85" fmla="*/ 0 h 53"/>
                <a:gd name="T86" fmla="*/ 0 w 325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5"/>
                <a:gd name="T133" fmla="*/ 0 h 53"/>
                <a:gd name="T134" fmla="*/ 325 w 325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5" h="53">
                  <a:moveTo>
                    <a:pt x="5" y="0"/>
                  </a:moveTo>
                  <a:lnTo>
                    <a:pt x="24" y="0"/>
                  </a:lnTo>
                  <a:lnTo>
                    <a:pt x="44" y="1"/>
                  </a:lnTo>
                  <a:lnTo>
                    <a:pt x="64" y="3"/>
                  </a:lnTo>
                  <a:lnTo>
                    <a:pt x="84" y="4"/>
                  </a:lnTo>
                  <a:lnTo>
                    <a:pt x="105" y="5"/>
                  </a:lnTo>
                  <a:lnTo>
                    <a:pt x="124" y="7"/>
                  </a:lnTo>
                  <a:lnTo>
                    <a:pt x="143" y="8"/>
                  </a:lnTo>
                  <a:lnTo>
                    <a:pt x="165" y="10"/>
                  </a:lnTo>
                  <a:lnTo>
                    <a:pt x="183" y="11"/>
                  </a:lnTo>
                  <a:lnTo>
                    <a:pt x="202" y="13"/>
                  </a:lnTo>
                  <a:lnTo>
                    <a:pt x="223" y="16"/>
                  </a:lnTo>
                  <a:lnTo>
                    <a:pt x="242" y="18"/>
                  </a:lnTo>
                  <a:lnTo>
                    <a:pt x="261" y="21"/>
                  </a:lnTo>
                  <a:lnTo>
                    <a:pt x="282" y="24"/>
                  </a:lnTo>
                  <a:lnTo>
                    <a:pt x="301" y="27"/>
                  </a:lnTo>
                  <a:lnTo>
                    <a:pt x="320" y="30"/>
                  </a:lnTo>
                  <a:lnTo>
                    <a:pt x="325" y="34"/>
                  </a:lnTo>
                  <a:lnTo>
                    <a:pt x="325" y="39"/>
                  </a:lnTo>
                  <a:lnTo>
                    <a:pt x="323" y="46"/>
                  </a:lnTo>
                  <a:lnTo>
                    <a:pt x="323" y="53"/>
                  </a:lnTo>
                  <a:lnTo>
                    <a:pt x="304" y="50"/>
                  </a:lnTo>
                  <a:lnTo>
                    <a:pt x="285" y="49"/>
                  </a:lnTo>
                  <a:lnTo>
                    <a:pt x="267" y="47"/>
                  </a:lnTo>
                  <a:lnTo>
                    <a:pt x="249" y="46"/>
                  </a:lnTo>
                  <a:lnTo>
                    <a:pt x="230" y="44"/>
                  </a:lnTo>
                  <a:lnTo>
                    <a:pt x="212" y="43"/>
                  </a:lnTo>
                  <a:lnTo>
                    <a:pt x="191" y="40"/>
                  </a:lnTo>
                  <a:lnTo>
                    <a:pt x="173" y="39"/>
                  </a:lnTo>
                  <a:lnTo>
                    <a:pt x="154" y="38"/>
                  </a:lnTo>
                  <a:lnTo>
                    <a:pt x="133" y="36"/>
                  </a:lnTo>
                  <a:lnTo>
                    <a:pt x="115" y="34"/>
                  </a:lnTo>
                  <a:lnTo>
                    <a:pt x="96" y="32"/>
                  </a:lnTo>
                  <a:lnTo>
                    <a:pt x="78" y="29"/>
                  </a:lnTo>
                  <a:lnTo>
                    <a:pt x="61" y="26"/>
                  </a:lnTo>
                  <a:lnTo>
                    <a:pt x="44" y="23"/>
                  </a:lnTo>
                  <a:lnTo>
                    <a:pt x="27" y="20"/>
                  </a:lnTo>
                  <a:lnTo>
                    <a:pt x="21" y="18"/>
                  </a:lnTo>
                  <a:lnTo>
                    <a:pt x="15" y="17"/>
                  </a:lnTo>
                  <a:lnTo>
                    <a:pt x="7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7" name="Freeform 478"/>
            <p:cNvSpPr>
              <a:spLocks/>
            </p:cNvSpPr>
            <p:nvPr/>
          </p:nvSpPr>
          <p:spPr bwMode="auto">
            <a:xfrm>
              <a:off x="6853" y="3919"/>
              <a:ext cx="57" cy="45"/>
            </a:xfrm>
            <a:custGeom>
              <a:avLst/>
              <a:gdLst>
                <a:gd name="T0" fmla="*/ 0 w 229"/>
                <a:gd name="T1" fmla="*/ 0 h 178"/>
                <a:gd name="T2" fmla="*/ 0 w 229"/>
                <a:gd name="T3" fmla="*/ 0 h 178"/>
                <a:gd name="T4" fmla="*/ 0 w 229"/>
                <a:gd name="T5" fmla="*/ 0 h 178"/>
                <a:gd name="T6" fmla="*/ 0 w 229"/>
                <a:gd name="T7" fmla="*/ 0 h 178"/>
                <a:gd name="T8" fmla="*/ 0 w 229"/>
                <a:gd name="T9" fmla="*/ 0 h 178"/>
                <a:gd name="T10" fmla="*/ 0 w 229"/>
                <a:gd name="T11" fmla="*/ 0 h 178"/>
                <a:gd name="T12" fmla="*/ 0 w 229"/>
                <a:gd name="T13" fmla="*/ 0 h 178"/>
                <a:gd name="T14" fmla="*/ 0 w 229"/>
                <a:gd name="T15" fmla="*/ 0 h 178"/>
                <a:gd name="T16" fmla="*/ 0 w 229"/>
                <a:gd name="T17" fmla="*/ 0 h 178"/>
                <a:gd name="T18" fmla="*/ 0 w 229"/>
                <a:gd name="T19" fmla="*/ 0 h 178"/>
                <a:gd name="T20" fmla="*/ 0 w 229"/>
                <a:gd name="T21" fmla="*/ 0 h 178"/>
                <a:gd name="T22" fmla="*/ 0 w 229"/>
                <a:gd name="T23" fmla="*/ 0 h 178"/>
                <a:gd name="T24" fmla="*/ 0 w 229"/>
                <a:gd name="T25" fmla="*/ 0 h 178"/>
                <a:gd name="T26" fmla="*/ 0 w 229"/>
                <a:gd name="T27" fmla="*/ 0 h 178"/>
                <a:gd name="T28" fmla="*/ 0 w 229"/>
                <a:gd name="T29" fmla="*/ 0 h 178"/>
                <a:gd name="T30" fmla="*/ 0 w 229"/>
                <a:gd name="T31" fmla="*/ 0 h 178"/>
                <a:gd name="T32" fmla="*/ 0 w 229"/>
                <a:gd name="T33" fmla="*/ 0 h 178"/>
                <a:gd name="T34" fmla="*/ 0 w 229"/>
                <a:gd name="T35" fmla="*/ 0 h 178"/>
                <a:gd name="T36" fmla="*/ 0 w 229"/>
                <a:gd name="T37" fmla="*/ 0 h 178"/>
                <a:gd name="T38" fmla="*/ 0 w 229"/>
                <a:gd name="T39" fmla="*/ 0 h 178"/>
                <a:gd name="T40" fmla="*/ 0 w 229"/>
                <a:gd name="T41" fmla="*/ 0 h 178"/>
                <a:gd name="T42" fmla="*/ 0 w 229"/>
                <a:gd name="T43" fmla="*/ 0 h 178"/>
                <a:gd name="T44" fmla="*/ 0 w 229"/>
                <a:gd name="T45" fmla="*/ 0 h 178"/>
                <a:gd name="T46" fmla="*/ 0 w 229"/>
                <a:gd name="T47" fmla="*/ 0 h 178"/>
                <a:gd name="T48" fmla="*/ 0 w 229"/>
                <a:gd name="T49" fmla="*/ 0 h 178"/>
                <a:gd name="T50" fmla="*/ 0 w 229"/>
                <a:gd name="T51" fmla="*/ 0 h 178"/>
                <a:gd name="T52" fmla="*/ 0 w 229"/>
                <a:gd name="T53" fmla="*/ 0 h 178"/>
                <a:gd name="T54" fmla="*/ 0 w 229"/>
                <a:gd name="T55" fmla="*/ 0 h 178"/>
                <a:gd name="T56" fmla="*/ 0 w 229"/>
                <a:gd name="T57" fmla="*/ 0 h 178"/>
                <a:gd name="T58" fmla="*/ 0 w 229"/>
                <a:gd name="T59" fmla="*/ 0 h 178"/>
                <a:gd name="T60" fmla="*/ 0 w 229"/>
                <a:gd name="T61" fmla="*/ 0 h 178"/>
                <a:gd name="T62" fmla="*/ 0 w 229"/>
                <a:gd name="T63" fmla="*/ 0 h 178"/>
                <a:gd name="T64" fmla="*/ 0 w 229"/>
                <a:gd name="T65" fmla="*/ 0 h 178"/>
                <a:gd name="T66" fmla="*/ 0 w 229"/>
                <a:gd name="T67" fmla="*/ 0 h 178"/>
                <a:gd name="T68" fmla="*/ 0 w 229"/>
                <a:gd name="T69" fmla="*/ 0 h 178"/>
                <a:gd name="T70" fmla="*/ 0 w 229"/>
                <a:gd name="T71" fmla="*/ 0 h 178"/>
                <a:gd name="T72" fmla="*/ 0 w 229"/>
                <a:gd name="T73" fmla="*/ 0 h 178"/>
                <a:gd name="T74" fmla="*/ 0 w 229"/>
                <a:gd name="T75" fmla="*/ 0 h 178"/>
                <a:gd name="T76" fmla="*/ 0 w 229"/>
                <a:gd name="T77" fmla="*/ 0 h 178"/>
                <a:gd name="T78" fmla="*/ 0 w 229"/>
                <a:gd name="T79" fmla="*/ 0 h 178"/>
                <a:gd name="T80" fmla="*/ 0 w 229"/>
                <a:gd name="T81" fmla="*/ 0 h 178"/>
                <a:gd name="T82" fmla="*/ 0 w 229"/>
                <a:gd name="T83" fmla="*/ 0 h 178"/>
                <a:gd name="T84" fmla="*/ 0 w 229"/>
                <a:gd name="T85" fmla="*/ 0 h 178"/>
                <a:gd name="T86" fmla="*/ 0 w 229"/>
                <a:gd name="T87" fmla="*/ 0 h 178"/>
                <a:gd name="T88" fmla="*/ 0 w 229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178"/>
                <a:gd name="T137" fmla="*/ 229 w 229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178">
                  <a:moveTo>
                    <a:pt x="176" y="0"/>
                  </a:moveTo>
                  <a:lnTo>
                    <a:pt x="189" y="3"/>
                  </a:lnTo>
                  <a:lnTo>
                    <a:pt x="200" y="9"/>
                  </a:lnTo>
                  <a:lnTo>
                    <a:pt x="210" y="16"/>
                  </a:lnTo>
                  <a:lnTo>
                    <a:pt x="217" y="26"/>
                  </a:lnTo>
                  <a:lnTo>
                    <a:pt x="222" y="34"/>
                  </a:lnTo>
                  <a:lnTo>
                    <a:pt x="226" y="46"/>
                  </a:lnTo>
                  <a:lnTo>
                    <a:pt x="229" y="58"/>
                  </a:lnTo>
                  <a:lnTo>
                    <a:pt x="229" y="71"/>
                  </a:lnTo>
                  <a:lnTo>
                    <a:pt x="228" y="83"/>
                  </a:lnTo>
                  <a:lnTo>
                    <a:pt x="225" y="95"/>
                  </a:lnTo>
                  <a:lnTo>
                    <a:pt x="220" y="107"/>
                  </a:lnTo>
                  <a:lnTo>
                    <a:pt x="217" y="120"/>
                  </a:lnTo>
                  <a:lnTo>
                    <a:pt x="211" y="131"/>
                  </a:lnTo>
                  <a:lnTo>
                    <a:pt x="205" y="143"/>
                  </a:lnTo>
                  <a:lnTo>
                    <a:pt x="196" y="152"/>
                  </a:lnTo>
                  <a:lnTo>
                    <a:pt x="189" y="162"/>
                  </a:lnTo>
                  <a:lnTo>
                    <a:pt x="189" y="156"/>
                  </a:lnTo>
                  <a:lnTo>
                    <a:pt x="191" y="148"/>
                  </a:lnTo>
                  <a:lnTo>
                    <a:pt x="193" y="140"/>
                  </a:lnTo>
                  <a:lnTo>
                    <a:pt x="194" y="133"/>
                  </a:lnTo>
                  <a:lnTo>
                    <a:pt x="195" y="124"/>
                  </a:lnTo>
                  <a:lnTo>
                    <a:pt x="196" y="116"/>
                  </a:lnTo>
                  <a:lnTo>
                    <a:pt x="198" y="108"/>
                  </a:lnTo>
                  <a:lnTo>
                    <a:pt x="200" y="103"/>
                  </a:lnTo>
                  <a:lnTo>
                    <a:pt x="199" y="95"/>
                  </a:lnTo>
                  <a:lnTo>
                    <a:pt x="199" y="92"/>
                  </a:lnTo>
                  <a:lnTo>
                    <a:pt x="198" y="89"/>
                  </a:lnTo>
                  <a:lnTo>
                    <a:pt x="198" y="90"/>
                  </a:lnTo>
                  <a:lnTo>
                    <a:pt x="194" y="91"/>
                  </a:lnTo>
                  <a:lnTo>
                    <a:pt x="193" y="96"/>
                  </a:lnTo>
                  <a:lnTo>
                    <a:pt x="188" y="104"/>
                  </a:lnTo>
                  <a:lnTo>
                    <a:pt x="184" y="117"/>
                  </a:lnTo>
                  <a:lnTo>
                    <a:pt x="177" y="124"/>
                  </a:lnTo>
                  <a:lnTo>
                    <a:pt x="170" y="132"/>
                  </a:lnTo>
                  <a:lnTo>
                    <a:pt x="164" y="138"/>
                  </a:lnTo>
                  <a:lnTo>
                    <a:pt x="159" y="146"/>
                  </a:lnTo>
                  <a:lnTo>
                    <a:pt x="153" y="152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32" y="170"/>
                  </a:lnTo>
                  <a:lnTo>
                    <a:pt x="135" y="159"/>
                  </a:lnTo>
                  <a:lnTo>
                    <a:pt x="140" y="149"/>
                  </a:lnTo>
                  <a:lnTo>
                    <a:pt x="143" y="138"/>
                  </a:lnTo>
                  <a:lnTo>
                    <a:pt x="148" y="129"/>
                  </a:lnTo>
                  <a:lnTo>
                    <a:pt x="149" y="123"/>
                  </a:lnTo>
                  <a:lnTo>
                    <a:pt x="152" y="118"/>
                  </a:lnTo>
                  <a:lnTo>
                    <a:pt x="154" y="112"/>
                  </a:lnTo>
                  <a:lnTo>
                    <a:pt x="157" y="107"/>
                  </a:lnTo>
                  <a:lnTo>
                    <a:pt x="158" y="102"/>
                  </a:lnTo>
                  <a:lnTo>
                    <a:pt x="159" y="96"/>
                  </a:lnTo>
                  <a:lnTo>
                    <a:pt x="159" y="91"/>
                  </a:lnTo>
                  <a:lnTo>
                    <a:pt x="160" y="85"/>
                  </a:lnTo>
                  <a:lnTo>
                    <a:pt x="152" y="87"/>
                  </a:lnTo>
                  <a:lnTo>
                    <a:pt x="147" y="92"/>
                  </a:lnTo>
                  <a:lnTo>
                    <a:pt x="140" y="96"/>
                  </a:lnTo>
                  <a:lnTo>
                    <a:pt x="135" y="103"/>
                  </a:lnTo>
                  <a:lnTo>
                    <a:pt x="131" y="107"/>
                  </a:lnTo>
                  <a:lnTo>
                    <a:pt x="128" y="113"/>
                  </a:lnTo>
                  <a:lnTo>
                    <a:pt x="125" y="120"/>
                  </a:lnTo>
                  <a:lnTo>
                    <a:pt x="122" y="127"/>
                  </a:lnTo>
                  <a:lnTo>
                    <a:pt x="117" y="134"/>
                  </a:lnTo>
                  <a:lnTo>
                    <a:pt x="113" y="142"/>
                  </a:lnTo>
                  <a:lnTo>
                    <a:pt x="108" y="147"/>
                  </a:lnTo>
                  <a:lnTo>
                    <a:pt x="105" y="156"/>
                  </a:lnTo>
                  <a:lnTo>
                    <a:pt x="100" y="161"/>
                  </a:lnTo>
                  <a:lnTo>
                    <a:pt x="95" y="167"/>
                  </a:lnTo>
                  <a:lnTo>
                    <a:pt x="89" y="173"/>
                  </a:lnTo>
                  <a:lnTo>
                    <a:pt x="82" y="178"/>
                  </a:lnTo>
                  <a:lnTo>
                    <a:pt x="81" y="172"/>
                  </a:lnTo>
                  <a:lnTo>
                    <a:pt x="83" y="165"/>
                  </a:lnTo>
                  <a:lnTo>
                    <a:pt x="86" y="158"/>
                  </a:lnTo>
                  <a:lnTo>
                    <a:pt x="89" y="152"/>
                  </a:lnTo>
                  <a:lnTo>
                    <a:pt x="92" y="145"/>
                  </a:lnTo>
                  <a:lnTo>
                    <a:pt x="95" y="137"/>
                  </a:lnTo>
                  <a:lnTo>
                    <a:pt x="99" y="131"/>
                  </a:lnTo>
                  <a:lnTo>
                    <a:pt x="102" y="124"/>
                  </a:lnTo>
                  <a:lnTo>
                    <a:pt x="105" y="118"/>
                  </a:lnTo>
                  <a:lnTo>
                    <a:pt x="108" y="111"/>
                  </a:lnTo>
                  <a:lnTo>
                    <a:pt x="110" y="105"/>
                  </a:lnTo>
                  <a:lnTo>
                    <a:pt x="111" y="100"/>
                  </a:lnTo>
                  <a:lnTo>
                    <a:pt x="110" y="94"/>
                  </a:lnTo>
                  <a:lnTo>
                    <a:pt x="108" y="92"/>
                  </a:lnTo>
                  <a:lnTo>
                    <a:pt x="104" y="87"/>
                  </a:lnTo>
                  <a:lnTo>
                    <a:pt x="100" y="85"/>
                  </a:lnTo>
                  <a:lnTo>
                    <a:pt x="89" y="94"/>
                  </a:lnTo>
                  <a:lnTo>
                    <a:pt x="81" y="104"/>
                  </a:lnTo>
                  <a:lnTo>
                    <a:pt x="78" y="109"/>
                  </a:lnTo>
                  <a:lnTo>
                    <a:pt x="75" y="114"/>
                  </a:lnTo>
                  <a:lnTo>
                    <a:pt x="72" y="121"/>
                  </a:lnTo>
                  <a:lnTo>
                    <a:pt x="70" y="126"/>
                  </a:lnTo>
                  <a:lnTo>
                    <a:pt x="66" y="133"/>
                  </a:lnTo>
                  <a:lnTo>
                    <a:pt x="65" y="138"/>
                  </a:lnTo>
                  <a:lnTo>
                    <a:pt x="63" y="145"/>
                  </a:lnTo>
                  <a:lnTo>
                    <a:pt x="60" y="150"/>
                  </a:lnTo>
                  <a:lnTo>
                    <a:pt x="57" y="156"/>
                  </a:lnTo>
                  <a:lnTo>
                    <a:pt x="55" y="162"/>
                  </a:lnTo>
                  <a:lnTo>
                    <a:pt x="53" y="167"/>
                  </a:lnTo>
                  <a:lnTo>
                    <a:pt x="51" y="175"/>
                  </a:lnTo>
                  <a:lnTo>
                    <a:pt x="45" y="175"/>
                  </a:lnTo>
                  <a:lnTo>
                    <a:pt x="40" y="175"/>
                  </a:lnTo>
                  <a:lnTo>
                    <a:pt x="33" y="175"/>
                  </a:lnTo>
                  <a:lnTo>
                    <a:pt x="29" y="175"/>
                  </a:lnTo>
                  <a:lnTo>
                    <a:pt x="33" y="165"/>
                  </a:lnTo>
                  <a:lnTo>
                    <a:pt x="39" y="156"/>
                  </a:lnTo>
                  <a:lnTo>
                    <a:pt x="42" y="146"/>
                  </a:lnTo>
                  <a:lnTo>
                    <a:pt x="45" y="136"/>
                  </a:lnTo>
                  <a:lnTo>
                    <a:pt x="46" y="126"/>
                  </a:lnTo>
                  <a:lnTo>
                    <a:pt x="47" y="117"/>
                  </a:lnTo>
                  <a:lnTo>
                    <a:pt x="46" y="108"/>
                  </a:lnTo>
                  <a:lnTo>
                    <a:pt x="46" y="99"/>
                  </a:lnTo>
                  <a:lnTo>
                    <a:pt x="43" y="90"/>
                  </a:lnTo>
                  <a:lnTo>
                    <a:pt x="40" y="81"/>
                  </a:lnTo>
                  <a:lnTo>
                    <a:pt x="35" y="71"/>
                  </a:lnTo>
                  <a:lnTo>
                    <a:pt x="31" y="65"/>
                  </a:lnTo>
                  <a:lnTo>
                    <a:pt x="23" y="56"/>
                  </a:lnTo>
                  <a:lnTo>
                    <a:pt x="17" y="51"/>
                  </a:lnTo>
                  <a:lnTo>
                    <a:pt x="8" y="43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20" y="31"/>
                  </a:lnTo>
                  <a:lnTo>
                    <a:pt x="31" y="29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4" y="20"/>
                  </a:lnTo>
                  <a:lnTo>
                    <a:pt x="75" y="19"/>
                  </a:lnTo>
                  <a:lnTo>
                    <a:pt x="87" y="18"/>
                  </a:lnTo>
                  <a:lnTo>
                    <a:pt x="98" y="15"/>
                  </a:lnTo>
                  <a:lnTo>
                    <a:pt x="108" y="14"/>
                  </a:lnTo>
                  <a:lnTo>
                    <a:pt x="119" y="11"/>
                  </a:lnTo>
                  <a:lnTo>
                    <a:pt x="131" y="10"/>
                  </a:lnTo>
                  <a:lnTo>
                    <a:pt x="142" y="7"/>
                  </a:lnTo>
                  <a:lnTo>
                    <a:pt x="153" y="5"/>
                  </a:lnTo>
                  <a:lnTo>
                    <a:pt x="164" y="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8" name="Freeform 479"/>
            <p:cNvSpPr>
              <a:spLocks/>
            </p:cNvSpPr>
            <p:nvPr/>
          </p:nvSpPr>
          <p:spPr bwMode="auto">
            <a:xfrm>
              <a:off x="6923" y="3919"/>
              <a:ext cx="53" cy="38"/>
            </a:xfrm>
            <a:custGeom>
              <a:avLst/>
              <a:gdLst>
                <a:gd name="T0" fmla="*/ 0 w 209"/>
                <a:gd name="T1" fmla="*/ 0 h 151"/>
                <a:gd name="T2" fmla="*/ 0 w 209"/>
                <a:gd name="T3" fmla="*/ 0 h 151"/>
                <a:gd name="T4" fmla="*/ 0 w 209"/>
                <a:gd name="T5" fmla="*/ 0 h 151"/>
                <a:gd name="T6" fmla="*/ 0 w 209"/>
                <a:gd name="T7" fmla="*/ 0 h 151"/>
                <a:gd name="T8" fmla="*/ 0 w 209"/>
                <a:gd name="T9" fmla="*/ 0 h 151"/>
                <a:gd name="T10" fmla="*/ 0 w 209"/>
                <a:gd name="T11" fmla="*/ 0 h 151"/>
                <a:gd name="T12" fmla="*/ 0 w 209"/>
                <a:gd name="T13" fmla="*/ 0 h 151"/>
                <a:gd name="T14" fmla="*/ 0 w 209"/>
                <a:gd name="T15" fmla="*/ 0 h 151"/>
                <a:gd name="T16" fmla="*/ 0 w 209"/>
                <a:gd name="T17" fmla="*/ 0 h 151"/>
                <a:gd name="T18" fmla="*/ 0 w 209"/>
                <a:gd name="T19" fmla="*/ 0 h 151"/>
                <a:gd name="T20" fmla="*/ 0 w 209"/>
                <a:gd name="T21" fmla="*/ 0 h 151"/>
                <a:gd name="T22" fmla="*/ 0 w 209"/>
                <a:gd name="T23" fmla="*/ 0 h 151"/>
                <a:gd name="T24" fmla="*/ 0 w 209"/>
                <a:gd name="T25" fmla="*/ 0 h 151"/>
                <a:gd name="T26" fmla="*/ 0 w 209"/>
                <a:gd name="T27" fmla="*/ 0 h 151"/>
                <a:gd name="T28" fmla="*/ 0 w 209"/>
                <a:gd name="T29" fmla="*/ 0 h 151"/>
                <a:gd name="T30" fmla="*/ 0 w 209"/>
                <a:gd name="T31" fmla="*/ 0 h 151"/>
                <a:gd name="T32" fmla="*/ 0 w 209"/>
                <a:gd name="T33" fmla="*/ 0 h 151"/>
                <a:gd name="T34" fmla="*/ 0 w 209"/>
                <a:gd name="T35" fmla="*/ 0 h 151"/>
                <a:gd name="T36" fmla="*/ 0 w 209"/>
                <a:gd name="T37" fmla="*/ 0 h 151"/>
                <a:gd name="T38" fmla="*/ 0 w 209"/>
                <a:gd name="T39" fmla="*/ 0 h 151"/>
                <a:gd name="T40" fmla="*/ 0 w 209"/>
                <a:gd name="T41" fmla="*/ 0 h 151"/>
                <a:gd name="T42" fmla="*/ 0 w 209"/>
                <a:gd name="T43" fmla="*/ 0 h 151"/>
                <a:gd name="T44" fmla="*/ 0 w 209"/>
                <a:gd name="T45" fmla="*/ 0 h 151"/>
                <a:gd name="T46" fmla="*/ 0 w 209"/>
                <a:gd name="T47" fmla="*/ 0 h 151"/>
                <a:gd name="T48" fmla="*/ 0 w 209"/>
                <a:gd name="T49" fmla="*/ 0 h 151"/>
                <a:gd name="T50" fmla="*/ 0 w 209"/>
                <a:gd name="T51" fmla="*/ 0 h 151"/>
                <a:gd name="T52" fmla="*/ 0 w 209"/>
                <a:gd name="T53" fmla="*/ 0 h 151"/>
                <a:gd name="T54" fmla="*/ 0 w 209"/>
                <a:gd name="T55" fmla="*/ 0 h 151"/>
                <a:gd name="T56" fmla="*/ 0 w 209"/>
                <a:gd name="T57" fmla="*/ 0 h 151"/>
                <a:gd name="T58" fmla="*/ 0 w 209"/>
                <a:gd name="T59" fmla="*/ 0 h 151"/>
                <a:gd name="T60" fmla="*/ 0 w 209"/>
                <a:gd name="T61" fmla="*/ 0 h 151"/>
                <a:gd name="T62" fmla="*/ 0 w 209"/>
                <a:gd name="T63" fmla="*/ 0 h 151"/>
                <a:gd name="T64" fmla="*/ 0 w 209"/>
                <a:gd name="T65" fmla="*/ 0 h 151"/>
                <a:gd name="T66" fmla="*/ 0 w 209"/>
                <a:gd name="T67" fmla="*/ 0 h 151"/>
                <a:gd name="T68" fmla="*/ 0 w 209"/>
                <a:gd name="T69" fmla="*/ 0 h 151"/>
                <a:gd name="T70" fmla="*/ 0 w 209"/>
                <a:gd name="T71" fmla="*/ 0 h 151"/>
                <a:gd name="T72" fmla="*/ 0 w 209"/>
                <a:gd name="T73" fmla="*/ 0 h 151"/>
                <a:gd name="T74" fmla="*/ 0 w 209"/>
                <a:gd name="T75" fmla="*/ 0 h 151"/>
                <a:gd name="T76" fmla="*/ 0 w 209"/>
                <a:gd name="T77" fmla="*/ 0 h 151"/>
                <a:gd name="T78" fmla="*/ 0 w 209"/>
                <a:gd name="T79" fmla="*/ 0 h 151"/>
                <a:gd name="T80" fmla="*/ 0 w 209"/>
                <a:gd name="T81" fmla="*/ 0 h 151"/>
                <a:gd name="T82" fmla="*/ 0 w 209"/>
                <a:gd name="T83" fmla="*/ 0 h 151"/>
                <a:gd name="T84" fmla="*/ 0 w 209"/>
                <a:gd name="T85" fmla="*/ 0 h 151"/>
                <a:gd name="T86" fmla="*/ 0 w 209"/>
                <a:gd name="T87" fmla="*/ 0 h 151"/>
                <a:gd name="T88" fmla="*/ 0 w 209"/>
                <a:gd name="T89" fmla="*/ 0 h 151"/>
                <a:gd name="T90" fmla="*/ 0 w 209"/>
                <a:gd name="T91" fmla="*/ 0 h 151"/>
                <a:gd name="T92" fmla="*/ 0 w 209"/>
                <a:gd name="T93" fmla="*/ 0 h 1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9"/>
                <a:gd name="T142" fmla="*/ 0 h 151"/>
                <a:gd name="T143" fmla="*/ 209 w 209"/>
                <a:gd name="T144" fmla="*/ 151 h 15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9" h="151">
                  <a:moveTo>
                    <a:pt x="185" y="1"/>
                  </a:moveTo>
                  <a:lnTo>
                    <a:pt x="191" y="0"/>
                  </a:lnTo>
                  <a:lnTo>
                    <a:pt x="195" y="0"/>
                  </a:lnTo>
                  <a:lnTo>
                    <a:pt x="198" y="2"/>
                  </a:lnTo>
                  <a:lnTo>
                    <a:pt x="203" y="6"/>
                  </a:lnTo>
                  <a:lnTo>
                    <a:pt x="203" y="10"/>
                  </a:lnTo>
                  <a:lnTo>
                    <a:pt x="204" y="14"/>
                  </a:lnTo>
                  <a:lnTo>
                    <a:pt x="204" y="19"/>
                  </a:lnTo>
                  <a:lnTo>
                    <a:pt x="206" y="25"/>
                  </a:lnTo>
                  <a:lnTo>
                    <a:pt x="204" y="30"/>
                  </a:lnTo>
                  <a:lnTo>
                    <a:pt x="203" y="37"/>
                  </a:lnTo>
                  <a:lnTo>
                    <a:pt x="203" y="42"/>
                  </a:lnTo>
                  <a:lnTo>
                    <a:pt x="203" y="48"/>
                  </a:lnTo>
                  <a:lnTo>
                    <a:pt x="203" y="53"/>
                  </a:lnTo>
                  <a:lnTo>
                    <a:pt x="203" y="59"/>
                  </a:lnTo>
                  <a:lnTo>
                    <a:pt x="203" y="64"/>
                  </a:lnTo>
                  <a:lnTo>
                    <a:pt x="204" y="69"/>
                  </a:lnTo>
                  <a:lnTo>
                    <a:pt x="192" y="67"/>
                  </a:lnTo>
                  <a:lnTo>
                    <a:pt x="184" y="67"/>
                  </a:lnTo>
                  <a:lnTo>
                    <a:pt x="174" y="67"/>
                  </a:lnTo>
                  <a:lnTo>
                    <a:pt x="167" y="70"/>
                  </a:lnTo>
                  <a:lnTo>
                    <a:pt x="159" y="72"/>
                  </a:lnTo>
                  <a:lnTo>
                    <a:pt x="153" y="77"/>
                  </a:lnTo>
                  <a:lnTo>
                    <a:pt x="147" y="83"/>
                  </a:lnTo>
                  <a:lnTo>
                    <a:pt x="142" y="91"/>
                  </a:lnTo>
                  <a:lnTo>
                    <a:pt x="149" y="91"/>
                  </a:lnTo>
                  <a:lnTo>
                    <a:pt x="156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79" y="90"/>
                  </a:lnTo>
                  <a:lnTo>
                    <a:pt x="189" y="88"/>
                  </a:lnTo>
                  <a:lnTo>
                    <a:pt x="196" y="87"/>
                  </a:lnTo>
                  <a:lnTo>
                    <a:pt x="204" y="86"/>
                  </a:lnTo>
                  <a:lnTo>
                    <a:pt x="206" y="94"/>
                  </a:lnTo>
                  <a:lnTo>
                    <a:pt x="207" y="101"/>
                  </a:lnTo>
                  <a:lnTo>
                    <a:pt x="208" y="108"/>
                  </a:lnTo>
                  <a:lnTo>
                    <a:pt x="209" y="115"/>
                  </a:lnTo>
                  <a:lnTo>
                    <a:pt x="201" y="115"/>
                  </a:lnTo>
                  <a:lnTo>
                    <a:pt x="191" y="115"/>
                  </a:lnTo>
                  <a:lnTo>
                    <a:pt x="183" y="115"/>
                  </a:lnTo>
                  <a:lnTo>
                    <a:pt x="175" y="118"/>
                  </a:lnTo>
                  <a:lnTo>
                    <a:pt x="166" y="119"/>
                  </a:lnTo>
                  <a:lnTo>
                    <a:pt x="157" y="121"/>
                  </a:lnTo>
                  <a:lnTo>
                    <a:pt x="149" y="122"/>
                  </a:lnTo>
                  <a:lnTo>
                    <a:pt x="143" y="125"/>
                  </a:lnTo>
                  <a:lnTo>
                    <a:pt x="133" y="125"/>
                  </a:lnTo>
                  <a:lnTo>
                    <a:pt x="126" y="127"/>
                  </a:lnTo>
                  <a:lnTo>
                    <a:pt x="119" y="130"/>
                  </a:lnTo>
                  <a:lnTo>
                    <a:pt x="112" y="132"/>
                  </a:lnTo>
                  <a:lnTo>
                    <a:pt x="106" y="133"/>
                  </a:lnTo>
                  <a:lnTo>
                    <a:pt x="98" y="134"/>
                  </a:lnTo>
                  <a:lnTo>
                    <a:pt x="94" y="135"/>
                  </a:lnTo>
                  <a:lnTo>
                    <a:pt x="89" y="136"/>
                  </a:lnTo>
                  <a:lnTo>
                    <a:pt x="80" y="138"/>
                  </a:lnTo>
                  <a:lnTo>
                    <a:pt x="72" y="143"/>
                  </a:lnTo>
                  <a:lnTo>
                    <a:pt x="63" y="146"/>
                  </a:lnTo>
                  <a:lnTo>
                    <a:pt x="55" y="148"/>
                  </a:lnTo>
                  <a:lnTo>
                    <a:pt x="47" y="149"/>
                  </a:lnTo>
                  <a:lnTo>
                    <a:pt x="39" y="151"/>
                  </a:lnTo>
                  <a:lnTo>
                    <a:pt x="32" y="151"/>
                  </a:lnTo>
                  <a:lnTo>
                    <a:pt x="26" y="151"/>
                  </a:lnTo>
                  <a:lnTo>
                    <a:pt x="19" y="148"/>
                  </a:lnTo>
                  <a:lnTo>
                    <a:pt x="14" y="146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3" y="130"/>
                  </a:lnTo>
                  <a:lnTo>
                    <a:pt x="2" y="122"/>
                  </a:lnTo>
                  <a:lnTo>
                    <a:pt x="2" y="112"/>
                  </a:lnTo>
                  <a:lnTo>
                    <a:pt x="6" y="103"/>
                  </a:lnTo>
                  <a:lnTo>
                    <a:pt x="1" y="85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6" y="53"/>
                  </a:lnTo>
                  <a:lnTo>
                    <a:pt x="12" y="45"/>
                  </a:lnTo>
                  <a:lnTo>
                    <a:pt x="20" y="40"/>
                  </a:lnTo>
                  <a:lnTo>
                    <a:pt x="29" y="35"/>
                  </a:lnTo>
                  <a:lnTo>
                    <a:pt x="41" y="32"/>
                  </a:lnTo>
                  <a:lnTo>
                    <a:pt x="53" y="30"/>
                  </a:lnTo>
                  <a:lnTo>
                    <a:pt x="65" y="28"/>
                  </a:lnTo>
                  <a:lnTo>
                    <a:pt x="78" y="25"/>
                  </a:lnTo>
                  <a:lnTo>
                    <a:pt x="91" y="24"/>
                  </a:lnTo>
                  <a:lnTo>
                    <a:pt x="103" y="21"/>
                  </a:lnTo>
                  <a:lnTo>
                    <a:pt x="116" y="20"/>
                  </a:lnTo>
                  <a:lnTo>
                    <a:pt x="129" y="16"/>
                  </a:lnTo>
                  <a:lnTo>
                    <a:pt x="139" y="13"/>
                  </a:lnTo>
                  <a:lnTo>
                    <a:pt x="144" y="12"/>
                  </a:lnTo>
                  <a:lnTo>
                    <a:pt x="151" y="11"/>
                  </a:lnTo>
                  <a:lnTo>
                    <a:pt x="156" y="10"/>
                  </a:lnTo>
                  <a:lnTo>
                    <a:pt x="162" y="7"/>
                  </a:lnTo>
                  <a:lnTo>
                    <a:pt x="167" y="5"/>
                  </a:lnTo>
                  <a:lnTo>
                    <a:pt x="172" y="3"/>
                  </a:lnTo>
                  <a:lnTo>
                    <a:pt x="178" y="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9" name="Freeform 480"/>
            <p:cNvSpPr>
              <a:spLocks/>
            </p:cNvSpPr>
            <p:nvPr/>
          </p:nvSpPr>
          <p:spPr bwMode="auto">
            <a:xfrm>
              <a:off x="7099" y="3923"/>
              <a:ext cx="63" cy="72"/>
            </a:xfrm>
            <a:custGeom>
              <a:avLst/>
              <a:gdLst>
                <a:gd name="T0" fmla="*/ 0 w 253"/>
                <a:gd name="T1" fmla="*/ 0 h 289"/>
                <a:gd name="T2" fmla="*/ 0 w 253"/>
                <a:gd name="T3" fmla="*/ 0 h 289"/>
                <a:gd name="T4" fmla="*/ 0 w 253"/>
                <a:gd name="T5" fmla="*/ 0 h 289"/>
                <a:gd name="T6" fmla="*/ 0 w 253"/>
                <a:gd name="T7" fmla="*/ 0 h 289"/>
                <a:gd name="T8" fmla="*/ 0 w 253"/>
                <a:gd name="T9" fmla="*/ 0 h 289"/>
                <a:gd name="T10" fmla="*/ 0 w 253"/>
                <a:gd name="T11" fmla="*/ 0 h 289"/>
                <a:gd name="T12" fmla="*/ 0 w 253"/>
                <a:gd name="T13" fmla="*/ 0 h 289"/>
                <a:gd name="T14" fmla="*/ 0 w 253"/>
                <a:gd name="T15" fmla="*/ 0 h 289"/>
                <a:gd name="T16" fmla="*/ 0 w 253"/>
                <a:gd name="T17" fmla="*/ 0 h 289"/>
                <a:gd name="T18" fmla="*/ 0 w 253"/>
                <a:gd name="T19" fmla="*/ 0 h 289"/>
                <a:gd name="T20" fmla="*/ 0 w 253"/>
                <a:gd name="T21" fmla="*/ 0 h 289"/>
                <a:gd name="T22" fmla="*/ 0 w 253"/>
                <a:gd name="T23" fmla="*/ 0 h 289"/>
                <a:gd name="T24" fmla="*/ 0 w 253"/>
                <a:gd name="T25" fmla="*/ 0 h 289"/>
                <a:gd name="T26" fmla="*/ 0 w 253"/>
                <a:gd name="T27" fmla="*/ 0 h 289"/>
                <a:gd name="T28" fmla="*/ 0 w 253"/>
                <a:gd name="T29" fmla="*/ 0 h 289"/>
                <a:gd name="T30" fmla="*/ 0 w 253"/>
                <a:gd name="T31" fmla="*/ 0 h 289"/>
                <a:gd name="T32" fmla="*/ 0 w 253"/>
                <a:gd name="T33" fmla="*/ 0 h 289"/>
                <a:gd name="T34" fmla="*/ 0 w 253"/>
                <a:gd name="T35" fmla="*/ 0 h 289"/>
                <a:gd name="T36" fmla="*/ 0 w 253"/>
                <a:gd name="T37" fmla="*/ 0 h 289"/>
                <a:gd name="T38" fmla="*/ 0 w 253"/>
                <a:gd name="T39" fmla="*/ 0 h 289"/>
                <a:gd name="T40" fmla="*/ 0 w 253"/>
                <a:gd name="T41" fmla="*/ 0 h 289"/>
                <a:gd name="T42" fmla="*/ 0 w 253"/>
                <a:gd name="T43" fmla="*/ 0 h 289"/>
                <a:gd name="T44" fmla="*/ 0 w 253"/>
                <a:gd name="T45" fmla="*/ 0 h 289"/>
                <a:gd name="T46" fmla="*/ 0 w 253"/>
                <a:gd name="T47" fmla="*/ 0 h 289"/>
                <a:gd name="T48" fmla="*/ 0 w 253"/>
                <a:gd name="T49" fmla="*/ 0 h 289"/>
                <a:gd name="T50" fmla="*/ 0 w 253"/>
                <a:gd name="T51" fmla="*/ 0 h 289"/>
                <a:gd name="T52" fmla="*/ 0 w 253"/>
                <a:gd name="T53" fmla="*/ 0 h 289"/>
                <a:gd name="T54" fmla="*/ 0 w 253"/>
                <a:gd name="T55" fmla="*/ 0 h 289"/>
                <a:gd name="T56" fmla="*/ 0 w 253"/>
                <a:gd name="T57" fmla="*/ 0 h 289"/>
                <a:gd name="T58" fmla="*/ 0 w 253"/>
                <a:gd name="T59" fmla="*/ 0 h 289"/>
                <a:gd name="T60" fmla="*/ 0 w 253"/>
                <a:gd name="T61" fmla="*/ 0 h 289"/>
                <a:gd name="T62" fmla="*/ 0 w 253"/>
                <a:gd name="T63" fmla="*/ 0 h 289"/>
                <a:gd name="T64" fmla="*/ 0 w 253"/>
                <a:gd name="T65" fmla="*/ 0 h 289"/>
                <a:gd name="T66" fmla="*/ 0 w 253"/>
                <a:gd name="T67" fmla="*/ 0 h 289"/>
                <a:gd name="T68" fmla="*/ 0 w 253"/>
                <a:gd name="T69" fmla="*/ 0 h 289"/>
                <a:gd name="T70" fmla="*/ 0 w 253"/>
                <a:gd name="T71" fmla="*/ 0 h 289"/>
                <a:gd name="T72" fmla="*/ 0 w 253"/>
                <a:gd name="T73" fmla="*/ 0 h 289"/>
                <a:gd name="T74" fmla="*/ 0 w 253"/>
                <a:gd name="T75" fmla="*/ 0 h 289"/>
                <a:gd name="T76" fmla="*/ 0 w 253"/>
                <a:gd name="T77" fmla="*/ 0 h 289"/>
                <a:gd name="T78" fmla="*/ 0 w 253"/>
                <a:gd name="T79" fmla="*/ 0 h 289"/>
                <a:gd name="T80" fmla="*/ 0 w 253"/>
                <a:gd name="T81" fmla="*/ 0 h 2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3"/>
                <a:gd name="T124" fmla="*/ 0 h 289"/>
                <a:gd name="T125" fmla="*/ 253 w 253"/>
                <a:gd name="T126" fmla="*/ 289 h 28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3" h="289">
                  <a:moveTo>
                    <a:pt x="252" y="142"/>
                  </a:moveTo>
                  <a:lnTo>
                    <a:pt x="250" y="152"/>
                  </a:lnTo>
                  <a:lnTo>
                    <a:pt x="249" y="162"/>
                  </a:lnTo>
                  <a:lnTo>
                    <a:pt x="247" y="171"/>
                  </a:lnTo>
                  <a:lnTo>
                    <a:pt x="246" y="181"/>
                  </a:lnTo>
                  <a:lnTo>
                    <a:pt x="243" y="188"/>
                  </a:lnTo>
                  <a:lnTo>
                    <a:pt x="241" y="197"/>
                  </a:lnTo>
                  <a:lnTo>
                    <a:pt x="237" y="205"/>
                  </a:lnTo>
                  <a:lnTo>
                    <a:pt x="233" y="214"/>
                  </a:lnTo>
                  <a:lnTo>
                    <a:pt x="229" y="221"/>
                  </a:lnTo>
                  <a:lnTo>
                    <a:pt x="224" y="227"/>
                  </a:lnTo>
                  <a:lnTo>
                    <a:pt x="220" y="235"/>
                  </a:lnTo>
                  <a:lnTo>
                    <a:pt x="215" y="241"/>
                  </a:lnTo>
                  <a:lnTo>
                    <a:pt x="209" y="246"/>
                  </a:lnTo>
                  <a:lnTo>
                    <a:pt x="203" y="252"/>
                  </a:lnTo>
                  <a:lnTo>
                    <a:pt x="197" y="257"/>
                  </a:lnTo>
                  <a:lnTo>
                    <a:pt x="191" y="263"/>
                  </a:lnTo>
                  <a:lnTo>
                    <a:pt x="178" y="270"/>
                  </a:lnTo>
                  <a:lnTo>
                    <a:pt x="165" y="278"/>
                  </a:lnTo>
                  <a:lnTo>
                    <a:pt x="152" y="282"/>
                  </a:lnTo>
                  <a:lnTo>
                    <a:pt x="140" y="286"/>
                  </a:lnTo>
                  <a:lnTo>
                    <a:pt x="125" y="289"/>
                  </a:lnTo>
                  <a:lnTo>
                    <a:pt x="111" y="289"/>
                  </a:lnTo>
                  <a:lnTo>
                    <a:pt x="97" y="288"/>
                  </a:lnTo>
                  <a:lnTo>
                    <a:pt x="84" y="285"/>
                  </a:lnTo>
                  <a:lnTo>
                    <a:pt x="70" y="280"/>
                  </a:lnTo>
                  <a:lnTo>
                    <a:pt x="59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6" y="244"/>
                  </a:lnTo>
                  <a:lnTo>
                    <a:pt x="18" y="231"/>
                  </a:lnTo>
                  <a:lnTo>
                    <a:pt x="12" y="216"/>
                  </a:lnTo>
                  <a:lnTo>
                    <a:pt x="7" y="200"/>
                  </a:lnTo>
                  <a:lnTo>
                    <a:pt x="3" y="185"/>
                  </a:lnTo>
                  <a:lnTo>
                    <a:pt x="1" y="170"/>
                  </a:lnTo>
                  <a:lnTo>
                    <a:pt x="0" y="155"/>
                  </a:lnTo>
                  <a:lnTo>
                    <a:pt x="1" y="140"/>
                  </a:lnTo>
                  <a:lnTo>
                    <a:pt x="1" y="125"/>
                  </a:lnTo>
                  <a:lnTo>
                    <a:pt x="3" y="110"/>
                  </a:lnTo>
                  <a:lnTo>
                    <a:pt x="7" y="96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4" y="57"/>
                  </a:lnTo>
                  <a:lnTo>
                    <a:pt x="31" y="46"/>
                  </a:lnTo>
                  <a:lnTo>
                    <a:pt x="41" y="37"/>
                  </a:lnTo>
                  <a:lnTo>
                    <a:pt x="50" y="27"/>
                  </a:lnTo>
                  <a:lnTo>
                    <a:pt x="62" y="20"/>
                  </a:lnTo>
                  <a:lnTo>
                    <a:pt x="76" y="15"/>
                  </a:lnTo>
                  <a:lnTo>
                    <a:pt x="91" y="12"/>
                  </a:lnTo>
                  <a:lnTo>
                    <a:pt x="105" y="6"/>
                  </a:lnTo>
                  <a:lnTo>
                    <a:pt x="119" y="5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55" y="0"/>
                  </a:lnTo>
                  <a:lnTo>
                    <a:pt x="166" y="0"/>
                  </a:lnTo>
                  <a:lnTo>
                    <a:pt x="176" y="1"/>
                  </a:lnTo>
                  <a:lnTo>
                    <a:pt x="185" y="3"/>
                  </a:lnTo>
                  <a:lnTo>
                    <a:pt x="194" y="4"/>
                  </a:lnTo>
                  <a:lnTo>
                    <a:pt x="202" y="5"/>
                  </a:lnTo>
                  <a:lnTo>
                    <a:pt x="209" y="9"/>
                  </a:lnTo>
                  <a:lnTo>
                    <a:pt x="215" y="13"/>
                  </a:lnTo>
                  <a:lnTo>
                    <a:pt x="220" y="15"/>
                  </a:lnTo>
                  <a:lnTo>
                    <a:pt x="226" y="20"/>
                  </a:lnTo>
                  <a:lnTo>
                    <a:pt x="231" y="26"/>
                  </a:lnTo>
                  <a:lnTo>
                    <a:pt x="236" y="31"/>
                  </a:lnTo>
                  <a:lnTo>
                    <a:pt x="238" y="37"/>
                  </a:lnTo>
                  <a:lnTo>
                    <a:pt x="242" y="42"/>
                  </a:lnTo>
                  <a:lnTo>
                    <a:pt x="244" y="49"/>
                  </a:lnTo>
                  <a:lnTo>
                    <a:pt x="247" y="56"/>
                  </a:lnTo>
                  <a:lnTo>
                    <a:pt x="248" y="62"/>
                  </a:lnTo>
                  <a:lnTo>
                    <a:pt x="249" y="69"/>
                  </a:lnTo>
                  <a:lnTo>
                    <a:pt x="250" y="76"/>
                  </a:lnTo>
                  <a:lnTo>
                    <a:pt x="252" y="83"/>
                  </a:lnTo>
                  <a:lnTo>
                    <a:pt x="252" y="90"/>
                  </a:lnTo>
                  <a:lnTo>
                    <a:pt x="252" y="98"/>
                  </a:lnTo>
                  <a:lnTo>
                    <a:pt x="252" y="105"/>
                  </a:lnTo>
                  <a:lnTo>
                    <a:pt x="253" y="112"/>
                  </a:lnTo>
                  <a:lnTo>
                    <a:pt x="252" y="120"/>
                  </a:lnTo>
                  <a:lnTo>
                    <a:pt x="252" y="128"/>
                  </a:lnTo>
                  <a:lnTo>
                    <a:pt x="252" y="134"/>
                  </a:lnTo>
                  <a:lnTo>
                    <a:pt x="252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0" name="Freeform 481"/>
            <p:cNvSpPr>
              <a:spLocks/>
            </p:cNvSpPr>
            <p:nvPr/>
          </p:nvSpPr>
          <p:spPr bwMode="auto">
            <a:xfrm>
              <a:off x="6512" y="3922"/>
              <a:ext cx="22" cy="21"/>
            </a:xfrm>
            <a:custGeom>
              <a:avLst/>
              <a:gdLst>
                <a:gd name="T0" fmla="*/ 0 w 91"/>
                <a:gd name="T1" fmla="*/ 0 h 83"/>
                <a:gd name="T2" fmla="*/ 0 w 91"/>
                <a:gd name="T3" fmla="*/ 0 h 83"/>
                <a:gd name="T4" fmla="*/ 0 w 91"/>
                <a:gd name="T5" fmla="*/ 0 h 83"/>
                <a:gd name="T6" fmla="*/ 0 w 91"/>
                <a:gd name="T7" fmla="*/ 0 h 83"/>
                <a:gd name="T8" fmla="*/ 0 w 91"/>
                <a:gd name="T9" fmla="*/ 0 h 83"/>
                <a:gd name="T10" fmla="*/ 0 w 91"/>
                <a:gd name="T11" fmla="*/ 0 h 83"/>
                <a:gd name="T12" fmla="*/ 0 w 91"/>
                <a:gd name="T13" fmla="*/ 0 h 83"/>
                <a:gd name="T14" fmla="*/ 0 w 91"/>
                <a:gd name="T15" fmla="*/ 0 h 83"/>
                <a:gd name="T16" fmla="*/ 0 w 91"/>
                <a:gd name="T17" fmla="*/ 0 h 83"/>
                <a:gd name="T18" fmla="*/ 0 w 91"/>
                <a:gd name="T19" fmla="*/ 0 h 83"/>
                <a:gd name="T20" fmla="*/ 0 w 91"/>
                <a:gd name="T21" fmla="*/ 0 h 83"/>
                <a:gd name="T22" fmla="*/ 0 w 91"/>
                <a:gd name="T23" fmla="*/ 0 h 83"/>
                <a:gd name="T24" fmla="*/ 0 w 91"/>
                <a:gd name="T25" fmla="*/ 0 h 83"/>
                <a:gd name="T26" fmla="*/ 0 w 91"/>
                <a:gd name="T27" fmla="*/ 0 h 83"/>
                <a:gd name="T28" fmla="*/ 0 w 91"/>
                <a:gd name="T29" fmla="*/ 0 h 83"/>
                <a:gd name="T30" fmla="*/ 0 w 91"/>
                <a:gd name="T31" fmla="*/ 0 h 83"/>
                <a:gd name="T32" fmla="*/ 0 w 91"/>
                <a:gd name="T33" fmla="*/ 0 h 83"/>
                <a:gd name="T34" fmla="*/ 0 w 91"/>
                <a:gd name="T35" fmla="*/ 0 h 83"/>
                <a:gd name="T36" fmla="*/ 0 w 91"/>
                <a:gd name="T37" fmla="*/ 0 h 83"/>
                <a:gd name="T38" fmla="*/ 0 w 91"/>
                <a:gd name="T39" fmla="*/ 0 h 83"/>
                <a:gd name="T40" fmla="*/ 0 w 91"/>
                <a:gd name="T41" fmla="*/ 0 h 83"/>
                <a:gd name="T42" fmla="*/ 0 w 91"/>
                <a:gd name="T43" fmla="*/ 0 h 83"/>
                <a:gd name="T44" fmla="*/ 0 w 91"/>
                <a:gd name="T45" fmla="*/ 0 h 83"/>
                <a:gd name="T46" fmla="*/ 0 w 91"/>
                <a:gd name="T47" fmla="*/ 0 h 83"/>
                <a:gd name="T48" fmla="*/ 0 w 91"/>
                <a:gd name="T49" fmla="*/ 0 h 83"/>
                <a:gd name="T50" fmla="*/ 0 w 91"/>
                <a:gd name="T51" fmla="*/ 0 h 83"/>
                <a:gd name="T52" fmla="*/ 0 w 91"/>
                <a:gd name="T53" fmla="*/ 0 h 83"/>
                <a:gd name="T54" fmla="*/ 0 w 91"/>
                <a:gd name="T55" fmla="*/ 0 h 83"/>
                <a:gd name="T56" fmla="*/ 0 w 91"/>
                <a:gd name="T57" fmla="*/ 0 h 83"/>
                <a:gd name="T58" fmla="*/ 0 w 91"/>
                <a:gd name="T59" fmla="*/ 0 h 83"/>
                <a:gd name="T60" fmla="*/ 0 w 91"/>
                <a:gd name="T61" fmla="*/ 0 h 83"/>
                <a:gd name="T62" fmla="*/ 0 w 91"/>
                <a:gd name="T63" fmla="*/ 0 h 83"/>
                <a:gd name="T64" fmla="*/ 0 w 91"/>
                <a:gd name="T65" fmla="*/ 0 h 83"/>
                <a:gd name="T66" fmla="*/ 0 w 91"/>
                <a:gd name="T67" fmla="*/ 0 h 83"/>
                <a:gd name="T68" fmla="*/ 0 w 91"/>
                <a:gd name="T69" fmla="*/ 0 h 83"/>
                <a:gd name="T70" fmla="*/ 0 w 91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1"/>
                <a:gd name="T109" fmla="*/ 0 h 83"/>
                <a:gd name="T110" fmla="*/ 91 w 91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1" h="83">
                  <a:moveTo>
                    <a:pt x="19" y="2"/>
                  </a:move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3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5" y="16"/>
                  </a:lnTo>
                  <a:lnTo>
                    <a:pt x="82" y="21"/>
                  </a:lnTo>
                  <a:lnTo>
                    <a:pt x="86" y="28"/>
                  </a:lnTo>
                  <a:lnTo>
                    <a:pt x="88" y="34"/>
                  </a:lnTo>
                  <a:lnTo>
                    <a:pt x="89" y="41"/>
                  </a:lnTo>
                  <a:lnTo>
                    <a:pt x="91" y="49"/>
                  </a:lnTo>
                  <a:lnTo>
                    <a:pt x="87" y="56"/>
                  </a:lnTo>
                  <a:lnTo>
                    <a:pt x="84" y="62"/>
                  </a:lnTo>
                  <a:lnTo>
                    <a:pt x="77" y="70"/>
                  </a:lnTo>
                  <a:lnTo>
                    <a:pt x="69" y="77"/>
                  </a:lnTo>
                  <a:lnTo>
                    <a:pt x="59" y="81"/>
                  </a:lnTo>
                  <a:lnTo>
                    <a:pt x="51" y="83"/>
                  </a:lnTo>
                  <a:lnTo>
                    <a:pt x="42" y="83"/>
                  </a:lnTo>
                  <a:lnTo>
                    <a:pt x="36" y="82"/>
                  </a:lnTo>
                  <a:lnTo>
                    <a:pt x="28" y="79"/>
                  </a:lnTo>
                  <a:lnTo>
                    <a:pt x="23" y="75"/>
                  </a:lnTo>
                  <a:lnTo>
                    <a:pt x="16" y="72"/>
                  </a:lnTo>
                  <a:lnTo>
                    <a:pt x="13" y="68"/>
                  </a:lnTo>
                  <a:lnTo>
                    <a:pt x="15" y="64"/>
                  </a:lnTo>
                  <a:lnTo>
                    <a:pt x="16" y="61"/>
                  </a:lnTo>
                  <a:lnTo>
                    <a:pt x="7" y="57"/>
                  </a:lnTo>
                  <a:lnTo>
                    <a:pt x="4" y="50"/>
                  </a:lnTo>
                  <a:lnTo>
                    <a:pt x="0" y="41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5" y="14"/>
                  </a:lnTo>
                  <a:lnTo>
                    <a:pt x="11" y="6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1" name="Freeform 482"/>
            <p:cNvSpPr>
              <a:spLocks/>
            </p:cNvSpPr>
            <p:nvPr/>
          </p:nvSpPr>
          <p:spPr bwMode="auto">
            <a:xfrm>
              <a:off x="6517" y="3934"/>
              <a:ext cx="6" cy="5"/>
            </a:xfrm>
            <a:custGeom>
              <a:avLst/>
              <a:gdLst>
                <a:gd name="T0" fmla="*/ 0 w 27"/>
                <a:gd name="T1" fmla="*/ 0 h 19"/>
                <a:gd name="T2" fmla="*/ 0 w 27"/>
                <a:gd name="T3" fmla="*/ 0 h 19"/>
                <a:gd name="T4" fmla="*/ 0 w 27"/>
                <a:gd name="T5" fmla="*/ 0 h 19"/>
                <a:gd name="T6" fmla="*/ 0 w 27"/>
                <a:gd name="T7" fmla="*/ 0 h 19"/>
                <a:gd name="T8" fmla="*/ 0 w 27"/>
                <a:gd name="T9" fmla="*/ 0 h 19"/>
                <a:gd name="T10" fmla="*/ 0 w 27"/>
                <a:gd name="T11" fmla="*/ 0 h 19"/>
                <a:gd name="T12" fmla="*/ 0 w 27"/>
                <a:gd name="T13" fmla="*/ 0 h 19"/>
                <a:gd name="T14" fmla="*/ 0 w 27"/>
                <a:gd name="T15" fmla="*/ 0 h 19"/>
                <a:gd name="T16" fmla="*/ 0 w 27"/>
                <a:gd name="T17" fmla="*/ 0 h 19"/>
                <a:gd name="T18" fmla="*/ 0 w 27"/>
                <a:gd name="T19" fmla="*/ 0 h 19"/>
                <a:gd name="T20" fmla="*/ 0 w 27"/>
                <a:gd name="T21" fmla="*/ 0 h 19"/>
                <a:gd name="T22" fmla="*/ 0 w 27"/>
                <a:gd name="T23" fmla="*/ 0 h 19"/>
                <a:gd name="T24" fmla="*/ 0 w 27"/>
                <a:gd name="T25" fmla="*/ 0 h 19"/>
                <a:gd name="T26" fmla="*/ 0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9"/>
                <a:gd name="T50" fmla="*/ 27 w 27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9">
                  <a:moveTo>
                    <a:pt x="0" y="11"/>
                  </a:moveTo>
                  <a:lnTo>
                    <a:pt x="5" y="13"/>
                  </a:lnTo>
                  <a:lnTo>
                    <a:pt x="12" y="17"/>
                  </a:lnTo>
                  <a:lnTo>
                    <a:pt x="21" y="18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2" y="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2" name="Freeform 483"/>
            <p:cNvSpPr>
              <a:spLocks/>
            </p:cNvSpPr>
            <p:nvPr/>
          </p:nvSpPr>
          <p:spPr bwMode="auto">
            <a:xfrm>
              <a:off x="7023" y="3924"/>
              <a:ext cx="66" cy="88"/>
            </a:xfrm>
            <a:custGeom>
              <a:avLst/>
              <a:gdLst>
                <a:gd name="T0" fmla="*/ 0 w 264"/>
                <a:gd name="T1" fmla="*/ 0 h 352"/>
                <a:gd name="T2" fmla="*/ 0 w 264"/>
                <a:gd name="T3" fmla="*/ 0 h 352"/>
                <a:gd name="T4" fmla="*/ 0 w 264"/>
                <a:gd name="T5" fmla="*/ 0 h 352"/>
                <a:gd name="T6" fmla="*/ 0 w 264"/>
                <a:gd name="T7" fmla="*/ 0 h 352"/>
                <a:gd name="T8" fmla="*/ 0 w 264"/>
                <a:gd name="T9" fmla="*/ 0 h 352"/>
                <a:gd name="T10" fmla="*/ 0 w 264"/>
                <a:gd name="T11" fmla="*/ 0 h 352"/>
                <a:gd name="T12" fmla="*/ 0 w 264"/>
                <a:gd name="T13" fmla="*/ 0 h 352"/>
                <a:gd name="T14" fmla="*/ 0 w 264"/>
                <a:gd name="T15" fmla="*/ 0 h 352"/>
                <a:gd name="T16" fmla="*/ 0 w 264"/>
                <a:gd name="T17" fmla="*/ 0 h 352"/>
                <a:gd name="T18" fmla="*/ 0 w 264"/>
                <a:gd name="T19" fmla="*/ 0 h 352"/>
                <a:gd name="T20" fmla="*/ 0 w 264"/>
                <a:gd name="T21" fmla="*/ 0 h 352"/>
                <a:gd name="T22" fmla="*/ 0 w 264"/>
                <a:gd name="T23" fmla="*/ 0 h 352"/>
                <a:gd name="T24" fmla="*/ 0 w 264"/>
                <a:gd name="T25" fmla="*/ 0 h 352"/>
                <a:gd name="T26" fmla="*/ 0 w 264"/>
                <a:gd name="T27" fmla="*/ 0 h 352"/>
                <a:gd name="T28" fmla="*/ 0 w 264"/>
                <a:gd name="T29" fmla="*/ 0 h 352"/>
                <a:gd name="T30" fmla="*/ 0 w 264"/>
                <a:gd name="T31" fmla="*/ 0 h 352"/>
                <a:gd name="T32" fmla="*/ 0 w 264"/>
                <a:gd name="T33" fmla="*/ 0 h 352"/>
                <a:gd name="T34" fmla="*/ 0 w 264"/>
                <a:gd name="T35" fmla="*/ 0 h 352"/>
                <a:gd name="T36" fmla="*/ 0 w 264"/>
                <a:gd name="T37" fmla="*/ 0 h 352"/>
                <a:gd name="T38" fmla="*/ 0 w 264"/>
                <a:gd name="T39" fmla="*/ 0 h 352"/>
                <a:gd name="T40" fmla="*/ 0 w 264"/>
                <a:gd name="T41" fmla="*/ 0 h 352"/>
                <a:gd name="T42" fmla="*/ 0 w 264"/>
                <a:gd name="T43" fmla="*/ 0 h 352"/>
                <a:gd name="T44" fmla="*/ 0 w 264"/>
                <a:gd name="T45" fmla="*/ 0 h 352"/>
                <a:gd name="T46" fmla="*/ 0 w 264"/>
                <a:gd name="T47" fmla="*/ 0 h 352"/>
                <a:gd name="T48" fmla="*/ 0 w 264"/>
                <a:gd name="T49" fmla="*/ 0 h 352"/>
                <a:gd name="T50" fmla="*/ 0 w 264"/>
                <a:gd name="T51" fmla="*/ 0 h 352"/>
                <a:gd name="T52" fmla="*/ 0 w 264"/>
                <a:gd name="T53" fmla="*/ 0 h 352"/>
                <a:gd name="T54" fmla="*/ 0 w 264"/>
                <a:gd name="T55" fmla="*/ 0 h 352"/>
                <a:gd name="T56" fmla="*/ 0 w 264"/>
                <a:gd name="T57" fmla="*/ 0 h 352"/>
                <a:gd name="T58" fmla="*/ 0 w 264"/>
                <a:gd name="T59" fmla="*/ 0 h 352"/>
                <a:gd name="T60" fmla="*/ 0 w 264"/>
                <a:gd name="T61" fmla="*/ 0 h 352"/>
                <a:gd name="T62" fmla="*/ 0 w 264"/>
                <a:gd name="T63" fmla="*/ 0 h 352"/>
                <a:gd name="T64" fmla="*/ 0 w 264"/>
                <a:gd name="T65" fmla="*/ 0 h 352"/>
                <a:gd name="T66" fmla="*/ 0 w 264"/>
                <a:gd name="T67" fmla="*/ 0 h 352"/>
                <a:gd name="T68" fmla="*/ 0 w 264"/>
                <a:gd name="T69" fmla="*/ 0 h 352"/>
                <a:gd name="T70" fmla="*/ 0 w 264"/>
                <a:gd name="T71" fmla="*/ 0 h 352"/>
                <a:gd name="T72" fmla="*/ 0 w 264"/>
                <a:gd name="T73" fmla="*/ 0 h 352"/>
                <a:gd name="T74" fmla="*/ 0 w 264"/>
                <a:gd name="T75" fmla="*/ 0 h 352"/>
                <a:gd name="T76" fmla="*/ 0 w 264"/>
                <a:gd name="T77" fmla="*/ 0 h 352"/>
                <a:gd name="T78" fmla="*/ 0 w 264"/>
                <a:gd name="T79" fmla="*/ 0 h 352"/>
                <a:gd name="T80" fmla="*/ 0 w 264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4"/>
                <a:gd name="T124" fmla="*/ 0 h 352"/>
                <a:gd name="T125" fmla="*/ 264 w 264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4" h="352">
                  <a:moveTo>
                    <a:pt x="167" y="1"/>
                  </a:moveTo>
                  <a:lnTo>
                    <a:pt x="176" y="2"/>
                  </a:lnTo>
                  <a:lnTo>
                    <a:pt x="187" y="6"/>
                  </a:lnTo>
                  <a:lnTo>
                    <a:pt x="196" y="8"/>
                  </a:lnTo>
                  <a:lnTo>
                    <a:pt x="204" y="12"/>
                  </a:lnTo>
                  <a:lnTo>
                    <a:pt x="210" y="15"/>
                  </a:lnTo>
                  <a:lnTo>
                    <a:pt x="218" y="22"/>
                  </a:lnTo>
                  <a:lnTo>
                    <a:pt x="225" y="26"/>
                  </a:lnTo>
                  <a:lnTo>
                    <a:pt x="233" y="33"/>
                  </a:lnTo>
                  <a:lnTo>
                    <a:pt x="237" y="39"/>
                  </a:lnTo>
                  <a:lnTo>
                    <a:pt x="243" y="46"/>
                  </a:lnTo>
                  <a:lnTo>
                    <a:pt x="246" y="53"/>
                  </a:lnTo>
                  <a:lnTo>
                    <a:pt x="251" y="61"/>
                  </a:lnTo>
                  <a:lnTo>
                    <a:pt x="253" y="68"/>
                  </a:lnTo>
                  <a:lnTo>
                    <a:pt x="257" y="77"/>
                  </a:lnTo>
                  <a:lnTo>
                    <a:pt x="258" y="86"/>
                  </a:lnTo>
                  <a:lnTo>
                    <a:pt x="262" y="95"/>
                  </a:lnTo>
                  <a:lnTo>
                    <a:pt x="263" y="106"/>
                  </a:lnTo>
                  <a:lnTo>
                    <a:pt x="264" y="120"/>
                  </a:lnTo>
                  <a:lnTo>
                    <a:pt x="264" y="135"/>
                  </a:lnTo>
                  <a:lnTo>
                    <a:pt x="264" y="149"/>
                  </a:lnTo>
                  <a:lnTo>
                    <a:pt x="262" y="164"/>
                  </a:lnTo>
                  <a:lnTo>
                    <a:pt x="261" y="179"/>
                  </a:lnTo>
                  <a:lnTo>
                    <a:pt x="258" y="193"/>
                  </a:lnTo>
                  <a:lnTo>
                    <a:pt x="257" y="208"/>
                  </a:lnTo>
                  <a:lnTo>
                    <a:pt x="252" y="222"/>
                  </a:lnTo>
                  <a:lnTo>
                    <a:pt x="247" y="235"/>
                  </a:lnTo>
                  <a:lnTo>
                    <a:pt x="244" y="249"/>
                  </a:lnTo>
                  <a:lnTo>
                    <a:pt x="239" y="263"/>
                  </a:lnTo>
                  <a:lnTo>
                    <a:pt x="233" y="275"/>
                  </a:lnTo>
                  <a:lnTo>
                    <a:pt x="228" y="287"/>
                  </a:lnTo>
                  <a:lnTo>
                    <a:pt x="222" y="299"/>
                  </a:lnTo>
                  <a:lnTo>
                    <a:pt x="217" y="311"/>
                  </a:lnTo>
                  <a:lnTo>
                    <a:pt x="204" y="325"/>
                  </a:lnTo>
                  <a:lnTo>
                    <a:pt x="190" y="335"/>
                  </a:lnTo>
                  <a:lnTo>
                    <a:pt x="175" y="343"/>
                  </a:lnTo>
                  <a:lnTo>
                    <a:pt x="159" y="350"/>
                  </a:lnTo>
                  <a:lnTo>
                    <a:pt x="141" y="352"/>
                  </a:lnTo>
                  <a:lnTo>
                    <a:pt x="126" y="352"/>
                  </a:lnTo>
                  <a:lnTo>
                    <a:pt x="109" y="350"/>
                  </a:lnTo>
                  <a:lnTo>
                    <a:pt x="93" y="347"/>
                  </a:lnTo>
                  <a:lnTo>
                    <a:pt x="76" y="339"/>
                  </a:lnTo>
                  <a:lnTo>
                    <a:pt x="61" y="331"/>
                  </a:lnTo>
                  <a:lnTo>
                    <a:pt x="47" y="320"/>
                  </a:lnTo>
                  <a:lnTo>
                    <a:pt x="35" y="309"/>
                  </a:lnTo>
                  <a:lnTo>
                    <a:pt x="23" y="297"/>
                  </a:lnTo>
                  <a:lnTo>
                    <a:pt x="15" y="281"/>
                  </a:lnTo>
                  <a:lnTo>
                    <a:pt x="9" y="265"/>
                  </a:lnTo>
                  <a:lnTo>
                    <a:pt x="7" y="249"/>
                  </a:lnTo>
                  <a:lnTo>
                    <a:pt x="3" y="234"/>
                  </a:lnTo>
                  <a:lnTo>
                    <a:pt x="2" y="221"/>
                  </a:lnTo>
                  <a:lnTo>
                    <a:pt x="0" y="206"/>
                  </a:lnTo>
                  <a:lnTo>
                    <a:pt x="0" y="192"/>
                  </a:lnTo>
                  <a:lnTo>
                    <a:pt x="0" y="178"/>
                  </a:lnTo>
                  <a:lnTo>
                    <a:pt x="2" y="162"/>
                  </a:lnTo>
                  <a:lnTo>
                    <a:pt x="4" y="149"/>
                  </a:lnTo>
                  <a:lnTo>
                    <a:pt x="8" y="135"/>
                  </a:lnTo>
                  <a:lnTo>
                    <a:pt x="11" y="120"/>
                  </a:lnTo>
                  <a:lnTo>
                    <a:pt x="15" y="106"/>
                  </a:lnTo>
                  <a:lnTo>
                    <a:pt x="20" y="93"/>
                  </a:lnTo>
                  <a:lnTo>
                    <a:pt x="26" y="80"/>
                  </a:lnTo>
                  <a:lnTo>
                    <a:pt x="33" y="67"/>
                  </a:lnTo>
                  <a:lnTo>
                    <a:pt x="39" y="54"/>
                  </a:lnTo>
                  <a:lnTo>
                    <a:pt x="47" y="42"/>
                  </a:lnTo>
                  <a:lnTo>
                    <a:pt x="57" y="33"/>
                  </a:lnTo>
                  <a:lnTo>
                    <a:pt x="63" y="26"/>
                  </a:lnTo>
                  <a:lnTo>
                    <a:pt x="70" y="22"/>
                  </a:lnTo>
                  <a:lnTo>
                    <a:pt x="79" y="16"/>
                  </a:lnTo>
                  <a:lnTo>
                    <a:pt x="86" y="13"/>
                  </a:lnTo>
                  <a:lnTo>
                    <a:pt x="93" y="10"/>
                  </a:lnTo>
                  <a:lnTo>
                    <a:pt x="100" y="7"/>
                  </a:lnTo>
                  <a:lnTo>
                    <a:pt x="108" y="5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1" y="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3" name="Freeform 484"/>
            <p:cNvSpPr>
              <a:spLocks/>
            </p:cNvSpPr>
            <p:nvPr/>
          </p:nvSpPr>
          <p:spPr bwMode="auto">
            <a:xfrm>
              <a:off x="6929" y="3928"/>
              <a:ext cx="39" cy="14"/>
            </a:xfrm>
            <a:custGeom>
              <a:avLst/>
              <a:gdLst>
                <a:gd name="T0" fmla="*/ 0 w 154"/>
                <a:gd name="T1" fmla="*/ 0 h 57"/>
                <a:gd name="T2" fmla="*/ 0 w 154"/>
                <a:gd name="T3" fmla="*/ 0 h 57"/>
                <a:gd name="T4" fmla="*/ 0 w 154"/>
                <a:gd name="T5" fmla="*/ 0 h 57"/>
                <a:gd name="T6" fmla="*/ 0 w 154"/>
                <a:gd name="T7" fmla="*/ 0 h 57"/>
                <a:gd name="T8" fmla="*/ 0 w 154"/>
                <a:gd name="T9" fmla="*/ 0 h 57"/>
                <a:gd name="T10" fmla="*/ 0 w 154"/>
                <a:gd name="T11" fmla="*/ 0 h 57"/>
                <a:gd name="T12" fmla="*/ 0 w 154"/>
                <a:gd name="T13" fmla="*/ 0 h 57"/>
                <a:gd name="T14" fmla="*/ 0 w 154"/>
                <a:gd name="T15" fmla="*/ 0 h 57"/>
                <a:gd name="T16" fmla="*/ 0 w 154"/>
                <a:gd name="T17" fmla="*/ 0 h 57"/>
                <a:gd name="T18" fmla="*/ 0 w 154"/>
                <a:gd name="T19" fmla="*/ 0 h 57"/>
                <a:gd name="T20" fmla="*/ 0 w 154"/>
                <a:gd name="T21" fmla="*/ 0 h 57"/>
                <a:gd name="T22" fmla="*/ 0 w 154"/>
                <a:gd name="T23" fmla="*/ 0 h 57"/>
                <a:gd name="T24" fmla="*/ 0 w 154"/>
                <a:gd name="T25" fmla="*/ 0 h 57"/>
                <a:gd name="T26" fmla="*/ 0 w 154"/>
                <a:gd name="T27" fmla="*/ 0 h 57"/>
                <a:gd name="T28" fmla="*/ 0 w 154"/>
                <a:gd name="T29" fmla="*/ 0 h 57"/>
                <a:gd name="T30" fmla="*/ 0 w 154"/>
                <a:gd name="T31" fmla="*/ 0 h 57"/>
                <a:gd name="T32" fmla="*/ 0 w 154"/>
                <a:gd name="T33" fmla="*/ 0 h 57"/>
                <a:gd name="T34" fmla="*/ 0 w 154"/>
                <a:gd name="T35" fmla="*/ 0 h 57"/>
                <a:gd name="T36" fmla="*/ 0 w 154"/>
                <a:gd name="T37" fmla="*/ 0 h 57"/>
                <a:gd name="T38" fmla="*/ 0 w 154"/>
                <a:gd name="T39" fmla="*/ 0 h 57"/>
                <a:gd name="T40" fmla="*/ 0 w 154"/>
                <a:gd name="T41" fmla="*/ 0 h 57"/>
                <a:gd name="T42" fmla="*/ 0 w 154"/>
                <a:gd name="T43" fmla="*/ 0 h 57"/>
                <a:gd name="T44" fmla="*/ 0 w 154"/>
                <a:gd name="T45" fmla="*/ 0 h 57"/>
                <a:gd name="T46" fmla="*/ 0 w 154"/>
                <a:gd name="T47" fmla="*/ 0 h 57"/>
                <a:gd name="T48" fmla="*/ 0 w 154"/>
                <a:gd name="T49" fmla="*/ 0 h 57"/>
                <a:gd name="T50" fmla="*/ 0 w 154"/>
                <a:gd name="T51" fmla="*/ 0 h 57"/>
                <a:gd name="T52" fmla="*/ 0 w 154"/>
                <a:gd name="T53" fmla="*/ 0 h 57"/>
                <a:gd name="T54" fmla="*/ 0 w 154"/>
                <a:gd name="T55" fmla="*/ 0 h 57"/>
                <a:gd name="T56" fmla="*/ 0 w 154"/>
                <a:gd name="T57" fmla="*/ 0 h 57"/>
                <a:gd name="T58" fmla="*/ 0 w 154"/>
                <a:gd name="T59" fmla="*/ 0 h 57"/>
                <a:gd name="T60" fmla="*/ 0 w 154"/>
                <a:gd name="T61" fmla="*/ 0 h 57"/>
                <a:gd name="T62" fmla="*/ 0 w 154"/>
                <a:gd name="T63" fmla="*/ 0 h 57"/>
                <a:gd name="T64" fmla="*/ 0 w 154"/>
                <a:gd name="T65" fmla="*/ 0 h 57"/>
                <a:gd name="T66" fmla="*/ 0 w 154"/>
                <a:gd name="T67" fmla="*/ 0 h 57"/>
                <a:gd name="T68" fmla="*/ 0 w 154"/>
                <a:gd name="T69" fmla="*/ 0 h 57"/>
                <a:gd name="T70" fmla="*/ 0 w 154"/>
                <a:gd name="T71" fmla="*/ 0 h 57"/>
                <a:gd name="T72" fmla="*/ 0 w 154"/>
                <a:gd name="T73" fmla="*/ 0 h 57"/>
                <a:gd name="T74" fmla="*/ 0 w 154"/>
                <a:gd name="T75" fmla="*/ 0 h 57"/>
                <a:gd name="T76" fmla="*/ 0 w 154"/>
                <a:gd name="T77" fmla="*/ 0 h 57"/>
                <a:gd name="T78" fmla="*/ 0 w 154"/>
                <a:gd name="T79" fmla="*/ 0 h 57"/>
                <a:gd name="T80" fmla="*/ 0 w 154"/>
                <a:gd name="T81" fmla="*/ 0 h 57"/>
                <a:gd name="T82" fmla="*/ 0 w 154"/>
                <a:gd name="T83" fmla="*/ 0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57"/>
                <a:gd name="T128" fmla="*/ 154 w 154"/>
                <a:gd name="T129" fmla="*/ 57 h 5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57">
                  <a:moveTo>
                    <a:pt x="146" y="0"/>
                  </a:moveTo>
                  <a:lnTo>
                    <a:pt x="154" y="4"/>
                  </a:lnTo>
                  <a:lnTo>
                    <a:pt x="152" y="7"/>
                  </a:lnTo>
                  <a:lnTo>
                    <a:pt x="148" y="7"/>
                  </a:lnTo>
                  <a:lnTo>
                    <a:pt x="145" y="10"/>
                  </a:lnTo>
                  <a:lnTo>
                    <a:pt x="139" y="11"/>
                  </a:lnTo>
                  <a:lnTo>
                    <a:pt x="133" y="14"/>
                  </a:lnTo>
                  <a:lnTo>
                    <a:pt x="126" y="17"/>
                  </a:lnTo>
                  <a:lnTo>
                    <a:pt x="120" y="18"/>
                  </a:lnTo>
                  <a:lnTo>
                    <a:pt x="112" y="20"/>
                  </a:lnTo>
                  <a:lnTo>
                    <a:pt x="106" y="22"/>
                  </a:lnTo>
                  <a:lnTo>
                    <a:pt x="99" y="24"/>
                  </a:lnTo>
                  <a:lnTo>
                    <a:pt x="93" y="26"/>
                  </a:lnTo>
                  <a:lnTo>
                    <a:pt x="87" y="27"/>
                  </a:lnTo>
                  <a:lnTo>
                    <a:pt x="86" y="31"/>
                  </a:lnTo>
                  <a:lnTo>
                    <a:pt x="75" y="34"/>
                  </a:lnTo>
                  <a:lnTo>
                    <a:pt x="65" y="38"/>
                  </a:lnTo>
                  <a:lnTo>
                    <a:pt x="53" y="41"/>
                  </a:lnTo>
                  <a:lnTo>
                    <a:pt x="43" y="46"/>
                  </a:lnTo>
                  <a:lnTo>
                    <a:pt x="32" y="49"/>
                  </a:lnTo>
                  <a:lnTo>
                    <a:pt x="21" y="51"/>
                  </a:lnTo>
                  <a:lnTo>
                    <a:pt x="10" y="53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6" y="41"/>
                  </a:lnTo>
                  <a:lnTo>
                    <a:pt x="13" y="38"/>
                  </a:lnTo>
                  <a:lnTo>
                    <a:pt x="20" y="35"/>
                  </a:lnTo>
                  <a:lnTo>
                    <a:pt x="30" y="31"/>
                  </a:lnTo>
                  <a:lnTo>
                    <a:pt x="37" y="27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6" y="21"/>
                  </a:lnTo>
                  <a:lnTo>
                    <a:pt x="73" y="16"/>
                  </a:lnTo>
                  <a:lnTo>
                    <a:pt x="83" y="12"/>
                  </a:lnTo>
                  <a:lnTo>
                    <a:pt x="92" y="9"/>
                  </a:lnTo>
                  <a:lnTo>
                    <a:pt x="103" y="7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36" y="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4" name="Freeform 485"/>
            <p:cNvSpPr>
              <a:spLocks/>
            </p:cNvSpPr>
            <p:nvPr/>
          </p:nvSpPr>
          <p:spPr bwMode="auto">
            <a:xfrm>
              <a:off x="6565" y="3928"/>
              <a:ext cx="80" cy="14"/>
            </a:xfrm>
            <a:custGeom>
              <a:avLst/>
              <a:gdLst>
                <a:gd name="T0" fmla="*/ 0 w 318"/>
                <a:gd name="T1" fmla="*/ 0 h 54"/>
                <a:gd name="T2" fmla="*/ 0 w 318"/>
                <a:gd name="T3" fmla="*/ 0 h 54"/>
                <a:gd name="T4" fmla="*/ 0 w 318"/>
                <a:gd name="T5" fmla="*/ 0 h 54"/>
                <a:gd name="T6" fmla="*/ 0 w 318"/>
                <a:gd name="T7" fmla="*/ 0 h 54"/>
                <a:gd name="T8" fmla="*/ 0 w 318"/>
                <a:gd name="T9" fmla="*/ 0 h 54"/>
                <a:gd name="T10" fmla="*/ 0 w 318"/>
                <a:gd name="T11" fmla="*/ 0 h 54"/>
                <a:gd name="T12" fmla="*/ 0 w 318"/>
                <a:gd name="T13" fmla="*/ 0 h 54"/>
                <a:gd name="T14" fmla="*/ 0 w 318"/>
                <a:gd name="T15" fmla="*/ 0 h 54"/>
                <a:gd name="T16" fmla="*/ 0 w 318"/>
                <a:gd name="T17" fmla="*/ 0 h 54"/>
                <a:gd name="T18" fmla="*/ 0 w 318"/>
                <a:gd name="T19" fmla="*/ 0 h 54"/>
                <a:gd name="T20" fmla="*/ 0 w 318"/>
                <a:gd name="T21" fmla="*/ 0 h 54"/>
                <a:gd name="T22" fmla="*/ 0 w 318"/>
                <a:gd name="T23" fmla="*/ 0 h 54"/>
                <a:gd name="T24" fmla="*/ 0 w 318"/>
                <a:gd name="T25" fmla="*/ 0 h 54"/>
                <a:gd name="T26" fmla="*/ 0 w 318"/>
                <a:gd name="T27" fmla="*/ 0 h 54"/>
                <a:gd name="T28" fmla="*/ 0 w 318"/>
                <a:gd name="T29" fmla="*/ 0 h 54"/>
                <a:gd name="T30" fmla="*/ 0 w 318"/>
                <a:gd name="T31" fmla="*/ 0 h 54"/>
                <a:gd name="T32" fmla="*/ 0 w 318"/>
                <a:gd name="T33" fmla="*/ 0 h 54"/>
                <a:gd name="T34" fmla="*/ 0 w 318"/>
                <a:gd name="T35" fmla="*/ 0 h 54"/>
                <a:gd name="T36" fmla="*/ 0 w 318"/>
                <a:gd name="T37" fmla="*/ 0 h 54"/>
                <a:gd name="T38" fmla="*/ 0 w 318"/>
                <a:gd name="T39" fmla="*/ 0 h 54"/>
                <a:gd name="T40" fmla="*/ 0 w 318"/>
                <a:gd name="T41" fmla="*/ 0 h 54"/>
                <a:gd name="T42" fmla="*/ 0 w 318"/>
                <a:gd name="T43" fmla="*/ 0 h 54"/>
                <a:gd name="T44" fmla="*/ 0 w 318"/>
                <a:gd name="T45" fmla="*/ 0 h 54"/>
                <a:gd name="T46" fmla="*/ 0 w 318"/>
                <a:gd name="T47" fmla="*/ 0 h 54"/>
                <a:gd name="T48" fmla="*/ 0 w 318"/>
                <a:gd name="T49" fmla="*/ 0 h 54"/>
                <a:gd name="T50" fmla="*/ 0 w 318"/>
                <a:gd name="T51" fmla="*/ 0 h 54"/>
                <a:gd name="T52" fmla="*/ 0 w 318"/>
                <a:gd name="T53" fmla="*/ 0 h 54"/>
                <a:gd name="T54" fmla="*/ 0 w 318"/>
                <a:gd name="T55" fmla="*/ 0 h 54"/>
                <a:gd name="T56" fmla="*/ 0 w 318"/>
                <a:gd name="T57" fmla="*/ 0 h 54"/>
                <a:gd name="T58" fmla="*/ 0 w 318"/>
                <a:gd name="T59" fmla="*/ 0 h 54"/>
                <a:gd name="T60" fmla="*/ 0 w 318"/>
                <a:gd name="T61" fmla="*/ 0 h 54"/>
                <a:gd name="T62" fmla="*/ 0 w 318"/>
                <a:gd name="T63" fmla="*/ 0 h 54"/>
                <a:gd name="T64" fmla="*/ 0 w 318"/>
                <a:gd name="T65" fmla="*/ 0 h 54"/>
                <a:gd name="T66" fmla="*/ 0 w 318"/>
                <a:gd name="T67" fmla="*/ 0 h 54"/>
                <a:gd name="T68" fmla="*/ 0 w 318"/>
                <a:gd name="T69" fmla="*/ 0 h 54"/>
                <a:gd name="T70" fmla="*/ 0 w 318"/>
                <a:gd name="T71" fmla="*/ 0 h 54"/>
                <a:gd name="T72" fmla="*/ 0 w 318"/>
                <a:gd name="T73" fmla="*/ 0 h 54"/>
                <a:gd name="T74" fmla="*/ 0 w 318"/>
                <a:gd name="T75" fmla="*/ 0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8"/>
                <a:gd name="T115" fmla="*/ 0 h 54"/>
                <a:gd name="T116" fmla="*/ 318 w 318"/>
                <a:gd name="T117" fmla="*/ 54 h 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8" h="54">
                  <a:moveTo>
                    <a:pt x="0" y="2"/>
                  </a:moveTo>
                  <a:lnTo>
                    <a:pt x="19" y="0"/>
                  </a:lnTo>
                  <a:lnTo>
                    <a:pt x="38" y="0"/>
                  </a:lnTo>
                  <a:lnTo>
                    <a:pt x="57" y="1"/>
                  </a:lnTo>
                  <a:lnTo>
                    <a:pt x="79" y="2"/>
                  </a:lnTo>
                  <a:lnTo>
                    <a:pt x="98" y="3"/>
                  </a:lnTo>
                  <a:lnTo>
                    <a:pt x="118" y="4"/>
                  </a:lnTo>
                  <a:lnTo>
                    <a:pt x="138" y="7"/>
                  </a:lnTo>
                  <a:lnTo>
                    <a:pt x="159" y="10"/>
                  </a:lnTo>
                  <a:lnTo>
                    <a:pt x="177" y="13"/>
                  </a:lnTo>
                  <a:lnTo>
                    <a:pt x="196" y="15"/>
                  </a:lnTo>
                  <a:lnTo>
                    <a:pt x="216" y="17"/>
                  </a:lnTo>
                  <a:lnTo>
                    <a:pt x="236" y="20"/>
                  </a:lnTo>
                  <a:lnTo>
                    <a:pt x="255" y="21"/>
                  </a:lnTo>
                  <a:lnTo>
                    <a:pt x="275" y="23"/>
                  </a:lnTo>
                  <a:lnTo>
                    <a:pt x="296" y="24"/>
                  </a:lnTo>
                  <a:lnTo>
                    <a:pt x="318" y="26"/>
                  </a:lnTo>
                  <a:lnTo>
                    <a:pt x="315" y="33"/>
                  </a:lnTo>
                  <a:lnTo>
                    <a:pt x="314" y="40"/>
                  </a:lnTo>
                  <a:lnTo>
                    <a:pt x="313" y="47"/>
                  </a:lnTo>
                  <a:lnTo>
                    <a:pt x="313" y="54"/>
                  </a:lnTo>
                  <a:lnTo>
                    <a:pt x="309" y="53"/>
                  </a:lnTo>
                  <a:lnTo>
                    <a:pt x="301" y="51"/>
                  </a:lnTo>
                  <a:lnTo>
                    <a:pt x="289" y="49"/>
                  </a:lnTo>
                  <a:lnTo>
                    <a:pt x="273" y="47"/>
                  </a:lnTo>
                  <a:lnTo>
                    <a:pt x="254" y="45"/>
                  </a:lnTo>
                  <a:lnTo>
                    <a:pt x="233" y="42"/>
                  </a:lnTo>
                  <a:lnTo>
                    <a:pt x="210" y="38"/>
                  </a:lnTo>
                  <a:lnTo>
                    <a:pt x="187" y="35"/>
                  </a:lnTo>
                  <a:lnTo>
                    <a:pt x="161" y="31"/>
                  </a:lnTo>
                  <a:lnTo>
                    <a:pt x="137" y="27"/>
                  </a:lnTo>
                  <a:lnTo>
                    <a:pt x="110" y="22"/>
                  </a:lnTo>
                  <a:lnTo>
                    <a:pt x="86" y="18"/>
                  </a:lnTo>
                  <a:lnTo>
                    <a:pt x="60" y="14"/>
                  </a:lnTo>
                  <a:lnTo>
                    <a:pt x="38" y="9"/>
                  </a:lnTo>
                  <a:lnTo>
                    <a:pt x="1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5" name="Freeform 486"/>
            <p:cNvSpPr>
              <a:spLocks/>
            </p:cNvSpPr>
            <p:nvPr/>
          </p:nvSpPr>
          <p:spPr bwMode="auto">
            <a:xfrm>
              <a:off x="6680" y="3932"/>
              <a:ext cx="26" cy="27"/>
            </a:xfrm>
            <a:custGeom>
              <a:avLst/>
              <a:gdLst>
                <a:gd name="T0" fmla="*/ 0 w 101"/>
                <a:gd name="T1" fmla="*/ 0 h 108"/>
                <a:gd name="T2" fmla="*/ 0 w 101"/>
                <a:gd name="T3" fmla="*/ 0 h 108"/>
                <a:gd name="T4" fmla="*/ 0 w 101"/>
                <a:gd name="T5" fmla="*/ 0 h 108"/>
                <a:gd name="T6" fmla="*/ 0 w 101"/>
                <a:gd name="T7" fmla="*/ 0 h 108"/>
                <a:gd name="T8" fmla="*/ 0 w 101"/>
                <a:gd name="T9" fmla="*/ 0 h 108"/>
                <a:gd name="T10" fmla="*/ 0 w 101"/>
                <a:gd name="T11" fmla="*/ 0 h 108"/>
                <a:gd name="T12" fmla="*/ 0 w 101"/>
                <a:gd name="T13" fmla="*/ 0 h 108"/>
                <a:gd name="T14" fmla="*/ 0 w 101"/>
                <a:gd name="T15" fmla="*/ 0 h 108"/>
                <a:gd name="T16" fmla="*/ 0 w 101"/>
                <a:gd name="T17" fmla="*/ 0 h 108"/>
                <a:gd name="T18" fmla="*/ 0 w 101"/>
                <a:gd name="T19" fmla="*/ 0 h 108"/>
                <a:gd name="T20" fmla="*/ 0 w 101"/>
                <a:gd name="T21" fmla="*/ 0 h 108"/>
                <a:gd name="T22" fmla="*/ 0 w 101"/>
                <a:gd name="T23" fmla="*/ 0 h 108"/>
                <a:gd name="T24" fmla="*/ 0 w 101"/>
                <a:gd name="T25" fmla="*/ 0 h 108"/>
                <a:gd name="T26" fmla="*/ 0 w 101"/>
                <a:gd name="T27" fmla="*/ 0 h 108"/>
                <a:gd name="T28" fmla="*/ 0 w 101"/>
                <a:gd name="T29" fmla="*/ 0 h 108"/>
                <a:gd name="T30" fmla="*/ 0 w 101"/>
                <a:gd name="T31" fmla="*/ 0 h 108"/>
                <a:gd name="T32" fmla="*/ 0 w 101"/>
                <a:gd name="T33" fmla="*/ 0 h 108"/>
                <a:gd name="T34" fmla="*/ 0 w 101"/>
                <a:gd name="T35" fmla="*/ 0 h 108"/>
                <a:gd name="T36" fmla="*/ 0 w 101"/>
                <a:gd name="T37" fmla="*/ 0 h 108"/>
                <a:gd name="T38" fmla="*/ 0 w 101"/>
                <a:gd name="T39" fmla="*/ 0 h 108"/>
                <a:gd name="T40" fmla="*/ 0 w 101"/>
                <a:gd name="T41" fmla="*/ 0 h 108"/>
                <a:gd name="T42" fmla="*/ 0 w 101"/>
                <a:gd name="T43" fmla="*/ 0 h 108"/>
                <a:gd name="T44" fmla="*/ 0 w 101"/>
                <a:gd name="T45" fmla="*/ 0 h 108"/>
                <a:gd name="T46" fmla="*/ 0 w 101"/>
                <a:gd name="T47" fmla="*/ 0 h 108"/>
                <a:gd name="T48" fmla="*/ 0 w 101"/>
                <a:gd name="T49" fmla="*/ 0 h 108"/>
                <a:gd name="T50" fmla="*/ 0 w 101"/>
                <a:gd name="T51" fmla="*/ 0 h 108"/>
                <a:gd name="T52" fmla="*/ 0 w 101"/>
                <a:gd name="T53" fmla="*/ 0 h 108"/>
                <a:gd name="T54" fmla="*/ 0 w 101"/>
                <a:gd name="T55" fmla="*/ 0 h 108"/>
                <a:gd name="T56" fmla="*/ 0 w 101"/>
                <a:gd name="T57" fmla="*/ 0 h 108"/>
                <a:gd name="T58" fmla="*/ 0 w 101"/>
                <a:gd name="T59" fmla="*/ 0 h 108"/>
                <a:gd name="T60" fmla="*/ 0 w 101"/>
                <a:gd name="T61" fmla="*/ 0 h 108"/>
                <a:gd name="T62" fmla="*/ 0 w 101"/>
                <a:gd name="T63" fmla="*/ 0 h 108"/>
                <a:gd name="T64" fmla="*/ 0 w 101"/>
                <a:gd name="T65" fmla="*/ 0 h 108"/>
                <a:gd name="T66" fmla="*/ 0 w 101"/>
                <a:gd name="T67" fmla="*/ 0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1"/>
                <a:gd name="T103" fmla="*/ 0 h 108"/>
                <a:gd name="T104" fmla="*/ 101 w 101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1" h="108">
                  <a:moveTo>
                    <a:pt x="60" y="2"/>
                  </a:moveTo>
                  <a:lnTo>
                    <a:pt x="73" y="5"/>
                  </a:lnTo>
                  <a:lnTo>
                    <a:pt x="83" y="11"/>
                  </a:lnTo>
                  <a:lnTo>
                    <a:pt x="90" y="18"/>
                  </a:lnTo>
                  <a:lnTo>
                    <a:pt x="96" y="28"/>
                  </a:lnTo>
                  <a:lnTo>
                    <a:pt x="100" y="37"/>
                  </a:lnTo>
                  <a:lnTo>
                    <a:pt x="101" y="48"/>
                  </a:lnTo>
                  <a:lnTo>
                    <a:pt x="101" y="59"/>
                  </a:lnTo>
                  <a:lnTo>
                    <a:pt x="98" y="71"/>
                  </a:lnTo>
                  <a:lnTo>
                    <a:pt x="94" y="80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4"/>
                  </a:lnTo>
                  <a:lnTo>
                    <a:pt x="61" y="106"/>
                  </a:lnTo>
                  <a:lnTo>
                    <a:pt x="51" y="108"/>
                  </a:lnTo>
                  <a:lnTo>
                    <a:pt x="39" y="106"/>
                  </a:lnTo>
                  <a:lnTo>
                    <a:pt x="29" y="102"/>
                  </a:lnTo>
                  <a:lnTo>
                    <a:pt x="19" y="98"/>
                  </a:lnTo>
                  <a:lnTo>
                    <a:pt x="13" y="94"/>
                  </a:lnTo>
                  <a:lnTo>
                    <a:pt x="6" y="86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3" y="44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5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8" y="2"/>
                  </a:lnTo>
                  <a:lnTo>
                    <a:pt x="49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6" name="Freeform 487"/>
            <p:cNvSpPr>
              <a:spLocks/>
            </p:cNvSpPr>
            <p:nvPr/>
          </p:nvSpPr>
          <p:spPr bwMode="auto">
            <a:xfrm>
              <a:off x="6875" y="3933"/>
              <a:ext cx="7" cy="5"/>
            </a:xfrm>
            <a:custGeom>
              <a:avLst/>
              <a:gdLst>
                <a:gd name="T0" fmla="*/ 0 w 28"/>
                <a:gd name="T1" fmla="*/ 0 h 18"/>
                <a:gd name="T2" fmla="*/ 0 w 28"/>
                <a:gd name="T3" fmla="*/ 0 h 18"/>
                <a:gd name="T4" fmla="*/ 0 w 28"/>
                <a:gd name="T5" fmla="*/ 0 h 18"/>
                <a:gd name="T6" fmla="*/ 0 w 28"/>
                <a:gd name="T7" fmla="*/ 0 h 18"/>
                <a:gd name="T8" fmla="*/ 0 w 28"/>
                <a:gd name="T9" fmla="*/ 0 h 18"/>
                <a:gd name="T10" fmla="*/ 0 w 28"/>
                <a:gd name="T11" fmla="*/ 0 h 18"/>
                <a:gd name="T12" fmla="*/ 0 w 28"/>
                <a:gd name="T13" fmla="*/ 0 h 18"/>
                <a:gd name="T14" fmla="*/ 0 w 28"/>
                <a:gd name="T15" fmla="*/ 0 h 18"/>
                <a:gd name="T16" fmla="*/ 0 w 28"/>
                <a:gd name="T17" fmla="*/ 0 h 18"/>
                <a:gd name="T18" fmla="*/ 0 w 28"/>
                <a:gd name="T19" fmla="*/ 0 h 18"/>
                <a:gd name="T20" fmla="*/ 0 w 28"/>
                <a:gd name="T21" fmla="*/ 0 h 18"/>
                <a:gd name="T22" fmla="*/ 0 w 28"/>
                <a:gd name="T23" fmla="*/ 0 h 18"/>
                <a:gd name="T24" fmla="*/ 0 w 28"/>
                <a:gd name="T25" fmla="*/ 0 h 18"/>
                <a:gd name="T26" fmla="*/ 0 w 28"/>
                <a:gd name="T27" fmla="*/ 0 h 18"/>
                <a:gd name="T28" fmla="*/ 0 w 28"/>
                <a:gd name="T29" fmla="*/ 0 h 18"/>
                <a:gd name="T30" fmla="*/ 0 w 28"/>
                <a:gd name="T31" fmla="*/ 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8"/>
                <a:gd name="T50" fmla="*/ 28 w 28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8">
                  <a:moveTo>
                    <a:pt x="18" y="0"/>
                  </a:moveTo>
                  <a:lnTo>
                    <a:pt x="25" y="3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2" y="16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7" name="Freeform 488"/>
            <p:cNvSpPr>
              <a:spLocks/>
            </p:cNvSpPr>
            <p:nvPr/>
          </p:nvSpPr>
          <p:spPr bwMode="auto">
            <a:xfrm>
              <a:off x="7110" y="3937"/>
              <a:ext cx="38" cy="47"/>
            </a:xfrm>
            <a:custGeom>
              <a:avLst/>
              <a:gdLst>
                <a:gd name="T0" fmla="*/ 0 w 149"/>
                <a:gd name="T1" fmla="*/ 0 h 189"/>
                <a:gd name="T2" fmla="*/ 0 w 149"/>
                <a:gd name="T3" fmla="*/ 0 h 189"/>
                <a:gd name="T4" fmla="*/ 0 w 149"/>
                <a:gd name="T5" fmla="*/ 0 h 189"/>
                <a:gd name="T6" fmla="*/ 0 w 149"/>
                <a:gd name="T7" fmla="*/ 0 h 189"/>
                <a:gd name="T8" fmla="*/ 0 w 149"/>
                <a:gd name="T9" fmla="*/ 0 h 189"/>
                <a:gd name="T10" fmla="*/ 0 w 149"/>
                <a:gd name="T11" fmla="*/ 0 h 189"/>
                <a:gd name="T12" fmla="*/ 0 w 149"/>
                <a:gd name="T13" fmla="*/ 0 h 189"/>
                <a:gd name="T14" fmla="*/ 0 w 149"/>
                <a:gd name="T15" fmla="*/ 0 h 189"/>
                <a:gd name="T16" fmla="*/ 0 w 149"/>
                <a:gd name="T17" fmla="*/ 0 h 189"/>
                <a:gd name="T18" fmla="*/ 0 w 149"/>
                <a:gd name="T19" fmla="*/ 0 h 189"/>
                <a:gd name="T20" fmla="*/ 0 w 149"/>
                <a:gd name="T21" fmla="*/ 0 h 189"/>
                <a:gd name="T22" fmla="*/ 0 w 149"/>
                <a:gd name="T23" fmla="*/ 0 h 189"/>
                <a:gd name="T24" fmla="*/ 0 w 149"/>
                <a:gd name="T25" fmla="*/ 0 h 189"/>
                <a:gd name="T26" fmla="*/ 0 w 149"/>
                <a:gd name="T27" fmla="*/ 0 h 189"/>
                <a:gd name="T28" fmla="*/ 0 w 149"/>
                <a:gd name="T29" fmla="*/ 0 h 189"/>
                <a:gd name="T30" fmla="*/ 0 w 149"/>
                <a:gd name="T31" fmla="*/ 0 h 189"/>
                <a:gd name="T32" fmla="*/ 0 w 149"/>
                <a:gd name="T33" fmla="*/ 0 h 189"/>
                <a:gd name="T34" fmla="*/ 0 w 149"/>
                <a:gd name="T35" fmla="*/ 0 h 189"/>
                <a:gd name="T36" fmla="*/ 0 w 149"/>
                <a:gd name="T37" fmla="*/ 0 h 189"/>
                <a:gd name="T38" fmla="*/ 0 w 149"/>
                <a:gd name="T39" fmla="*/ 0 h 189"/>
                <a:gd name="T40" fmla="*/ 0 w 149"/>
                <a:gd name="T41" fmla="*/ 0 h 189"/>
                <a:gd name="T42" fmla="*/ 0 w 149"/>
                <a:gd name="T43" fmla="*/ 0 h 189"/>
                <a:gd name="T44" fmla="*/ 0 w 149"/>
                <a:gd name="T45" fmla="*/ 0 h 189"/>
                <a:gd name="T46" fmla="*/ 0 w 149"/>
                <a:gd name="T47" fmla="*/ 0 h 189"/>
                <a:gd name="T48" fmla="*/ 0 w 149"/>
                <a:gd name="T49" fmla="*/ 0 h 189"/>
                <a:gd name="T50" fmla="*/ 0 w 149"/>
                <a:gd name="T51" fmla="*/ 0 h 189"/>
                <a:gd name="T52" fmla="*/ 0 w 149"/>
                <a:gd name="T53" fmla="*/ 0 h 189"/>
                <a:gd name="T54" fmla="*/ 0 w 149"/>
                <a:gd name="T55" fmla="*/ 0 h 189"/>
                <a:gd name="T56" fmla="*/ 0 w 149"/>
                <a:gd name="T57" fmla="*/ 0 h 189"/>
                <a:gd name="T58" fmla="*/ 0 w 149"/>
                <a:gd name="T59" fmla="*/ 0 h 189"/>
                <a:gd name="T60" fmla="*/ 0 w 149"/>
                <a:gd name="T61" fmla="*/ 0 h 189"/>
                <a:gd name="T62" fmla="*/ 0 w 149"/>
                <a:gd name="T63" fmla="*/ 0 h 189"/>
                <a:gd name="T64" fmla="*/ 0 w 149"/>
                <a:gd name="T65" fmla="*/ 0 h 189"/>
                <a:gd name="T66" fmla="*/ 0 w 149"/>
                <a:gd name="T67" fmla="*/ 0 h 189"/>
                <a:gd name="T68" fmla="*/ 0 w 149"/>
                <a:gd name="T69" fmla="*/ 0 h 189"/>
                <a:gd name="T70" fmla="*/ 0 w 149"/>
                <a:gd name="T71" fmla="*/ 0 h 189"/>
                <a:gd name="T72" fmla="*/ 0 w 149"/>
                <a:gd name="T73" fmla="*/ 0 h 189"/>
                <a:gd name="T74" fmla="*/ 0 w 149"/>
                <a:gd name="T75" fmla="*/ 0 h 189"/>
                <a:gd name="T76" fmla="*/ 0 w 149"/>
                <a:gd name="T77" fmla="*/ 0 h 189"/>
                <a:gd name="T78" fmla="*/ 0 w 149"/>
                <a:gd name="T79" fmla="*/ 0 h 189"/>
                <a:gd name="T80" fmla="*/ 0 w 149"/>
                <a:gd name="T81" fmla="*/ 0 h 189"/>
                <a:gd name="T82" fmla="*/ 0 w 149"/>
                <a:gd name="T83" fmla="*/ 0 h 189"/>
                <a:gd name="T84" fmla="*/ 0 w 149"/>
                <a:gd name="T85" fmla="*/ 0 h 189"/>
                <a:gd name="T86" fmla="*/ 0 w 149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9"/>
                <a:gd name="T133" fmla="*/ 0 h 189"/>
                <a:gd name="T134" fmla="*/ 149 w 149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9" h="189">
                  <a:moveTo>
                    <a:pt x="84" y="0"/>
                  </a:moveTo>
                  <a:lnTo>
                    <a:pt x="103" y="2"/>
                  </a:lnTo>
                  <a:lnTo>
                    <a:pt x="118" y="9"/>
                  </a:lnTo>
                  <a:lnTo>
                    <a:pt x="130" y="17"/>
                  </a:lnTo>
                  <a:lnTo>
                    <a:pt x="139" y="30"/>
                  </a:lnTo>
                  <a:lnTo>
                    <a:pt x="145" y="43"/>
                  </a:lnTo>
                  <a:lnTo>
                    <a:pt x="149" y="57"/>
                  </a:lnTo>
                  <a:lnTo>
                    <a:pt x="149" y="74"/>
                  </a:lnTo>
                  <a:lnTo>
                    <a:pt x="149" y="91"/>
                  </a:lnTo>
                  <a:lnTo>
                    <a:pt x="143" y="107"/>
                  </a:lnTo>
                  <a:lnTo>
                    <a:pt x="138" y="123"/>
                  </a:lnTo>
                  <a:lnTo>
                    <a:pt x="128" y="139"/>
                  </a:lnTo>
                  <a:lnTo>
                    <a:pt x="120" y="153"/>
                  </a:lnTo>
                  <a:lnTo>
                    <a:pt x="108" y="165"/>
                  </a:lnTo>
                  <a:lnTo>
                    <a:pt x="96" y="175"/>
                  </a:lnTo>
                  <a:lnTo>
                    <a:pt x="81" y="183"/>
                  </a:lnTo>
                  <a:lnTo>
                    <a:pt x="69" y="189"/>
                  </a:lnTo>
                  <a:lnTo>
                    <a:pt x="59" y="187"/>
                  </a:lnTo>
                  <a:lnTo>
                    <a:pt x="48" y="185"/>
                  </a:lnTo>
                  <a:lnTo>
                    <a:pt x="39" y="181"/>
                  </a:lnTo>
                  <a:lnTo>
                    <a:pt x="32" y="175"/>
                  </a:lnTo>
                  <a:lnTo>
                    <a:pt x="24" y="168"/>
                  </a:lnTo>
                  <a:lnTo>
                    <a:pt x="18" y="160"/>
                  </a:lnTo>
                  <a:lnTo>
                    <a:pt x="12" y="150"/>
                  </a:lnTo>
                  <a:lnTo>
                    <a:pt x="8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6" y="77"/>
                  </a:lnTo>
                  <a:lnTo>
                    <a:pt x="10" y="67"/>
                  </a:lnTo>
                  <a:lnTo>
                    <a:pt x="18" y="59"/>
                  </a:lnTo>
                  <a:lnTo>
                    <a:pt x="24" y="51"/>
                  </a:lnTo>
                  <a:lnTo>
                    <a:pt x="30" y="44"/>
                  </a:lnTo>
                  <a:lnTo>
                    <a:pt x="35" y="37"/>
                  </a:lnTo>
                  <a:lnTo>
                    <a:pt x="41" y="32"/>
                  </a:lnTo>
                  <a:lnTo>
                    <a:pt x="49" y="2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69" y="4"/>
                  </a:lnTo>
                  <a:lnTo>
                    <a:pt x="77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8" name="Freeform 489"/>
            <p:cNvSpPr>
              <a:spLocks/>
            </p:cNvSpPr>
            <p:nvPr/>
          </p:nvSpPr>
          <p:spPr bwMode="auto">
            <a:xfrm>
              <a:off x="7038" y="3948"/>
              <a:ext cx="38" cy="47"/>
            </a:xfrm>
            <a:custGeom>
              <a:avLst/>
              <a:gdLst>
                <a:gd name="T0" fmla="*/ 0 w 153"/>
                <a:gd name="T1" fmla="*/ 0 h 190"/>
                <a:gd name="T2" fmla="*/ 0 w 153"/>
                <a:gd name="T3" fmla="*/ 0 h 190"/>
                <a:gd name="T4" fmla="*/ 0 w 153"/>
                <a:gd name="T5" fmla="*/ 0 h 190"/>
                <a:gd name="T6" fmla="*/ 0 w 153"/>
                <a:gd name="T7" fmla="*/ 0 h 190"/>
                <a:gd name="T8" fmla="*/ 0 w 153"/>
                <a:gd name="T9" fmla="*/ 0 h 190"/>
                <a:gd name="T10" fmla="*/ 0 w 153"/>
                <a:gd name="T11" fmla="*/ 0 h 190"/>
                <a:gd name="T12" fmla="*/ 0 w 153"/>
                <a:gd name="T13" fmla="*/ 0 h 190"/>
                <a:gd name="T14" fmla="*/ 0 w 153"/>
                <a:gd name="T15" fmla="*/ 0 h 190"/>
                <a:gd name="T16" fmla="*/ 0 w 153"/>
                <a:gd name="T17" fmla="*/ 0 h 190"/>
                <a:gd name="T18" fmla="*/ 0 w 153"/>
                <a:gd name="T19" fmla="*/ 0 h 190"/>
                <a:gd name="T20" fmla="*/ 0 w 153"/>
                <a:gd name="T21" fmla="*/ 0 h 190"/>
                <a:gd name="T22" fmla="*/ 0 w 153"/>
                <a:gd name="T23" fmla="*/ 0 h 190"/>
                <a:gd name="T24" fmla="*/ 0 w 153"/>
                <a:gd name="T25" fmla="*/ 0 h 190"/>
                <a:gd name="T26" fmla="*/ 0 w 153"/>
                <a:gd name="T27" fmla="*/ 0 h 190"/>
                <a:gd name="T28" fmla="*/ 0 w 153"/>
                <a:gd name="T29" fmla="*/ 0 h 190"/>
                <a:gd name="T30" fmla="*/ 0 w 153"/>
                <a:gd name="T31" fmla="*/ 0 h 190"/>
                <a:gd name="T32" fmla="*/ 0 w 153"/>
                <a:gd name="T33" fmla="*/ 0 h 190"/>
                <a:gd name="T34" fmla="*/ 0 w 153"/>
                <a:gd name="T35" fmla="*/ 0 h 190"/>
                <a:gd name="T36" fmla="*/ 0 w 153"/>
                <a:gd name="T37" fmla="*/ 0 h 190"/>
                <a:gd name="T38" fmla="*/ 0 w 153"/>
                <a:gd name="T39" fmla="*/ 0 h 190"/>
                <a:gd name="T40" fmla="*/ 0 w 153"/>
                <a:gd name="T41" fmla="*/ 0 h 190"/>
                <a:gd name="T42" fmla="*/ 0 w 153"/>
                <a:gd name="T43" fmla="*/ 0 h 190"/>
                <a:gd name="T44" fmla="*/ 0 w 153"/>
                <a:gd name="T45" fmla="*/ 0 h 190"/>
                <a:gd name="T46" fmla="*/ 0 w 153"/>
                <a:gd name="T47" fmla="*/ 0 h 190"/>
                <a:gd name="T48" fmla="*/ 0 w 153"/>
                <a:gd name="T49" fmla="*/ 0 h 190"/>
                <a:gd name="T50" fmla="*/ 0 w 153"/>
                <a:gd name="T51" fmla="*/ 0 h 190"/>
                <a:gd name="T52" fmla="*/ 0 w 153"/>
                <a:gd name="T53" fmla="*/ 0 h 190"/>
                <a:gd name="T54" fmla="*/ 0 w 153"/>
                <a:gd name="T55" fmla="*/ 0 h 190"/>
                <a:gd name="T56" fmla="*/ 0 w 153"/>
                <a:gd name="T57" fmla="*/ 0 h 190"/>
                <a:gd name="T58" fmla="*/ 0 w 153"/>
                <a:gd name="T59" fmla="*/ 0 h 190"/>
                <a:gd name="T60" fmla="*/ 0 w 153"/>
                <a:gd name="T61" fmla="*/ 0 h 190"/>
                <a:gd name="T62" fmla="*/ 0 w 153"/>
                <a:gd name="T63" fmla="*/ 0 h 190"/>
                <a:gd name="T64" fmla="*/ 0 w 153"/>
                <a:gd name="T65" fmla="*/ 0 h 190"/>
                <a:gd name="T66" fmla="*/ 0 w 153"/>
                <a:gd name="T67" fmla="*/ 0 h 190"/>
                <a:gd name="T68" fmla="*/ 0 w 153"/>
                <a:gd name="T69" fmla="*/ 0 h 190"/>
                <a:gd name="T70" fmla="*/ 0 w 153"/>
                <a:gd name="T71" fmla="*/ 0 h 190"/>
                <a:gd name="T72" fmla="*/ 0 w 153"/>
                <a:gd name="T73" fmla="*/ 0 h 190"/>
                <a:gd name="T74" fmla="*/ 0 w 153"/>
                <a:gd name="T75" fmla="*/ 0 h 190"/>
                <a:gd name="T76" fmla="*/ 0 w 153"/>
                <a:gd name="T77" fmla="*/ 0 h 190"/>
                <a:gd name="T78" fmla="*/ 0 w 153"/>
                <a:gd name="T79" fmla="*/ 0 h 190"/>
                <a:gd name="T80" fmla="*/ 0 w 153"/>
                <a:gd name="T81" fmla="*/ 0 h 190"/>
                <a:gd name="T82" fmla="*/ 0 w 153"/>
                <a:gd name="T83" fmla="*/ 0 h 190"/>
                <a:gd name="T84" fmla="*/ 0 w 153"/>
                <a:gd name="T85" fmla="*/ 0 h 190"/>
                <a:gd name="T86" fmla="*/ 0 w 153"/>
                <a:gd name="T87" fmla="*/ 0 h 190"/>
                <a:gd name="T88" fmla="*/ 0 w 153"/>
                <a:gd name="T89" fmla="*/ 0 h 190"/>
                <a:gd name="T90" fmla="*/ 0 w 153"/>
                <a:gd name="T91" fmla="*/ 0 h 1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3"/>
                <a:gd name="T139" fmla="*/ 0 h 190"/>
                <a:gd name="T140" fmla="*/ 153 w 153"/>
                <a:gd name="T141" fmla="*/ 190 h 19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3" h="190">
                  <a:moveTo>
                    <a:pt x="85" y="0"/>
                  </a:moveTo>
                  <a:lnTo>
                    <a:pt x="105" y="3"/>
                  </a:lnTo>
                  <a:lnTo>
                    <a:pt x="121" y="8"/>
                  </a:lnTo>
                  <a:lnTo>
                    <a:pt x="134" y="16"/>
                  </a:lnTo>
                  <a:lnTo>
                    <a:pt x="144" y="28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3" y="70"/>
                  </a:lnTo>
                  <a:lnTo>
                    <a:pt x="153" y="87"/>
                  </a:lnTo>
                  <a:lnTo>
                    <a:pt x="148" y="103"/>
                  </a:lnTo>
                  <a:lnTo>
                    <a:pt x="142" y="118"/>
                  </a:lnTo>
                  <a:lnTo>
                    <a:pt x="134" y="133"/>
                  </a:lnTo>
                  <a:lnTo>
                    <a:pt x="126" y="149"/>
                  </a:lnTo>
                  <a:lnTo>
                    <a:pt x="114" y="162"/>
                  </a:lnTo>
                  <a:lnTo>
                    <a:pt x="101" y="173"/>
                  </a:lnTo>
                  <a:lnTo>
                    <a:pt x="87" y="182"/>
                  </a:lnTo>
                  <a:lnTo>
                    <a:pt x="74" y="190"/>
                  </a:lnTo>
                  <a:lnTo>
                    <a:pt x="65" y="189"/>
                  </a:lnTo>
                  <a:lnTo>
                    <a:pt x="57" y="186"/>
                  </a:lnTo>
                  <a:lnTo>
                    <a:pt x="47" y="182"/>
                  </a:lnTo>
                  <a:lnTo>
                    <a:pt x="40" y="178"/>
                  </a:lnTo>
                  <a:lnTo>
                    <a:pt x="32" y="170"/>
                  </a:lnTo>
                  <a:lnTo>
                    <a:pt x="24" y="164"/>
                  </a:lnTo>
                  <a:lnTo>
                    <a:pt x="17" y="156"/>
                  </a:lnTo>
                  <a:lnTo>
                    <a:pt x="12" y="149"/>
                  </a:lnTo>
                  <a:lnTo>
                    <a:pt x="6" y="138"/>
                  </a:lnTo>
                  <a:lnTo>
                    <a:pt x="3" y="12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5" y="92"/>
                  </a:lnTo>
                  <a:lnTo>
                    <a:pt x="10" y="84"/>
                  </a:lnTo>
                  <a:lnTo>
                    <a:pt x="18" y="76"/>
                  </a:lnTo>
                  <a:lnTo>
                    <a:pt x="20" y="69"/>
                  </a:lnTo>
                  <a:lnTo>
                    <a:pt x="22" y="63"/>
                  </a:lnTo>
                  <a:lnTo>
                    <a:pt x="24" y="57"/>
                  </a:lnTo>
                  <a:lnTo>
                    <a:pt x="27" y="51"/>
                  </a:lnTo>
                  <a:lnTo>
                    <a:pt x="30" y="45"/>
                  </a:lnTo>
                  <a:lnTo>
                    <a:pt x="34" y="40"/>
                  </a:lnTo>
                  <a:lnTo>
                    <a:pt x="38" y="35"/>
                  </a:lnTo>
                  <a:lnTo>
                    <a:pt x="44" y="32"/>
                  </a:lnTo>
                  <a:lnTo>
                    <a:pt x="52" y="22"/>
                  </a:lnTo>
                  <a:lnTo>
                    <a:pt x="63" y="15"/>
                  </a:lnTo>
                  <a:lnTo>
                    <a:pt x="73" y="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9" name="Freeform 490"/>
            <p:cNvSpPr>
              <a:spLocks/>
            </p:cNvSpPr>
            <p:nvPr/>
          </p:nvSpPr>
          <p:spPr bwMode="auto">
            <a:xfrm>
              <a:off x="7125" y="3951"/>
              <a:ext cx="13" cy="18"/>
            </a:xfrm>
            <a:custGeom>
              <a:avLst/>
              <a:gdLst>
                <a:gd name="T0" fmla="*/ 0 w 54"/>
                <a:gd name="T1" fmla="*/ 0 h 72"/>
                <a:gd name="T2" fmla="*/ 0 w 54"/>
                <a:gd name="T3" fmla="*/ 0 h 72"/>
                <a:gd name="T4" fmla="*/ 0 w 54"/>
                <a:gd name="T5" fmla="*/ 0 h 72"/>
                <a:gd name="T6" fmla="*/ 0 w 54"/>
                <a:gd name="T7" fmla="*/ 0 h 72"/>
                <a:gd name="T8" fmla="*/ 0 w 54"/>
                <a:gd name="T9" fmla="*/ 0 h 72"/>
                <a:gd name="T10" fmla="*/ 0 w 54"/>
                <a:gd name="T11" fmla="*/ 0 h 72"/>
                <a:gd name="T12" fmla="*/ 0 w 54"/>
                <a:gd name="T13" fmla="*/ 0 h 72"/>
                <a:gd name="T14" fmla="*/ 0 w 54"/>
                <a:gd name="T15" fmla="*/ 0 h 72"/>
                <a:gd name="T16" fmla="*/ 0 w 54"/>
                <a:gd name="T17" fmla="*/ 0 h 72"/>
                <a:gd name="T18" fmla="*/ 0 w 54"/>
                <a:gd name="T19" fmla="*/ 0 h 72"/>
                <a:gd name="T20" fmla="*/ 0 w 54"/>
                <a:gd name="T21" fmla="*/ 0 h 72"/>
                <a:gd name="T22" fmla="*/ 0 w 54"/>
                <a:gd name="T23" fmla="*/ 0 h 72"/>
                <a:gd name="T24" fmla="*/ 0 w 54"/>
                <a:gd name="T25" fmla="*/ 0 h 72"/>
                <a:gd name="T26" fmla="*/ 0 w 54"/>
                <a:gd name="T27" fmla="*/ 0 h 72"/>
                <a:gd name="T28" fmla="*/ 0 w 54"/>
                <a:gd name="T29" fmla="*/ 0 h 72"/>
                <a:gd name="T30" fmla="*/ 0 w 54"/>
                <a:gd name="T31" fmla="*/ 0 h 72"/>
                <a:gd name="T32" fmla="*/ 0 w 54"/>
                <a:gd name="T33" fmla="*/ 0 h 72"/>
                <a:gd name="T34" fmla="*/ 0 w 54"/>
                <a:gd name="T35" fmla="*/ 0 h 72"/>
                <a:gd name="T36" fmla="*/ 0 w 54"/>
                <a:gd name="T37" fmla="*/ 0 h 72"/>
                <a:gd name="T38" fmla="*/ 0 w 54"/>
                <a:gd name="T39" fmla="*/ 0 h 72"/>
                <a:gd name="T40" fmla="*/ 0 w 54"/>
                <a:gd name="T41" fmla="*/ 0 h 72"/>
                <a:gd name="T42" fmla="*/ 0 w 54"/>
                <a:gd name="T43" fmla="*/ 0 h 72"/>
                <a:gd name="T44" fmla="*/ 0 w 54"/>
                <a:gd name="T45" fmla="*/ 0 h 72"/>
                <a:gd name="T46" fmla="*/ 0 w 54"/>
                <a:gd name="T47" fmla="*/ 0 h 72"/>
                <a:gd name="T48" fmla="*/ 0 w 54"/>
                <a:gd name="T49" fmla="*/ 0 h 72"/>
                <a:gd name="T50" fmla="*/ 0 w 54"/>
                <a:gd name="T51" fmla="*/ 0 h 72"/>
                <a:gd name="T52" fmla="*/ 0 w 54"/>
                <a:gd name="T53" fmla="*/ 0 h 72"/>
                <a:gd name="T54" fmla="*/ 0 w 54"/>
                <a:gd name="T55" fmla="*/ 0 h 72"/>
                <a:gd name="T56" fmla="*/ 0 w 54"/>
                <a:gd name="T57" fmla="*/ 0 h 72"/>
                <a:gd name="T58" fmla="*/ 0 w 54"/>
                <a:gd name="T59" fmla="*/ 0 h 72"/>
                <a:gd name="T60" fmla="*/ 0 w 54"/>
                <a:gd name="T61" fmla="*/ 0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"/>
                <a:gd name="T94" fmla="*/ 0 h 72"/>
                <a:gd name="T95" fmla="*/ 54 w 54"/>
                <a:gd name="T96" fmla="*/ 72 h 7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" h="72">
                  <a:moveTo>
                    <a:pt x="19" y="1"/>
                  </a:moveTo>
                  <a:lnTo>
                    <a:pt x="25" y="0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4" y="5"/>
                  </a:lnTo>
                  <a:lnTo>
                    <a:pt x="50" y="10"/>
                  </a:lnTo>
                  <a:lnTo>
                    <a:pt x="54" y="20"/>
                  </a:lnTo>
                  <a:lnTo>
                    <a:pt x="54" y="28"/>
                  </a:lnTo>
                  <a:lnTo>
                    <a:pt x="54" y="38"/>
                  </a:lnTo>
                  <a:lnTo>
                    <a:pt x="50" y="48"/>
                  </a:lnTo>
                  <a:lnTo>
                    <a:pt x="46" y="58"/>
                  </a:lnTo>
                  <a:lnTo>
                    <a:pt x="36" y="65"/>
                  </a:lnTo>
                  <a:lnTo>
                    <a:pt x="25" y="71"/>
                  </a:lnTo>
                  <a:lnTo>
                    <a:pt x="19" y="71"/>
                  </a:lnTo>
                  <a:lnTo>
                    <a:pt x="13" y="72"/>
                  </a:lnTo>
                  <a:lnTo>
                    <a:pt x="6" y="70"/>
                  </a:lnTo>
                  <a:lnTo>
                    <a:pt x="0" y="67"/>
                  </a:lnTo>
                  <a:lnTo>
                    <a:pt x="5" y="63"/>
                  </a:lnTo>
                  <a:lnTo>
                    <a:pt x="12" y="57"/>
                  </a:lnTo>
                  <a:lnTo>
                    <a:pt x="17" y="49"/>
                  </a:lnTo>
                  <a:lnTo>
                    <a:pt x="22" y="41"/>
                  </a:lnTo>
                  <a:lnTo>
                    <a:pt x="23" y="32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10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0" name="Freeform 491"/>
            <p:cNvSpPr>
              <a:spLocks/>
            </p:cNvSpPr>
            <p:nvPr/>
          </p:nvSpPr>
          <p:spPr bwMode="auto">
            <a:xfrm>
              <a:off x="6729" y="3956"/>
              <a:ext cx="83" cy="95"/>
            </a:xfrm>
            <a:custGeom>
              <a:avLst/>
              <a:gdLst>
                <a:gd name="T0" fmla="*/ 0 w 333"/>
                <a:gd name="T1" fmla="*/ 0 h 379"/>
                <a:gd name="T2" fmla="*/ 0 w 333"/>
                <a:gd name="T3" fmla="*/ 0 h 379"/>
                <a:gd name="T4" fmla="*/ 0 w 333"/>
                <a:gd name="T5" fmla="*/ 0 h 379"/>
                <a:gd name="T6" fmla="*/ 0 w 333"/>
                <a:gd name="T7" fmla="*/ 0 h 379"/>
                <a:gd name="T8" fmla="*/ 0 w 333"/>
                <a:gd name="T9" fmla="*/ 0 h 379"/>
                <a:gd name="T10" fmla="*/ 0 w 333"/>
                <a:gd name="T11" fmla="*/ 0 h 379"/>
                <a:gd name="T12" fmla="*/ 0 w 333"/>
                <a:gd name="T13" fmla="*/ 0 h 379"/>
                <a:gd name="T14" fmla="*/ 0 w 333"/>
                <a:gd name="T15" fmla="*/ 0 h 379"/>
                <a:gd name="T16" fmla="*/ 0 w 333"/>
                <a:gd name="T17" fmla="*/ 0 h 379"/>
                <a:gd name="T18" fmla="*/ 0 w 333"/>
                <a:gd name="T19" fmla="*/ 0 h 379"/>
                <a:gd name="T20" fmla="*/ 0 w 333"/>
                <a:gd name="T21" fmla="*/ 0 h 379"/>
                <a:gd name="T22" fmla="*/ 0 w 333"/>
                <a:gd name="T23" fmla="*/ 0 h 379"/>
                <a:gd name="T24" fmla="*/ 0 w 333"/>
                <a:gd name="T25" fmla="*/ 0 h 379"/>
                <a:gd name="T26" fmla="*/ 0 w 333"/>
                <a:gd name="T27" fmla="*/ 0 h 379"/>
                <a:gd name="T28" fmla="*/ 0 w 333"/>
                <a:gd name="T29" fmla="*/ 0 h 379"/>
                <a:gd name="T30" fmla="*/ 0 w 333"/>
                <a:gd name="T31" fmla="*/ 0 h 379"/>
                <a:gd name="T32" fmla="*/ 0 w 333"/>
                <a:gd name="T33" fmla="*/ 0 h 379"/>
                <a:gd name="T34" fmla="*/ 0 w 333"/>
                <a:gd name="T35" fmla="*/ 0 h 379"/>
                <a:gd name="T36" fmla="*/ 0 w 333"/>
                <a:gd name="T37" fmla="*/ 0 h 379"/>
                <a:gd name="T38" fmla="*/ 0 w 333"/>
                <a:gd name="T39" fmla="*/ 0 h 379"/>
                <a:gd name="T40" fmla="*/ 0 w 333"/>
                <a:gd name="T41" fmla="*/ 0 h 379"/>
                <a:gd name="T42" fmla="*/ 0 w 333"/>
                <a:gd name="T43" fmla="*/ 0 h 379"/>
                <a:gd name="T44" fmla="*/ 0 w 333"/>
                <a:gd name="T45" fmla="*/ 0 h 379"/>
                <a:gd name="T46" fmla="*/ 0 w 333"/>
                <a:gd name="T47" fmla="*/ 0 h 379"/>
                <a:gd name="T48" fmla="*/ 0 w 333"/>
                <a:gd name="T49" fmla="*/ 0 h 379"/>
                <a:gd name="T50" fmla="*/ 0 w 333"/>
                <a:gd name="T51" fmla="*/ 0 h 379"/>
                <a:gd name="T52" fmla="*/ 0 w 333"/>
                <a:gd name="T53" fmla="*/ 0 h 379"/>
                <a:gd name="T54" fmla="*/ 0 w 333"/>
                <a:gd name="T55" fmla="*/ 0 h 379"/>
                <a:gd name="T56" fmla="*/ 0 w 333"/>
                <a:gd name="T57" fmla="*/ 0 h 379"/>
                <a:gd name="T58" fmla="*/ 0 w 333"/>
                <a:gd name="T59" fmla="*/ 0 h 379"/>
                <a:gd name="T60" fmla="*/ 0 w 333"/>
                <a:gd name="T61" fmla="*/ 0 h 379"/>
                <a:gd name="T62" fmla="*/ 0 w 333"/>
                <a:gd name="T63" fmla="*/ 0 h 379"/>
                <a:gd name="T64" fmla="*/ 0 w 333"/>
                <a:gd name="T65" fmla="*/ 0 h 379"/>
                <a:gd name="T66" fmla="*/ 0 w 333"/>
                <a:gd name="T67" fmla="*/ 0 h 379"/>
                <a:gd name="T68" fmla="*/ 0 w 333"/>
                <a:gd name="T69" fmla="*/ 0 h 379"/>
                <a:gd name="T70" fmla="*/ 0 w 333"/>
                <a:gd name="T71" fmla="*/ 0 h 379"/>
                <a:gd name="T72" fmla="*/ 0 w 333"/>
                <a:gd name="T73" fmla="*/ 0 h 379"/>
                <a:gd name="T74" fmla="*/ 0 w 333"/>
                <a:gd name="T75" fmla="*/ 0 h 379"/>
                <a:gd name="T76" fmla="*/ 0 w 333"/>
                <a:gd name="T77" fmla="*/ 0 h 379"/>
                <a:gd name="T78" fmla="*/ 0 w 333"/>
                <a:gd name="T79" fmla="*/ 0 h 379"/>
                <a:gd name="T80" fmla="*/ 0 w 333"/>
                <a:gd name="T81" fmla="*/ 0 h 379"/>
                <a:gd name="T82" fmla="*/ 0 w 333"/>
                <a:gd name="T83" fmla="*/ 0 h 379"/>
                <a:gd name="T84" fmla="*/ 0 w 333"/>
                <a:gd name="T85" fmla="*/ 0 h 379"/>
                <a:gd name="T86" fmla="*/ 0 w 333"/>
                <a:gd name="T87" fmla="*/ 0 h 379"/>
                <a:gd name="T88" fmla="*/ 0 w 333"/>
                <a:gd name="T89" fmla="*/ 0 h 379"/>
                <a:gd name="T90" fmla="*/ 0 w 333"/>
                <a:gd name="T91" fmla="*/ 0 h 379"/>
                <a:gd name="T92" fmla="*/ 0 w 333"/>
                <a:gd name="T93" fmla="*/ 0 h 379"/>
                <a:gd name="T94" fmla="*/ 0 w 333"/>
                <a:gd name="T95" fmla="*/ 0 h 379"/>
                <a:gd name="T96" fmla="*/ 0 w 333"/>
                <a:gd name="T97" fmla="*/ 0 h 379"/>
                <a:gd name="T98" fmla="*/ 0 w 333"/>
                <a:gd name="T99" fmla="*/ 0 h 379"/>
                <a:gd name="T100" fmla="*/ 0 w 333"/>
                <a:gd name="T101" fmla="*/ 0 h 379"/>
                <a:gd name="T102" fmla="*/ 0 w 333"/>
                <a:gd name="T103" fmla="*/ 0 h 379"/>
                <a:gd name="T104" fmla="*/ 0 w 333"/>
                <a:gd name="T105" fmla="*/ 0 h 379"/>
                <a:gd name="T106" fmla="*/ 0 w 333"/>
                <a:gd name="T107" fmla="*/ 0 h 379"/>
                <a:gd name="T108" fmla="*/ 0 w 333"/>
                <a:gd name="T109" fmla="*/ 0 h 379"/>
                <a:gd name="T110" fmla="*/ 0 w 333"/>
                <a:gd name="T111" fmla="*/ 0 h 379"/>
                <a:gd name="T112" fmla="*/ 0 w 333"/>
                <a:gd name="T113" fmla="*/ 0 h 3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3"/>
                <a:gd name="T172" fmla="*/ 0 h 379"/>
                <a:gd name="T173" fmla="*/ 333 w 333"/>
                <a:gd name="T174" fmla="*/ 379 h 3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3" h="379">
                  <a:moveTo>
                    <a:pt x="181" y="0"/>
                  </a:moveTo>
                  <a:lnTo>
                    <a:pt x="218" y="5"/>
                  </a:lnTo>
                  <a:lnTo>
                    <a:pt x="252" y="20"/>
                  </a:lnTo>
                  <a:lnTo>
                    <a:pt x="277" y="40"/>
                  </a:lnTo>
                  <a:lnTo>
                    <a:pt x="300" y="66"/>
                  </a:lnTo>
                  <a:lnTo>
                    <a:pt x="316" y="95"/>
                  </a:lnTo>
                  <a:lnTo>
                    <a:pt x="327" y="130"/>
                  </a:lnTo>
                  <a:lnTo>
                    <a:pt x="333" y="164"/>
                  </a:lnTo>
                  <a:lnTo>
                    <a:pt x="333" y="201"/>
                  </a:lnTo>
                  <a:lnTo>
                    <a:pt x="328" y="236"/>
                  </a:lnTo>
                  <a:lnTo>
                    <a:pt x="318" y="271"/>
                  </a:lnTo>
                  <a:lnTo>
                    <a:pt x="304" y="302"/>
                  </a:lnTo>
                  <a:lnTo>
                    <a:pt x="286" y="330"/>
                  </a:lnTo>
                  <a:lnTo>
                    <a:pt x="262" y="351"/>
                  </a:lnTo>
                  <a:lnTo>
                    <a:pt x="233" y="367"/>
                  </a:lnTo>
                  <a:lnTo>
                    <a:pt x="200" y="376"/>
                  </a:lnTo>
                  <a:lnTo>
                    <a:pt x="165" y="376"/>
                  </a:lnTo>
                  <a:lnTo>
                    <a:pt x="159" y="370"/>
                  </a:lnTo>
                  <a:lnTo>
                    <a:pt x="153" y="365"/>
                  </a:lnTo>
                  <a:lnTo>
                    <a:pt x="147" y="360"/>
                  </a:lnTo>
                  <a:lnTo>
                    <a:pt x="144" y="356"/>
                  </a:lnTo>
                  <a:lnTo>
                    <a:pt x="138" y="349"/>
                  </a:lnTo>
                  <a:lnTo>
                    <a:pt x="134" y="344"/>
                  </a:lnTo>
                  <a:lnTo>
                    <a:pt x="129" y="337"/>
                  </a:lnTo>
                  <a:lnTo>
                    <a:pt x="126" y="333"/>
                  </a:lnTo>
                  <a:lnTo>
                    <a:pt x="122" y="327"/>
                  </a:lnTo>
                  <a:lnTo>
                    <a:pt x="117" y="321"/>
                  </a:lnTo>
                  <a:lnTo>
                    <a:pt x="112" y="317"/>
                  </a:lnTo>
                  <a:lnTo>
                    <a:pt x="109" y="312"/>
                  </a:lnTo>
                  <a:lnTo>
                    <a:pt x="98" y="306"/>
                  </a:lnTo>
                  <a:lnTo>
                    <a:pt x="88" y="302"/>
                  </a:lnTo>
                  <a:lnTo>
                    <a:pt x="89" y="310"/>
                  </a:lnTo>
                  <a:lnTo>
                    <a:pt x="92" y="320"/>
                  </a:lnTo>
                  <a:lnTo>
                    <a:pt x="94" y="330"/>
                  </a:lnTo>
                  <a:lnTo>
                    <a:pt x="100" y="339"/>
                  </a:lnTo>
                  <a:lnTo>
                    <a:pt x="104" y="348"/>
                  </a:lnTo>
                  <a:lnTo>
                    <a:pt x="111" y="356"/>
                  </a:lnTo>
                  <a:lnTo>
                    <a:pt x="117" y="361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73"/>
                  </a:lnTo>
                  <a:lnTo>
                    <a:pt x="126" y="377"/>
                  </a:lnTo>
                  <a:lnTo>
                    <a:pt x="129" y="379"/>
                  </a:lnTo>
                  <a:lnTo>
                    <a:pt x="108" y="369"/>
                  </a:lnTo>
                  <a:lnTo>
                    <a:pt x="88" y="357"/>
                  </a:lnTo>
                  <a:lnTo>
                    <a:pt x="70" y="340"/>
                  </a:lnTo>
                  <a:lnTo>
                    <a:pt x="55" y="325"/>
                  </a:lnTo>
                  <a:lnTo>
                    <a:pt x="40" y="306"/>
                  </a:lnTo>
                  <a:lnTo>
                    <a:pt x="28" y="286"/>
                  </a:lnTo>
                  <a:lnTo>
                    <a:pt x="17" y="266"/>
                  </a:lnTo>
                  <a:lnTo>
                    <a:pt x="10" y="245"/>
                  </a:lnTo>
                  <a:lnTo>
                    <a:pt x="4" y="223"/>
                  </a:lnTo>
                  <a:lnTo>
                    <a:pt x="2" y="200"/>
                  </a:lnTo>
                  <a:lnTo>
                    <a:pt x="0" y="178"/>
                  </a:lnTo>
                  <a:lnTo>
                    <a:pt x="3" y="157"/>
                  </a:lnTo>
                  <a:lnTo>
                    <a:pt x="6" y="134"/>
                  </a:lnTo>
                  <a:lnTo>
                    <a:pt x="14" y="113"/>
                  </a:lnTo>
                  <a:lnTo>
                    <a:pt x="23" y="93"/>
                  </a:lnTo>
                  <a:lnTo>
                    <a:pt x="38" y="73"/>
                  </a:lnTo>
                  <a:lnTo>
                    <a:pt x="43" y="77"/>
                  </a:lnTo>
                  <a:lnTo>
                    <a:pt x="46" y="80"/>
                  </a:lnTo>
                  <a:lnTo>
                    <a:pt x="43" y="89"/>
                  </a:lnTo>
                  <a:lnTo>
                    <a:pt x="38" y="99"/>
                  </a:lnTo>
                  <a:lnTo>
                    <a:pt x="33" y="110"/>
                  </a:lnTo>
                  <a:lnTo>
                    <a:pt x="30" y="122"/>
                  </a:lnTo>
                  <a:lnTo>
                    <a:pt x="26" y="134"/>
                  </a:lnTo>
                  <a:lnTo>
                    <a:pt x="22" y="146"/>
                  </a:lnTo>
                  <a:lnTo>
                    <a:pt x="20" y="158"/>
                  </a:lnTo>
                  <a:lnTo>
                    <a:pt x="18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204"/>
                  </a:lnTo>
                  <a:lnTo>
                    <a:pt x="18" y="216"/>
                  </a:lnTo>
                  <a:lnTo>
                    <a:pt x="21" y="225"/>
                  </a:lnTo>
                  <a:lnTo>
                    <a:pt x="26" y="234"/>
                  </a:lnTo>
                  <a:lnTo>
                    <a:pt x="30" y="243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38" y="257"/>
                  </a:lnTo>
                  <a:lnTo>
                    <a:pt x="45" y="262"/>
                  </a:lnTo>
                  <a:lnTo>
                    <a:pt x="53" y="265"/>
                  </a:lnTo>
                  <a:lnTo>
                    <a:pt x="51" y="254"/>
                  </a:lnTo>
                  <a:lnTo>
                    <a:pt x="51" y="244"/>
                  </a:lnTo>
                  <a:lnTo>
                    <a:pt x="49" y="234"/>
                  </a:lnTo>
                  <a:lnTo>
                    <a:pt x="49" y="225"/>
                  </a:lnTo>
                  <a:lnTo>
                    <a:pt x="47" y="214"/>
                  </a:lnTo>
                  <a:lnTo>
                    <a:pt x="47" y="204"/>
                  </a:lnTo>
                  <a:lnTo>
                    <a:pt x="47" y="193"/>
                  </a:lnTo>
                  <a:lnTo>
                    <a:pt x="49" y="184"/>
                  </a:lnTo>
                  <a:lnTo>
                    <a:pt x="49" y="173"/>
                  </a:lnTo>
                  <a:lnTo>
                    <a:pt x="50" y="163"/>
                  </a:lnTo>
                  <a:lnTo>
                    <a:pt x="51" y="152"/>
                  </a:lnTo>
                  <a:lnTo>
                    <a:pt x="55" y="143"/>
                  </a:lnTo>
                  <a:lnTo>
                    <a:pt x="57" y="132"/>
                  </a:lnTo>
                  <a:lnTo>
                    <a:pt x="61" y="122"/>
                  </a:lnTo>
                  <a:lnTo>
                    <a:pt x="64" y="112"/>
                  </a:lnTo>
                  <a:lnTo>
                    <a:pt x="70" y="104"/>
                  </a:lnTo>
                  <a:lnTo>
                    <a:pt x="71" y="94"/>
                  </a:lnTo>
                  <a:lnTo>
                    <a:pt x="76" y="85"/>
                  </a:lnTo>
                  <a:lnTo>
                    <a:pt x="79" y="77"/>
                  </a:lnTo>
                  <a:lnTo>
                    <a:pt x="85" y="68"/>
                  </a:lnTo>
                  <a:lnTo>
                    <a:pt x="89" y="59"/>
                  </a:lnTo>
                  <a:lnTo>
                    <a:pt x="96" y="52"/>
                  </a:lnTo>
                  <a:lnTo>
                    <a:pt x="102" y="43"/>
                  </a:lnTo>
                  <a:lnTo>
                    <a:pt x="110" y="38"/>
                  </a:lnTo>
                  <a:lnTo>
                    <a:pt x="116" y="30"/>
                  </a:lnTo>
                  <a:lnTo>
                    <a:pt x="124" y="24"/>
                  </a:lnTo>
                  <a:lnTo>
                    <a:pt x="133" y="18"/>
                  </a:lnTo>
                  <a:lnTo>
                    <a:pt x="142" y="13"/>
                  </a:lnTo>
                  <a:lnTo>
                    <a:pt x="151" y="8"/>
                  </a:lnTo>
                  <a:lnTo>
                    <a:pt x="161" y="5"/>
                  </a:lnTo>
                  <a:lnTo>
                    <a:pt x="170" y="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1" name="Freeform 492"/>
            <p:cNvSpPr>
              <a:spLocks/>
            </p:cNvSpPr>
            <p:nvPr/>
          </p:nvSpPr>
          <p:spPr bwMode="auto">
            <a:xfrm>
              <a:off x="7000" y="3956"/>
              <a:ext cx="6" cy="20"/>
            </a:xfrm>
            <a:custGeom>
              <a:avLst/>
              <a:gdLst>
                <a:gd name="T0" fmla="*/ 0 w 20"/>
                <a:gd name="T1" fmla="*/ 0 h 79"/>
                <a:gd name="T2" fmla="*/ 0 w 20"/>
                <a:gd name="T3" fmla="*/ 0 h 79"/>
                <a:gd name="T4" fmla="*/ 0 w 20"/>
                <a:gd name="T5" fmla="*/ 0 h 79"/>
                <a:gd name="T6" fmla="*/ 0 w 20"/>
                <a:gd name="T7" fmla="*/ 0 h 79"/>
                <a:gd name="T8" fmla="*/ 0 w 20"/>
                <a:gd name="T9" fmla="*/ 0 h 79"/>
                <a:gd name="T10" fmla="*/ 0 w 20"/>
                <a:gd name="T11" fmla="*/ 0 h 79"/>
                <a:gd name="T12" fmla="*/ 0 w 20"/>
                <a:gd name="T13" fmla="*/ 0 h 79"/>
                <a:gd name="T14" fmla="*/ 0 w 20"/>
                <a:gd name="T15" fmla="*/ 0 h 79"/>
                <a:gd name="T16" fmla="*/ 0 w 20"/>
                <a:gd name="T17" fmla="*/ 0 h 79"/>
                <a:gd name="T18" fmla="*/ 0 w 20"/>
                <a:gd name="T19" fmla="*/ 0 h 79"/>
                <a:gd name="T20" fmla="*/ 0 w 20"/>
                <a:gd name="T21" fmla="*/ 0 h 79"/>
                <a:gd name="T22" fmla="*/ 0 w 20"/>
                <a:gd name="T23" fmla="*/ 0 h 79"/>
                <a:gd name="T24" fmla="*/ 0 w 20"/>
                <a:gd name="T25" fmla="*/ 0 h 79"/>
                <a:gd name="T26" fmla="*/ 0 w 20"/>
                <a:gd name="T27" fmla="*/ 0 h 79"/>
                <a:gd name="T28" fmla="*/ 0 w 20"/>
                <a:gd name="T29" fmla="*/ 0 h 79"/>
                <a:gd name="T30" fmla="*/ 0 w 20"/>
                <a:gd name="T31" fmla="*/ 0 h 79"/>
                <a:gd name="T32" fmla="*/ 0 w 20"/>
                <a:gd name="T33" fmla="*/ 0 h 79"/>
                <a:gd name="T34" fmla="*/ 0 w 20"/>
                <a:gd name="T35" fmla="*/ 0 h 79"/>
                <a:gd name="T36" fmla="*/ 0 w 20"/>
                <a:gd name="T37" fmla="*/ 0 h 79"/>
                <a:gd name="T38" fmla="*/ 0 w 20"/>
                <a:gd name="T39" fmla="*/ 0 h 79"/>
                <a:gd name="T40" fmla="*/ 0 w 20"/>
                <a:gd name="T41" fmla="*/ 0 h 79"/>
                <a:gd name="T42" fmla="*/ 0 w 20"/>
                <a:gd name="T43" fmla="*/ 0 h 79"/>
                <a:gd name="T44" fmla="*/ 0 w 20"/>
                <a:gd name="T45" fmla="*/ 0 h 79"/>
                <a:gd name="T46" fmla="*/ 0 w 20"/>
                <a:gd name="T47" fmla="*/ 0 h 79"/>
                <a:gd name="T48" fmla="*/ 0 w 20"/>
                <a:gd name="T49" fmla="*/ 0 h 79"/>
                <a:gd name="T50" fmla="*/ 0 w 20"/>
                <a:gd name="T51" fmla="*/ 0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"/>
                <a:gd name="T79" fmla="*/ 0 h 79"/>
                <a:gd name="T80" fmla="*/ 20 w 20"/>
                <a:gd name="T81" fmla="*/ 79 h 7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" h="79">
                  <a:moveTo>
                    <a:pt x="11" y="0"/>
                  </a:moveTo>
                  <a:lnTo>
                    <a:pt x="12" y="2"/>
                  </a:lnTo>
                  <a:lnTo>
                    <a:pt x="13" y="5"/>
                  </a:lnTo>
                  <a:lnTo>
                    <a:pt x="14" y="10"/>
                  </a:lnTo>
                  <a:lnTo>
                    <a:pt x="17" y="17"/>
                  </a:lnTo>
                  <a:lnTo>
                    <a:pt x="18" y="23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0" y="46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17" y="73"/>
                  </a:lnTo>
                  <a:lnTo>
                    <a:pt x="13" y="78"/>
                  </a:lnTo>
                  <a:lnTo>
                    <a:pt x="11" y="79"/>
                  </a:lnTo>
                  <a:lnTo>
                    <a:pt x="8" y="79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5" y="15"/>
                  </a:lnTo>
                  <a:lnTo>
                    <a:pt x="7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2" name="Freeform 493"/>
            <p:cNvSpPr>
              <a:spLocks/>
            </p:cNvSpPr>
            <p:nvPr/>
          </p:nvSpPr>
          <p:spPr bwMode="auto">
            <a:xfrm>
              <a:off x="6742" y="3959"/>
              <a:ext cx="7" cy="6"/>
            </a:xfrm>
            <a:custGeom>
              <a:avLst/>
              <a:gdLst>
                <a:gd name="T0" fmla="*/ 0 w 28"/>
                <a:gd name="T1" fmla="*/ 0 h 25"/>
                <a:gd name="T2" fmla="*/ 0 w 28"/>
                <a:gd name="T3" fmla="*/ 0 h 25"/>
                <a:gd name="T4" fmla="*/ 0 w 28"/>
                <a:gd name="T5" fmla="*/ 0 h 25"/>
                <a:gd name="T6" fmla="*/ 0 w 28"/>
                <a:gd name="T7" fmla="*/ 0 h 25"/>
                <a:gd name="T8" fmla="*/ 0 w 28"/>
                <a:gd name="T9" fmla="*/ 0 h 25"/>
                <a:gd name="T10" fmla="*/ 0 w 28"/>
                <a:gd name="T11" fmla="*/ 0 h 25"/>
                <a:gd name="T12" fmla="*/ 0 w 28"/>
                <a:gd name="T13" fmla="*/ 0 h 25"/>
                <a:gd name="T14" fmla="*/ 0 w 28"/>
                <a:gd name="T15" fmla="*/ 0 h 25"/>
                <a:gd name="T16" fmla="*/ 0 w 28"/>
                <a:gd name="T17" fmla="*/ 0 h 25"/>
                <a:gd name="T18" fmla="*/ 0 w 28"/>
                <a:gd name="T19" fmla="*/ 0 h 25"/>
                <a:gd name="T20" fmla="*/ 0 w 28"/>
                <a:gd name="T21" fmla="*/ 0 h 25"/>
                <a:gd name="T22" fmla="*/ 0 w 28"/>
                <a:gd name="T23" fmla="*/ 0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5"/>
                <a:gd name="T38" fmla="*/ 28 w 28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5">
                  <a:moveTo>
                    <a:pt x="20" y="0"/>
                  </a:moveTo>
                  <a:lnTo>
                    <a:pt x="24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5" y="17"/>
                  </a:lnTo>
                  <a:lnTo>
                    <a:pt x="8" y="22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3" name="Freeform 494"/>
            <p:cNvSpPr>
              <a:spLocks/>
            </p:cNvSpPr>
            <p:nvPr/>
          </p:nvSpPr>
          <p:spPr bwMode="auto">
            <a:xfrm>
              <a:off x="6505" y="3962"/>
              <a:ext cx="210" cy="80"/>
            </a:xfrm>
            <a:custGeom>
              <a:avLst/>
              <a:gdLst>
                <a:gd name="T0" fmla="*/ 0 w 841"/>
                <a:gd name="T1" fmla="*/ 0 h 319"/>
                <a:gd name="T2" fmla="*/ 0 w 841"/>
                <a:gd name="T3" fmla="*/ 0 h 319"/>
                <a:gd name="T4" fmla="*/ 0 w 841"/>
                <a:gd name="T5" fmla="*/ 0 h 319"/>
                <a:gd name="T6" fmla="*/ 0 w 841"/>
                <a:gd name="T7" fmla="*/ 0 h 319"/>
                <a:gd name="T8" fmla="*/ 0 w 841"/>
                <a:gd name="T9" fmla="*/ 0 h 319"/>
                <a:gd name="T10" fmla="*/ 0 w 841"/>
                <a:gd name="T11" fmla="*/ 0 h 319"/>
                <a:gd name="T12" fmla="*/ 0 w 841"/>
                <a:gd name="T13" fmla="*/ 0 h 319"/>
                <a:gd name="T14" fmla="*/ 0 w 841"/>
                <a:gd name="T15" fmla="*/ 0 h 319"/>
                <a:gd name="T16" fmla="*/ 0 w 841"/>
                <a:gd name="T17" fmla="*/ 0 h 319"/>
                <a:gd name="T18" fmla="*/ 0 w 841"/>
                <a:gd name="T19" fmla="*/ 0 h 319"/>
                <a:gd name="T20" fmla="*/ 0 w 841"/>
                <a:gd name="T21" fmla="*/ 0 h 319"/>
                <a:gd name="T22" fmla="*/ 0 w 841"/>
                <a:gd name="T23" fmla="*/ 0 h 319"/>
                <a:gd name="T24" fmla="*/ 0 w 841"/>
                <a:gd name="T25" fmla="*/ 0 h 319"/>
                <a:gd name="T26" fmla="*/ 0 w 841"/>
                <a:gd name="T27" fmla="*/ 0 h 319"/>
                <a:gd name="T28" fmla="*/ 0 w 841"/>
                <a:gd name="T29" fmla="*/ 0 h 319"/>
                <a:gd name="T30" fmla="*/ 0 w 841"/>
                <a:gd name="T31" fmla="*/ 0 h 319"/>
                <a:gd name="T32" fmla="*/ 0 w 841"/>
                <a:gd name="T33" fmla="*/ 0 h 319"/>
                <a:gd name="T34" fmla="*/ 0 w 841"/>
                <a:gd name="T35" fmla="*/ 0 h 319"/>
                <a:gd name="T36" fmla="*/ 0 w 841"/>
                <a:gd name="T37" fmla="*/ 0 h 319"/>
                <a:gd name="T38" fmla="*/ 0 w 841"/>
                <a:gd name="T39" fmla="*/ 0 h 319"/>
                <a:gd name="T40" fmla="*/ 0 w 841"/>
                <a:gd name="T41" fmla="*/ 0 h 319"/>
                <a:gd name="T42" fmla="*/ 0 w 841"/>
                <a:gd name="T43" fmla="*/ 0 h 319"/>
                <a:gd name="T44" fmla="*/ 0 w 841"/>
                <a:gd name="T45" fmla="*/ 0 h 319"/>
                <a:gd name="T46" fmla="*/ 0 w 841"/>
                <a:gd name="T47" fmla="*/ 0 h 319"/>
                <a:gd name="T48" fmla="*/ 0 w 841"/>
                <a:gd name="T49" fmla="*/ 0 h 319"/>
                <a:gd name="T50" fmla="*/ 0 w 841"/>
                <a:gd name="T51" fmla="*/ 0 h 319"/>
                <a:gd name="T52" fmla="*/ 0 w 841"/>
                <a:gd name="T53" fmla="*/ 0 h 319"/>
                <a:gd name="T54" fmla="*/ 0 w 841"/>
                <a:gd name="T55" fmla="*/ 0 h 319"/>
                <a:gd name="T56" fmla="*/ 0 w 841"/>
                <a:gd name="T57" fmla="*/ 0 h 319"/>
                <a:gd name="T58" fmla="*/ 0 w 841"/>
                <a:gd name="T59" fmla="*/ 0 h 319"/>
                <a:gd name="T60" fmla="*/ 0 w 841"/>
                <a:gd name="T61" fmla="*/ 0 h 319"/>
                <a:gd name="T62" fmla="*/ 0 w 841"/>
                <a:gd name="T63" fmla="*/ 0 h 319"/>
                <a:gd name="T64" fmla="*/ 0 w 841"/>
                <a:gd name="T65" fmla="*/ 0 h 319"/>
                <a:gd name="T66" fmla="*/ 0 w 841"/>
                <a:gd name="T67" fmla="*/ 0 h 319"/>
                <a:gd name="T68" fmla="*/ 0 w 841"/>
                <a:gd name="T69" fmla="*/ 0 h 319"/>
                <a:gd name="T70" fmla="*/ 0 w 841"/>
                <a:gd name="T71" fmla="*/ 0 h 319"/>
                <a:gd name="T72" fmla="*/ 0 w 841"/>
                <a:gd name="T73" fmla="*/ 0 h 319"/>
                <a:gd name="T74" fmla="*/ 0 w 841"/>
                <a:gd name="T75" fmla="*/ 0 h 319"/>
                <a:gd name="T76" fmla="*/ 0 w 841"/>
                <a:gd name="T77" fmla="*/ 0 h 319"/>
                <a:gd name="T78" fmla="*/ 0 w 841"/>
                <a:gd name="T79" fmla="*/ 0 h 319"/>
                <a:gd name="T80" fmla="*/ 0 w 841"/>
                <a:gd name="T81" fmla="*/ 0 h 319"/>
                <a:gd name="T82" fmla="*/ 0 w 841"/>
                <a:gd name="T83" fmla="*/ 0 h 319"/>
                <a:gd name="T84" fmla="*/ 0 w 841"/>
                <a:gd name="T85" fmla="*/ 0 h 319"/>
                <a:gd name="T86" fmla="*/ 0 w 841"/>
                <a:gd name="T87" fmla="*/ 0 h 319"/>
                <a:gd name="T88" fmla="*/ 0 w 841"/>
                <a:gd name="T89" fmla="*/ 0 h 319"/>
                <a:gd name="T90" fmla="*/ 0 w 841"/>
                <a:gd name="T91" fmla="*/ 0 h 319"/>
                <a:gd name="T92" fmla="*/ 0 w 841"/>
                <a:gd name="T93" fmla="*/ 0 h 319"/>
                <a:gd name="T94" fmla="*/ 0 w 841"/>
                <a:gd name="T95" fmla="*/ 0 h 319"/>
                <a:gd name="T96" fmla="*/ 0 w 841"/>
                <a:gd name="T97" fmla="*/ 0 h 319"/>
                <a:gd name="T98" fmla="*/ 0 w 841"/>
                <a:gd name="T99" fmla="*/ 0 h 319"/>
                <a:gd name="T100" fmla="*/ 0 w 841"/>
                <a:gd name="T101" fmla="*/ 0 h 319"/>
                <a:gd name="T102" fmla="*/ 0 w 841"/>
                <a:gd name="T103" fmla="*/ 0 h 319"/>
                <a:gd name="T104" fmla="*/ 0 w 841"/>
                <a:gd name="T105" fmla="*/ 0 h 319"/>
                <a:gd name="T106" fmla="*/ 0 w 841"/>
                <a:gd name="T107" fmla="*/ 0 h 319"/>
                <a:gd name="T108" fmla="*/ 0 w 841"/>
                <a:gd name="T109" fmla="*/ 0 h 319"/>
                <a:gd name="T110" fmla="*/ 0 w 841"/>
                <a:gd name="T111" fmla="*/ 0 h 319"/>
                <a:gd name="T112" fmla="*/ 0 w 841"/>
                <a:gd name="T113" fmla="*/ 0 h 319"/>
                <a:gd name="T114" fmla="*/ 0 w 841"/>
                <a:gd name="T115" fmla="*/ 0 h 319"/>
                <a:gd name="T116" fmla="*/ 0 w 841"/>
                <a:gd name="T117" fmla="*/ 0 h 319"/>
                <a:gd name="T118" fmla="*/ 0 w 841"/>
                <a:gd name="T119" fmla="*/ 0 h 3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1"/>
                <a:gd name="T181" fmla="*/ 0 h 319"/>
                <a:gd name="T182" fmla="*/ 841 w 841"/>
                <a:gd name="T183" fmla="*/ 319 h 3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1" h="319">
                  <a:moveTo>
                    <a:pt x="2" y="0"/>
                  </a:moveTo>
                  <a:lnTo>
                    <a:pt x="55" y="3"/>
                  </a:lnTo>
                  <a:lnTo>
                    <a:pt x="108" y="6"/>
                  </a:lnTo>
                  <a:lnTo>
                    <a:pt x="161" y="8"/>
                  </a:lnTo>
                  <a:lnTo>
                    <a:pt x="215" y="12"/>
                  </a:lnTo>
                  <a:lnTo>
                    <a:pt x="267" y="15"/>
                  </a:lnTo>
                  <a:lnTo>
                    <a:pt x="320" y="18"/>
                  </a:lnTo>
                  <a:lnTo>
                    <a:pt x="371" y="21"/>
                  </a:lnTo>
                  <a:lnTo>
                    <a:pt x="424" y="26"/>
                  </a:lnTo>
                  <a:lnTo>
                    <a:pt x="475" y="29"/>
                  </a:lnTo>
                  <a:lnTo>
                    <a:pt x="528" y="32"/>
                  </a:lnTo>
                  <a:lnTo>
                    <a:pt x="580" y="36"/>
                  </a:lnTo>
                  <a:lnTo>
                    <a:pt x="633" y="41"/>
                  </a:lnTo>
                  <a:lnTo>
                    <a:pt x="683" y="46"/>
                  </a:lnTo>
                  <a:lnTo>
                    <a:pt x="736" y="50"/>
                  </a:lnTo>
                  <a:lnTo>
                    <a:pt x="787" y="57"/>
                  </a:lnTo>
                  <a:lnTo>
                    <a:pt x="840" y="63"/>
                  </a:lnTo>
                  <a:lnTo>
                    <a:pt x="840" y="79"/>
                  </a:lnTo>
                  <a:lnTo>
                    <a:pt x="840" y="95"/>
                  </a:lnTo>
                  <a:lnTo>
                    <a:pt x="840" y="111"/>
                  </a:lnTo>
                  <a:lnTo>
                    <a:pt x="841" y="127"/>
                  </a:lnTo>
                  <a:lnTo>
                    <a:pt x="841" y="142"/>
                  </a:lnTo>
                  <a:lnTo>
                    <a:pt x="841" y="159"/>
                  </a:lnTo>
                  <a:lnTo>
                    <a:pt x="841" y="175"/>
                  </a:lnTo>
                  <a:lnTo>
                    <a:pt x="841" y="191"/>
                  </a:lnTo>
                  <a:lnTo>
                    <a:pt x="840" y="207"/>
                  </a:lnTo>
                  <a:lnTo>
                    <a:pt x="839" y="222"/>
                  </a:lnTo>
                  <a:lnTo>
                    <a:pt x="838" y="239"/>
                  </a:lnTo>
                  <a:lnTo>
                    <a:pt x="836" y="255"/>
                  </a:lnTo>
                  <a:lnTo>
                    <a:pt x="834" y="271"/>
                  </a:lnTo>
                  <a:lnTo>
                    <a:pt x="834" y="286"/>
                  </a:lnTo>
                  <a:lnTo>
                    <a:pt x="832" y="302"/>
                  </a:lnTo>
                  <a:lnTo>
                    <a:pt x="829" y="319"/>
                  </a:lnTo>
                  <a:lnTo>
                    <a:pt x="822" y="319"/>
                  </a:lnTo>
                  <a:lnTo>
                    <a:pt x="816" y="319"/>
                  </a:lnTo>
                  <a:lnTo>
                    <a:pt x="810" y="319"/>
                  </a:lnTo>
                  <a:lnTo>
                    <a:pt x="803" y="319"/>
                  </a:lnTo>
                  <a:lnTo>
                    <a:pt x="799" y="303"/>
                  </a:lnTo>
                  <a:lnTo>
                    <a:pt x="799" y="290"/>
                  </a:lnTo>
                  <a:lnTo>
                    <a:pt x="799" y="275"/>
                  </a:lnTo>
                  <a:lnTo>
                    <a:pt x="799" y="261"/>
                  </a:lnTo>
                  <a:lnTo>
                    <a:pt x="799" y="247"/>
                  </a:lnTo>
                  <a:lnTo>
                    <a:pt x="799" y="232"/>
                  </a:lnTo>
                  <a:lnTo>
                    <a:pt x="799" y="218"/>
                  </a:lnTo>
                  <a:lnTo>
                    <a:pt x="800" y="203"/>
                  </a:lnTo>
                  <a:lnTo>
                    <a:pt x="799" y="188"/>
                  </a:lnTo>
                  <a:lnTo>
                    <a:pt x="799" y="174"/>
                  </a:lnTo>
                  <a:lnTo>
                    <a:pt x="799" y="160"/>
                  </a:lnTo>
                  <a:lnTo>
                    <a:pt x="799" y="147"/>
                  </a:lnTo>
                  <a:lnTo>
                    <a:pt x="798" y="134"/>
                  </a:lnTo>
                  <a:lnTo>
                    <a:pt x="797" y="122"/>
                  </a:lnTo>
                  <a:lnTo>
                    <a:pt x="794" y="109"/>
                  </a:lnTo>
                  <a:lnTo>
                    <a:pt x="792" y="99"/>
                  </a:lnTo>
                  <a:lnTo>
                    <a:pt x="759" y="95"/>
                  </a:lnTo>
                  <a:lnTo>
                    <a:pt x="728" y="93"/>
                  </a:lnTo>
                  <a:lnTo>
                    <a:pt x="695" y="89"/>
                  </a:lnTo>
                  <a:lnTo>
                    <a:pt x="664" y="86"/>
                  </a:lnTo>
                  <a:lnTo>
                    <a:pt x="633" y="83"/>
                  </a:lnTo>
                  <a:lnTo>
                    <a:pt x="601" y="81"/>
                  </a:lnTo>
                  <a:lnTo>
                    <a:pt x="569" y="77"/>
                  </a:lnTo>
                  <a:lnTo>
                    <a:pt x="538" y="75"/>
                  </a:lnTo>
                  <a:lnTo>
                    <a:pt x="505" y="72"/>
                  </a:lnTo>
                  <a:lnTo>
                    <a:pt x="474" y="70"/>
                  </a:lnTo>
                  <a:lnTo>
                    <a:pt x="440" y="69"/>
                  </a:lnTo>
                  <a:lnTo>
                    <a:pt x="409" y="67"/>
                  </a:lnTo>
                  <a:lnTo>
                    <a:pt x="376" y="63"/>
                  </a:lnTo>
                  <a:lnTo>
                    <a:pt x="344" y="61"/>
                  </a:lnTo>
                  <a:lnTo>
                    <a:pt x="311" y="60"/>
                  </a:lnTo>
                  <a:lnTo>
                    <a:pt x="279" y="58"/>
                  </a:lnTo>
                  <a:lnTo>
                    <a:pt x="263" y="53"/>
                  </a:lnTo>
                  <a:lnTo>
                    <a:pt x="246" y="49"/>
                  </a:lnTo>
                  <a:lnTo>
                    <a:pt x="231" y="47"/>
                  </a:lnTo>
                  <a:lnTo>
                    <a:pt x="214" y="46"/>
                  </a:lnTo>
                  <a:lnTo>
                    <a:pt x="197" y="44"/>
                  </a:lnTo>
                  <a:lnTo>
                    <a:pt x="181" y="44"/>
                  </a:lnTo>
                  <a:lnTo>
                    <a:pt x="164" y="43"/>
                  </a:lnTo>
                  <a:lnTo>
                    <a:pt x="149" y="43"/>
                  </a:lnTo>
                  <a:lnTo>
                    <a:pt x="133" y="42"/>
                  </a:lnTo>
                  <a:lnTo>
                    <a:pt x="116" y="41"/>
                  </a:lnTo>
                  <a:lnTo>
                    <a:pt x="100" y="39"/>
                  </a:lnTo>
                  <a:lnTo>
                    <a:pt x="87" y="39"/>
                  </a:lnTo>
                  <a:lnTo>
                    <a:pt x="72" y="35"/>
                  </a:lnTo>
                  <a:lnTo>
                    <a:pt x="58" y="32"/>
                  </a:lnTo>
                  <a:lnTo>
                    <a:pt x="45" y="28"/>
                  </a:lnTo>
                  <a:lnTo>
                    <a:pt x="34" y="22"/>
                  </a:lnTo>
                  <a:lnTo>
                    <a:pt x="29" y="23"/>
                  </a:lnTo>
                  <a:lnTo>
                    <a:pt x="26" y="27"/>
                  </a:lnTo>
                  <a:lnTo>
                    <a:pt x="21" y="29"/>
                  </a:lnTo>
                  <a:lnTo>
                    <a:pt x="17" y="30"/>
                  </a:lnTo>
                  <a:lnTo>
                    <a:pt x="19" y="35"/>
                  </a:lnTo>
                  <a:lnTo>
                    <a:pt x="20" y="41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2" y="84"/>
                  </a:lnTo>
                  <a:lnTo>
                    <a:pt x="22" y="92"/>
                  </a:lnTo>
                  <a:lnTo>
                    <a:pt x="22" y="99"/>
                  </a:lnTo>
                  <a:lnTo>
                    <a:pt x="22" y="106"/>
                  </a:lnTo>
                  <a:lnTo>
                    <a:pt x="22" y="113"/>
                  </a:lnTo>
                  <a:lnTo>
                    <a:pt x="22" y="121"/>
                  </a:lnTo>
                  <a:lnTo>
                    <a:pt x="23" y="127"/>
                  </a:lnTo>
                  <a:lnTo>
                    <a:pt x="25" y="134"/>
                  </a:lnTo>
                  <a:lnTo>
                    <a:pt x="28" y="141"/>
                  </a:lnTo>
                  <a:lnTo>
                    <a:pt x="32" y="150"/>
                  </a:lnTo>
                  <a:lnTo>
                    <a:pt x="37" y="160"/>
                  </a:lnTo>
                  <a:lnTo>
                    <a:pt x="43" y="166"/>
                  </a:lnTo>
                  <a:lnTo>
                    <a:pt x="52" y="173"/>
                  </a:lnTo>
                  <a:lnTo>
                    <a:pt x="62" y="169"/>
                  </a:lnTo>
                  <a:lnTo>
                    <a:pt x="72" y="167"/>
                  </a:lnTo>
                  <a:lnTo>
                    <a:pt x="82" y="165"/>
                  </a:lnTo>
                  <a:lnTo>
                    <a:pt x="93" y="165"/>
                  </a:lnTo>
                  <a:lnTo>
                    <a:pt x="104" y="163"/>
                  </a:lnTo>
                  <a:lnTo>
                    <a:pt x="115" y="162"/>
                  </a:lnTo>
                  <a:lnTo>
                    <a:pt x="126" y="160"/>
                  </a:lnTo>
                  <a:lnTo>
                    <a:pt x="137" y="159"/>
                  </a:lnTo>
                  <a:lnTo>
                    <a:pt x="135" y="153"/>
                  </a:lnTo>
                  <a:lnTo>
                    <a:pt x="134" y="149"/>
                  </a:lnTo>
                  <a:lnTo>
                    <a:pt x="131" y="146"/>
                  </a:lnTo>
                  <a:lnTo>
                    <a:pt x="127" y="143"/>
                  </a:lnTo>
                  <a:lnTo>
                    <a:pt x="120" y="140"/>
                  </a:lnTo>
                  <a:lnTo>
                    <a:pt x="111" y="139"/>
                  </a:lnTo>
                  <a:lnTo>
                    <a:pt x="103" y="138"/>
                  </a:lnTo>
                  <a:lnTo>
                    <a:pt x="93" y="138"/>
                  </a:lnTo>
                  <a:lnTo>
                    <a:pt x="84" y="138"/>
                  </a:lnTo>
                  <a:lnTo>
                    <a:pt x="76" y="138"/>
                  </a:lnTo>
                  <a:lnTo>
                    <a:pt x="69" y="137"/>
                  </a:lnTo>
                  <a:lnTo>
                    <a:pt x="64" y="137"/>
                  </a:lnTo>
                  <a:lnTo>
                    <a:pt x="59" y="134"/>
                  </a:lnTo>
                  <a:lnTo>
                    <a:pt x="58" y="132"/>
                  </a:lnTo>
                  <a:lnTo>
                    <a:pt x="59" y="124"/>
                  </a:lnTo>
                  <a:lnTo>
                    <a:pt x="67" y="119"/>
                  </a:lnTo>
                  <a:lnTo>
                    <a:pt x="73" y="117"/>
                  </a:lnTo>
                  <a:lnTo>
                    <a:pt x="79" y="117"/>
                  </a:lnTo>
                  <a:lnTo>
                    <a:pt x="86" y="117"/>
                  </a:lnTo>
                  <a:lnTo>
                    <a:pt x="93" y="117"/>
                  </a:lnTo>
                  <a:lnTo>
                    <a:pt x="100" y="116"/>
                  </a:lnTo>
                  <a:lnTo>
                    <a:pt x="106" y="116"/>
                  </a:lnTo>
                  <a:lnTo>
                    <a:pt x="114" y="116"/>
                  </a:lnTo>
                  <a:lnTo>
                    <a:pt x="121" y="116"/>
                  </a:lnTo>
                  <a:lnTo>
                    <a:pt x="127" y="116"/>
                  </a:lnTo>
                  <a:lnTo>
                    <a:pt x="134" y="116"/>
                  </a:lnTo>
                  <a:lnTo>
                    <a:pt x="140" y="116"/>
                  </a:lnTo>
                  <a:lnTo>
                    <a:pt x="147" y="116"/>
                  </a:lnTo>
                  <a:lnTo>
                    <a:pt x="153" y="116"/>
                  </a:lnTo>
                  <a:lnTo>
                    <a:pt x="161" y="116"/>
                  </a:lnTo>
                  <a:lnTo>
                    <a:pt x="168" y="117"/>
                  </a:lnTo>
                  <a:lnTo>
                    <a:pt x="175" y="119"/>
                  </a:lnTo>
                  <a:lnTo>
                    <a:pt x="164" y="113"/>
                  </a:lnTo>
                  <a:lnTo>
                    <a:pt x="155" y="110"/>
                  </a:lnTo>
                  <a:lnTo>
                    <a:pt x="144" y="107"/>
                  </a:lnTo>
                  <a:lnTo>
                    <a:pt x="134" y="105"/>
                  </a:lnTo>
                  <a:lnTo>
                    <a:pt x="127" y="102"/>
                  </a:lnTo>
                  <a:lnTo>
                    <a:pt x="121" y="102"/>
                  </a:lnTo>
                  <a:lnTo>
                    <a:pt x="114" y="101"/>
                  </a:lnTo>
                  <a:lnTo>
                    <a:pt x="108" y="100"/>
                  </a:lnTo>
                  <a:lnTo>
                    <a:pt x="102" y="97"/>
                  </a:lnTo>
                  <a:lnTo>
                    <a:pt x="94" y="95"/>
                  </a:lnTo>
                  <a:lnTo>
                    <a:pt x="88" y="93"/>
                  </a:lnTo>
                  <a:lnTo>
                    <a:pt x="81" y="89"/>
                  </a:lnTo>
                  <a:lnTo>
                    <a:pt x="125" y="89"/>
                  </a:lnTo>
                  <a:lnTo>
                    <a:pt x="168" y="89"/>
                  </a:lnTo>
                  <a:lnTo>
                    <a:pt x="211" y="89"/>
                  </a:lnTo>
                  <a:lnTo>
                    <a:pt x="255" y="89"/>
                  </a:lnTo>
                  <a:lnTo>
                    <a:pt x="298" y="89"/>
                  </a:lnTo>
                  <a:lnTo>
                    <a:pt x="340" y="90"/>
                  </a:lnTo>
                  <a:lnTo>
                    <a:pt x="382" y="92"/>
                  </a:lnTo>
                  <a:lnTo>
                    <a:pt x="427" y="93"/>
                  </a:lnTo>
                  <a:lnTo>
                    <a:pt x="468" y="94"/>
                  </a:lnTo>
                  <a:lnTo>
                    <a:pt x="510" y="96"/>
                  </a:lnTo>
                  <a:lnTo>
                    <a:pt x="552" y="99"/>
                  </a:lnTo>
                  <a:lnTo>
                    <a:pt x="594" y="102"/>
                  </a:lnTo>
                  <a:lnTo>
                    <a:pt x="636" y="107"/>
                  </a:lnTo>
                  <a:lnTo>
                    <a:pt x="680" y="113"/>
                  </a:lnTo>
                  <a:lnTo>
                    <a:pt x="722" y="119"/>
                  </a:lnTo>
                  <a:lnTo>
                    <a:pt x="764" y="126"/>
                  </a:lnTo>
                  <a:lnTo>
                    <a:pt x="758" y="132"/>
                  </a:lnTo>
                  <a:lnTo>
                    <a:pt x="752" y="136"/>
                  </a:lnTo>
                  <a:lnTo>
                    <a:pt x="745" y="138"/>
                  </a:lnTo>
                  <a:lnTo>
                    <a:pt x="738" y="141"/>
                  </a:lnTo>
                  <a:lnTo>
                    <a:pt x="729" y="141"/>
                  </a:lnTo>
                  <a:lnTo>
                    <a:pt x="720" y="142"/>
                  </a:lnTo>
                  <a:lnTo>
                    <a:pt x="711" y="141"/>
                  </a:lnTo>
                  <a:lnTo>
                    <a:pt x="703" y="140"/>
                  </a:lnTo>
                  <a:lnTo>
                    <a:pt x="693" y="138"/>
                  </a:lnTo>
                  <a:lnTo>
                    <a:pt x="682" y="137"/>
                  </a:lnTo>
                  <a:lnTo>
                    <a:pt x="673" y="135"/>
                  </a:lnTo>
                  <a:lnTo>
                    <a:pt x="664" y="135"/>
                  </a:lnTo>
                  <a:lnTo>
                    <a:pt x="656" y="134"/>
                  </a:lnTo>
                  <a:lnTo>
                    <a:pt x="647" y="135"/>
                  </a:lnTo>
                  <a:lnTo>
                    <a:pt x="640" y="136"/>
                  </a:lnTo>
                  <a:lnTo>
                    <a:pt x="634" y="139"/>
                  </a:lnTo>
                  <a:lnTo>
                    <a:pt x="640" y="140"/>
                  </a:lnTo>
                  <a:lnTo>
                    <a:pt x="648" y="143"/>
                  </a:lnTo>
                  <a:lnTo>
                    <a:pt x="657" y="145"/>
                  </a:lnTo>
                  <a:lnTo>
                    <a:pt x="665" y="147"/>
                  </a:lnTo>
                  <a:lnTo>
                    <a:pt x="673" y="148"/>
                  </a:lnTo>
                  <a:lnTo>
                    <a:pt x="682" y="150"/>
                  </a:lnTo>
                  <a:lnTo>
                    <a:pt x="689" y="152"/>
                  </a:lnTo>
                  <a:lnTo>
                    <a:pt x="699" y="155"/>
                  </a:lnTo>
                  <a:lnTo>
                    <a:pt x="706" y="156"/>
                  </a:lnTo>
                  <a:lnTo>
                    <a:pt x="716" y="159"/>
                  </a:lnTo>
                  <a:lnTo>
                    <a:pt x="723" y="162"/>
                  </a:lnTo>
                  <a:lnTo>
                    <a:pt x="732" y="165"/>
                  </a:lnTo>
                  <a:lnTo>
                    <a:pt x="740" y="167"/>
                  </a:lnTo>
                  <a:lnTo>
                    <a:pt x="748" y="170"/>
                  </a:lnTo>
                  <a:lnTo>
                    <a:pt x="756" y="174"/>
                  </a:lnTo>
                  <a:lnTo>
                    <a:pt x="764" y="178"/>
                  </a:lnTo>
                  <a:lnTo>
                    <a:pt x="759" y="186"/>
                  </a:lnTo>
                  <a:lnTo>
                    <a:pt x="753" y="192"/>
                  </a:lnTo>
                  <a:lnTo>
                    <a:pt x="735" y="185"/>
                  </a:lnTo>
                  <a:lnTo>
                    <a:pt x="717" y="179"/>
                  </a:lnTo>
                  <a:lnTo>
                    <a:pt x="699" y="174"/>
                  </a:lnTo>
                  <a:lnTo>
                    <a:pt x="682" y="169"/>
                  </a:lnTo>
                  <a:lnTo>
                    <a:pt x="662" y="165"/>
                  </a:lnTo>
                  <a:lnTo>
                    <a:pt x="644" y="163"/>
                  </a:lnTo>
                  <a:lnTo>
                    <a:pt x="624" y="161"/>
                  </a:lnTo>
                  <a:lnTo>
                    <a:pt x="606" y="160"/>
                  </a:lnTo>
                  <a:lnTo>
                    <a:pt x="587" y="157"/>
                  </a:lnTo>
                  <a:lnTo>
                    <a:pt x="568" y="156"/>
                  </a:lnTo>
                  <a:lnTo>
                    <a:pt x="548" y="155"/>
                  </a:lnTo>
                  <a:lnTo>
                    <a:pt x="530" y="154"/>
                  </a:lnTo>
                  <a:lnTo>
                    <a:pt x="510" y="152"/>
                  </a:lnTo>
                  <a:lnTo>
                    <a:pt x="493" y="150"/>
                  </a:lnTo>
                  <a:lnTo>
                    <a:pt x="474" y="147"/>
                  </a:lnTo>
                  <a:lnTo>
                    <a:pt x="457" y="145"/>
                  </a:lnTo>
                  <a:lnTo>
                    <a:pt x="456" y="149"/>
                  </a:lnTo>
                  <a:lnTo>
                    <a:pt x="455" y="153"/>
                  </a:lnTo>
                  <a:lnTo>
                    <a:pt x="473" y="155"/>
                  </a:lnTo>
                  <a:lnTo>
                    <a:pt x="491" y="159"/>
                  </a:lnTo>
                  <a:lnTo>
                    <a:pt x="509" y="162"/>
                  </a:lnTo>
                  <a:lnTo>
                    <a:pt x="528" y="165"/>
                  </a:lnTo>
                  <a:lnTo>
                    <a:pt x="546" y="167"/>
                  </a:lnTo>
                  <a:lnTo>
                    <a:pt x="565" y="170"/>
                  </a:lnTo>
                  <a:lnTo>
                    <a:pt x="583" y="175"/>
                  </a:lnTo>
                  <a:lnTo>
                    <a:pt x="601" y="178"/>
                  </a:lnTo>
                  <a:lnTo>
                    <a:pt x="620" y="181"/>
                  </a:lnTo>
                  <a:lnTo>
                    <a:pt x="638" y="187"/>
                  </a:lnTo>
                  <a:lnTo>
                    <a:pt x="657" y="190"/>
                  </a:lnTo>
                  <a:lnTo>
                    <a:pt x="675" y="195"/>
                  </a:lnTo>
                  <a:lnTo>
                    <a:pt x="693" y="199"/>
                  </a:lnTo>
                  <a:lnTo>
                    <a:pt x="711" y="204"/>
                  </a:lnTo>
                  <a:lnTo>
                    <a:pt x="729" y="209"/>
                  </a:lnTo>
                  <a:lnTo>
                    <a:pt x="747" y="216"/>
                  </a:lnTo>
                  <a:lnTo>
                    <a:pt x="741" y="220"/>
                  </a:lnTo>
                  <a:lnTo>
                    <a:pt x="734" y="226"/>
                  </a:lnTo>
                  <a:lnTo>
                    <a:pt x="727" y="228"/>
                  </a:lnTo>
                  <a:lnTo>
                    <a:pt x="718" y="229"/>
                  </a:lnTo>
                  <a:lnTo>
                    <a:pt x="709" y="229"/>
                  </a:lnTo>
                  <a:lnTo>
                    <a:pt x="700" y="229"/>
                  </a:lnTo>
                  <a:lnTo>
                    <a:pt x="691" y="229"/>
                  </a:lnTo>
                  <a:lnTo>
                    <a:pt x="682" y="228"/>
                  </a:lnTo>
                  <a:lnTo>
                    <a:pt x="671" y="225"/>
                  </a:lnTo>
                  <a:lnTo>
                    <a:pt x="660" y="221"/>
                  </a:lnTo>
                  <a:lnTo>
                    <a:pt x="651" y="218"/>
                  </a:lnTo>
                  <a:lnTo>
                    <a:pt x="642" y="217"/>
                  </a:lnTo>
                  <a:lnTo>
                    <a:pt x="633" y="214"/>
                  </a:lnTo>
                  <a:lnTo>
                    <a:pt x="624" y="212"/>
                  </a:lnTo>
                  <a:lnTo>
                    <a:pt x="615" y="209"/>
                  </a:lnTo>
                  <a:lnTo>
                    <a:pt x="609" y="209"/>
                  </a:lnTo>
                  <a:lnTo>
                    <a:pt x="601" y="208"/>
                  </a:lnTo>
                  <a:lnTo>
                    <a:pt x="597" y="208"/>
                  </a:lnTo>
                  <a:lnTo>
                    <a:pt x="589" y="206"/>
                  </a:lnTo>
                  <a:lnTo>
                    <a:pt x="581" y="204"/>
                  </a:lnTo>
                  <a:lnTo>
                    <a:pt x="573" y="202"/>
                  </a:lnTo>
                  <a:lnTo>
                    <a:pt x="564" y="200"/>
                  </a:lnTo>
                  <a:lnTo>
                    <a:pt x="556" y="198"/>
                  </a:lnTo>
                  <a:lnTo>
                    <a:pt x="547" y="196"/>
                  </a:lnTo>
                  <a:lnTo>
                    <a:pt x="539" y="194"/>
                  </a:lnTo>
                  <a:lnTo>
                    <a:pt x="532" y="193"/>
                  </a:lnTo>
                  <a:lnTo>
                    <a:pt x="524" y="192"/>
                  </a:lnTo>
                  <a:lnTo>
                    <a:pt x="521" y="193"/>
                  </a:lnTo>
                  <a:lnTo>
                    <a:pt x="515" y="194"/>
                  </a:lnTo>
                  <a:lnTo>
                    <a:pt x="512" y="198"/>
                  </a:lnTo>
                  <a:lnTo>
                    <a:pt x="511" y="200"/>
                  </a:lnTo>
                  <a:lnTo>
                    <a:pt x="512" y="206"/>
                  </a:lnTo>
                  <a:lnTo>
                    <a:pt x="527" y="208"/>
                  </a:lnTo>
                  <a:lnTo>
                    <a:pt x="542" y="209"/>
                  </a:lnTo>
                  <a:lnTo>
                    <a:pt x="556" y="212"/>
                  </a:lnTo>
                  <a:lnTo>
                    <a:pt x="573" y="215"/>
                  </a:lnTo>
                  <a:lnTo>
                    <a:pt x="587" y="218"/>
                  </a:lnTo>
                  <a:lnTo>
                    <a:pt x="601" y="220"/>
                  </a:lnTo>
                  <a:lnTo>
                    <a:pt x="616" y="223"/>
                  </a:lnTo>
                  <a:lnTo>
                    <a:pt x="633" y="228"/>
                  </a:lnTo>
                  <a:lnTo>
                    <a:pt x="647" y="230"/>
                  </a:lnTo>
                  <a:lnTo>
                    <a:pt x="662" y="234"/>
                  </a:lnTo>
                  <a:lnTo>
                    <a:pt x="676" y="239"/>
                  </a:lnTo>
                  <a:lnTo>
                    <a:pt x="692" y="243"/>
                  </a:lnTo>
                  <a:lnTo>
                    <a:pt x="706" y="246"/>
                  </a:lnTo>
                  <a:lnTo>
                    <a:pt x="721" y="250"/>
                  </a:lnTo>
                  <a:lnTo>
                    <a:pt x="736" y="256"/>
                  </a:lnTo>
                  <a:lnTo>
                    <a:pt x="752" y="261"/>
                  </a:lnTo>
                  <a:lnTo>
                    <a:pt x="748" y="268"/>
                  </a:lnTo>
                  <a:lnTo>
                    <a:pt x="745" y="272"/>
                  </a:lnTo>
                  <a:lnTo>
                    <a:pt x="741" y="273"/>
                  </a:lnTo>
                  <a:lnTo>
                    <a:pt x="736" y="275"/>
                  </a:lnTo>
                  <a:lnTo>
                    <a:pt x="729" y="274"/>
                  </a:lnTo>
                  <a:lnTo>
                    <a:pt x="723" y="273"/>
                  </a:lnTo>
                  <a:lnTo>
                    <a:pt x="717" y="272"/>
                  </a:lnTo>
                  <a:lnTo>
                    <a:pt x="710" y="270"/>
                  </a:lnTo>
                  <a:lnTo>
                    <a:pt x="701" y="267"/>
                  </a:lnTo>
                  <a:lnTo>
                    <a:pt x="694" y="263"/>
                  </a:lnTo>
                  <a:lnTo>
                    <a:pt x="686" y="260"/>
                  </a:lnTo>
                  <a:lnTo>
                    <a:pt x="679" y="260"/>
                  </a:lnTo>
                  <a:lnTo>
                    <a:pt x="671" y="257"/>
                  </a:lnTo>
                  <a:lnTo>
                    <a:pt x="663" y="258"/>
                  </a:lnTo>
                  <a:lnTo>
                    <a:pt x="657" y="258"/>
                  </a:lnTo>
                  <a:lnTo>
                    <a:pt x="651" y="261"/>
                  </a:lnTo>
                  <a:lnTo>
                    <a:pt x="642" y="262"/>
                  </a:lnTo>
                  <a:lnTo>
                    <a:pt x="634" y="266"/>
                  </a:lnTo>
                  <a:lnTo>
                    <a:pt x="641" y="268"/>
                  </a:lnTo>
                  <a:lnTo>
                    <a:pt x="650" y="271"/>
                  </a:lnTo>
                  <a:lnTo>
                    <a:pt x="658" y="272"/>
                  </a:lnTo>
                  <a:lnTo>
                    <a:pt x="667" y="275"/>
                  </a:lnTo>
                  <a:lnTo>
                    <a:pt x="674" y="278"/>
                  </a:lnTo>
                  <a:lnTo>
                    <a:pt x="682" y="281"/>
                  </a:lnTo>
                  <a:lnTo>
                    <a:pt x="692" y="283"/>
                  </a:lnTo>
                  <a:lnTo>
                    <a:pt x="700" y="286"/>
                  </a:lnTo>
                  <a:lnTo>
                    <a:pt x="707" y="288"/>
                  </a:lnTo>
                  <a:lnTo>
                    <a:pt x="717" y="290"/>
                  </a:lnTo>
                  <a:lnTo>
                    <a:pt x="724" y="293"/>
                  </a:lnTo>
                  <a:lnTo>
                    <a:pt x="734" y="295"/>
                  </a:lnTo>
                  <a:lnTo>
                    <a:pt x="741" y="297"/>
                  </a:lnTo>
                  <a:lnTo>
                    <a:pt x="751" y="299"/>
                  </a:lnTo>
                  <a:lnTo>
                    <a:pt x="758" y="301"/>
                  </a:lnTo>
                  <a:lnTo>
                    <a:pt x="768" y="303"/>
                  </a:lnTo>
                  <a:lnTo>
                    <a:pt x="769" y="311"/>
                  </a:lnTo>
                  <a:lnTo>
                    <a:pt x="770" y="319"/>
                  </a:lnTo>
                  <a:lnTo>
                    <a:pt x="722" y="313"/>
                  </a:lnTo>
                  <a:lnTo>
                    <a:pt x="675" y="311"/>
                  </a:lnTo>
                  <a:lnTo>
                    <a:pt x="627" y="308"/>
                  </a:lnTo>
                  <a:lnTo>
                    <a:pt x="580" y="306"/>
                  </a:lnTo>
                  <a:lnTo>
                    <a:pt x="533" y="303"/>
                  </a:lnTo>
                  <a:lnTo>
                    <a:pt x="486" y="302"/>
                  </a:lnTo>
                  <a:lnTo>
                    <a:pt x="440" y="299"/>
                  </a:lnTo>
                  <a:lnTo>
                    <a:pt x="394" y="298"/>
                  </a:lnTo>
                  <a:lnTo>
                    <a:pt x="347" y="294"/>
                  </a:lnTo>
                  <a:lnTo>
                    <a:pt x="302" y="292"/>
                  </a:lnTo>
                  <a:lnTo>
                    <a:pt x="256" y="287"/>
                  </a:lnTo>
                  <a:lnTo>
                    <a:pt x="210" y="284"/>
                  </a:lnTo>
                  <a:lnTo>
                    <a:pt x="164" y="279"/>
                  </a:lnTo>
                  <a:lnTo>
                    <a:pt x="119" y="273"/>
                  </a:lnTo>
                  <a:lnTo>
                    <a:pt x="73" y="267"/>
                  </a:lnTo>
                  <a:lnTo>
                    <a:pt x="28" y="260"/>
                  </a:lnTo>
                  <a:lnTo>
                    <a:pt x="25" y="243"/>
                  </a:lnTo>
                  <a:lnTo>
                    <a:pt x="22" y="228"/>
                  </a:lnTo>
                  <a:lnTo>
                    <a:pt x="21" y="210"/>
                  </a:lnTo>
                  <a:lnTo>
                    <a:pt x="19" y="195"/>
                  </a:lnTo>
                  <a:lnTo>
                    <a:pt x="15" y="177"/>
                  </a:lnTo>
                  <a:lnTo>
                    <a:pt x="13" y="162"/>
                  </a:lnTo>
                  <a:lnTo>
                    <a:pt x="10" y="145"/>
                  </a:lnTo>
                  <a:lnTo>
                    <a:pt x="9" y="128"/>
                  </a:lnTo>
                  <a:lnTo>
                    <a:pt x="5" y="111"/>
                  </a:lnTo>
                  <a:lnTo>
                    <a:pt x="4" y="95"/>
                  </a:lnTo>
                  <a:lnTo>
                    <a:pt x="2" y="79"/>
                  </a:lnTo>
                  <a:lnTo>
                    <a:pt x="2" y="62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4" name="Freeform 495"/>
            <p:cNvSpPr>
              <a:spLocks/>
            </p:cNvSpPr>
            <p:nvPr/>
          </p:nvSpPr>
          <p:spPr bwMode="auto">
            <a:xfrm>
              <a:off x="7053" y="3962"/>
              <a:ext cx="14" cy="17"/>
            </a:xfrm>
            <a:custGeom>
              <a:avLst/>
              <a:gdLst>
                <a:gd name="T0" fmla="*/ 0 w 55"/>
                <a:gd name="T1" fmla="*/ 0 h 71"/>
                <a:gd name="T2" fmla="*/ 0 w 55"/>
                <a:gd name="T3" fmla="*/ 0 h 71"/>
                <a:gd name="T4" fmla="*/ 0 w 55"/>
                <a:gd name="T5" fmla="*/ 0 h 71"/>
                <a:gd name="T6" fmla="*/ 0 w 55"/>
                <a:gd name="T7" fmla="*/ 0 h 71"/>
                <a:gd name="T8" fmla="*/ 0 w 55"/>
                <a:gd name="T9" fmla="*/ 0 h 71"/>
                <a:gd name="T10" fmla="*/ 0 w 55"/>
                <a:gd name="T11" fmla="*/ 0 h 71"/>
                <a:gd name="T12" fmla="*/ 0 w 55"/>
                <a:gd name="T13" fmla="*/ 0 h 71"/>
                <a:gd name="T14" fmla="*/ 0 w 55"/>
                <a:gd name="T15" fmla="*/ 0 h 71"/>
                <a:gd name="T16" fmla="*/ 0 w 55"/>
                <a:gd name="T17" fmla="*/ 0 h 71"/>
                <a:gd name="T18" fmla="*/ 0 w 55"/>
                <a:gd name="T19" fmla="*/ 0 h 71"/>
                <a:gd name="T20" fmla="*/ 0 w 55"/>
                <a:gd name="T21" fmla="*/ 0 h 71"/>
                <a:gd name="T22" fmla="*/ 0 w 55"/>
                <a:gd name="T23" fmla="*/ 0 h 71"/>
                <a:gd name="T24" fmla="*/ 0 w 55"/>
                <a:gd name="T25" fmla="*/ 0 h 71"/>
                <a:gd name="T26" fmla="*/ 0 w 55"/>
                <a:gd name="T27" fmla="*/ 0 h 71"/>
                <a:gd name="T28" fmla="*/ 0 w 55"/>
                <a:gd name="T29" fmla="*/ 0 h 71"/>
                <a:gd name="T30" fmla="*/ 0 w 55"/>
                <a:gd name="T31" fmla="*/ 0 h 71"/>
                <a:gd name="T32" fmla="*/ 0 w 55"/>
                <a:gd name="T33" fmla="*/ 0 h 71"/>
                <a:gd name="T34" fmla="*/ 0 w 55"/>
                <a:gd name="T35" fmla="*/ 0 h 71"/>
                <a:gd name="T36" fmla="*/ 0 w 55"/>
                <a:gd name="T37" fmla="*/ 0 h 71"/>
                <a:gd name="T38" fmla="*/ 0 w 55"/>
                <a:gd name="T39" fmla="*/ 0 h 71"/>
                <a:gd name="T40" fmla="*/ 0 w 55"/>
                <a:gd name="T41" fmla="*/ 0 h 71"/>
                <a:gd name="T42" fmla="*/ 0 w 55"/>
                <a:gd name="T43" fmla="*/ 0 h 71"/>
                <a:gd name="T44" fmla="*/ 0 w 55"/>
                <a:gd name="T45" fmla="*/ 0 h 71"/>
                <a:gd name="T46" fmla="*/ 0 w 55"/>
                <a:gd name="T47" fmla="*/ 0 h 71"/>
                <a:gd name="T48" fmla="*/ 0 w 55"/>
                <a:gd name="T49" fmla="*/ 0 h 71"/>
                <a:gd name="T50" fmla="*/ 0 w 55"/>
                <a:gd name="T51" fmla="*/ 0 h 71"/>
                <a:gd name="T52" fmla="*/ 0 w 55"/>
                <a:gd name="T53" fmla="*/ 0 h 71"/>
                <a:gd name="T54" fmla="*/ 0 w 55"/>
                <a:gd name="T55" fmla="*/ 0 h 71"/>
                <a:gd name="T56" fmla="*/ 0 w 55"/>
                <a:gd name="T57" fmla="*/ 0 h 71"/>
                <a:gd name="T58" fmla="*/ 0 w 55"/>
                <a:gd name="T59" fmla="*/ 0 h 71"/>
                <a:gd name="T60" fmla="*/ 0 w 55"/>
                <a:gd name="T61" fmla="*/ 0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5"/>
                <a:gd name="T94" fmla="*/ 0 h 71"/>
                <a:gd name="T95" fmla="*/ 55 w 55"/>
                <a:gd name="T96" fmla="*/ 71 h 7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5" h="71">
                  <a:moveTo>
                    <a:pt x="20" y="1"/>
                  </a:moveTo>
                  <a:lnTo>
                    <a:pt x="27" y="0"/>
                  </a:lnTo>
                  <a:lnTo>
                    <a:pt x="33" y="1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7"/>
                  </a:lnTo>
                  <a:lnTo>
                    <a:pt x="50" y="43"/>
                  </a:lnTo>
                  <a:lnTo>
                    <a:pt x="49" y="49"/>
                  </a:lnTo>
                  <a:lnTo>
                    <a:pt x="42" y="59"/>
                  </a:lnTo>
                  <a:lnTo>
                    <a:pt x="33" y="67"/>
                  </a:lnTo>
                  <a:lnTo>
                    <a:pt x="25" y="70"/>
                  </a:lnTo>
                  <a:lnTo>
                    <a:pt x="18" y="71"/>
                  </a:lnTo>
                  <a:lnTo>
                    <a:pt x="9" y="70"/>
                  </a:lnTo>
                  <a:lnTo>
                    <a:pt x="0" y="67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5" y="50"/>
                  </a:lnTo>
                  <a:lnTo>
                    <a:pt x="19" y="43"/>
                  </a:lnTo>
                  <a:lnTo>
                    <a:pt x="19" y="34"/>
                  </a:lnTo>
                  <a:lnTo>
                    <a:pt x="18" y="28"/>
                  </a:lnTo>
                  <a:lnTo>
                    <a:pt x="12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5" name="Freeform 496"/>
            <p:cNvSpPr>
              <a:spLocks/>
            </p:cNvSpPr>
            <p:nvPr/>
          </p:nvSpPr>
          <p:spPr bwMode="auto">
            <a:xfrm>
              <a:off x="6757" y="3975"/>
              <a:ext cx="43" cy="58"/>
            </a:xfrm>
            <a:custGeom>
              <a:avLst/>
              <a:gdLst>
                <a:gd name="T0" fmla="*/ 0 w 172"/>
                <a:gd name="T1" fmla="*/ 0 h 235"/>
                <a:gd name="T2" fmla="*/ 0 w 172"/>
                <a:gd name="T3" fmla="*/ 0 h 235"/>
                <a:gd name="T4" fmla="*/ 0 w 172"/>
                <a:gd name="T5" fmla="*/ 0 h 235"/>
                <a:gd name="T6" fmla="*/ 0 w 172"/>
                <a:gd name="T7" fmla="*/ 0 h 235"/>
                <a:gd name="T8" fmla="*/ 0 w 172"/>
                <a:gd name="T9" fmla="*/ 0 h 235"/>
                <a:gd name="T10" fmla="*/ 0 w 172"/>
                <a:gd name="T11" fmla="*/ 0 h 235"/>
                <a:gd name="T12" fmla="*/ 0 w 172"/>
                <a:gd name="T13" fmla="*/ 0 h 235"/>
                <a:gd name="T14" fmla="*/ 0 w 172"/>
                <a:gd name="T15" fmla="*/ 0 h 235"/>
                <a:gd name="T16" fmla="*/ 0 w 172"/>
                <a:gd name="T17" fmla="*/ 0 h 235"/>
                <a:gd name="T18" fmla="*/ 0 w 172"/>
                <a:gd name="T19" fmla="*/ 0 h 235"/>
                <a:gd name="T20" fmla="*/ 0 w 172"/>
                <a:gd name="T21" fmla="*/ 0 h 235"/>
                <a:gd name="T22" fmla="*/ 0 w 172"/>
                <a:gd name="T23" fmla="*/ 0 h 235"/>
                <a:gd name="T24" fmla="*/ 0 w 172"/>
                <a:gd name="T25" fmla="*/ 0 h 235"/>
                <a:gd name="T26" fmla="*/ 0 w 172"/>
                <a:gd name="T27" fmla="*/ 0 h 235"/>
                <a:gd name="T28" fmla="*/ 0 w 172"/>
                <a:gd name="T29" fmla="*/ 0 h 235"/>
                <a:gd name="T30" fmla="*/ 0 w 172"/>
                <a:gd name="T31" fmla="*/ 0 h 235"/>
                <a:gd name="T32" fmla="*/ 0 w 172"/>
                <a:gd name="T33" fmla="*/ 0 h 235"/>
                <a:gd name="T34" fmla="*/ 0 w 172"/>
                <a:gd name="T35" fmla="*/ 0 h 235"/>
                <a:gd name="T36" fmla="*/ 0 w 172"/>
                <a:gd name="T37" fmla="*/ 0 h 235"/>
                <a:gd name="T38" fmla="*/ 0 w 172"/>
                <a:gd name="T39" fmla="*/ 0 h 235"/>
                <a:gd name="T40" fmla="*/ 0 w 172"/>
                <a:gd name="T41" fmla="*/ 0 h 235"/>
                <a:gd name="T42" fmla="*/ 0 w 172"/>
                <a:gd name="T43" fmla="*/ 0 h 235"/>
                <a:gd name="T44" fmla="*/ 0 w 172"/>
                <a:gd name="T45" fmla="*/ 0 h 235"/>
                <a:gd name="T46" fmla="*/ 0 w 172"/>
                <a:gd name="T47" fmla="*/ 0 h 235"/>
                <a:gd name="T48" fmla="*/ 0 w 172"/>
                <a:gd name="T49" fmla="*/ 0 h 235"/>
                <a:gd name="T50" fmla="*/ 0 w 172"/>
                <a:gd name="T51" fmla="*/ 0 h 235"/>
                <a:gd name="T52" fmla="*/ 0 w 172"/>
                <a:gd name="T53" fmla="*/ 0 h 235"/>
                <a:gd name="T54" fmla="*/ 0 w 172"/>
                <a:gd name="T55" fmla="*/ 0 h 235"/>
                <a:gd name="T56" fmla="*/ 0 w 172"/>
                <a:gd name="T57" fmla="*/ 0 h 235"/>
                <a:gd name="T58" fmla="*/ 0 w 172"/>
                <a:gd name="T59" fmla="*/ 0 h 235"/>
                <a:gd name="T60" fmla="*/ 0 w 172"/>
                <a:gd name="T61" fmla="*/ 0 h 235"/>
                <a:gd name="T62" fmla="*/ 0 w 172"/>
                <a:gd name="T63" fmla="*/ 0 h 235"/>
                <a:gd name="T64" fmla="*/ 0 w 172"/>
                <a:gd name="T65" fmla="*/ 0 h 235"/>
                <a:gd name="T66" fmla="*/ 0 w 172"/>
                <a:gd name="T67" fmla="*/ 0 h 2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2"/>
                <a:gd name="T103" fmla="*/ 0 h 235"/>
                <a:gd name="T104" fmla="*/ 172 w 172"/>
                <a:gd name="T105" fmla="*/ 235 h 2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2" h="235">
                  <a:moveTo>
                    <a:pt x="53" y="4"/>
                  </a:moveTo>
                  <a:lnTo>
                    <a:pt x="78" y="0"/>
                  </a:lnTo>
                  <a:lnTo>
                    <a:pt x="101" y="4"/>
                  </a:lnTo>
                  <a:lnTo>
                    <a:pt x="120" y="11"/>
                  </a:lnTo>
                  <a:lnTo>
                    <a:pt x="137" y="26"/>
                  </a:lnTo>
                  <a:lnTo>
                    <a:pt x="149" y="43"/>
                  </a:lnTo>
                  <a:lnTo>
                    <a:pt x="160" y="63"/>
                  </a:lnTo>
                  <a:lnTo>
                    <a:pt x="167" y="84"/>
                  </a:lnTo>
                  <a:lnTo>
                    <a:pt x="172" y="107"/>
                  </a:lnTo>
                  <a:lnTo>
                    <a:pt x="172" y="130"/>
                  </a:lnTo>
                  <a:lnTo>
                    <a:pt x="168" y="153"/>
                  </a:lnTo>
                  <a:lnTo>
                    <a:pt x="161" y="175"/>
                  </a:lnTo>
                  <a:lnTo>
                    <a:pt x="153" y="194"/>
                  </a:lnTo>
                  <a:lnTo>
                    <a:pt x="139" y="210"/>
                  </a:lnTo>
                  <a:lnTo>
                    <a:pt x="125" y="223"/>
                  </a:lnTo>
                  <a:lnTo>
                    <a:pt x="105" y="232"/>
                  </a:lnTo>
                  <a:lnTo>
                    <a:pt x="83" y="235"/>
                  </a:lnTo>
                  <a:lnTo>
                    <a:pt x="65" y="226"/>
                  </a:lnTo>
                  <a:lnTo>
                    <a:pt x="49" y="216"/>
                  </a:lnTo>
                  <a:lnTo>
                    <a:pt x="36" y="204"/>
                  </a:lnTo>
                  <a:lnTo>
                    <a:pt x="25" y="191"/>
                  </a:lnTo>
                  <a:lnTo>
                    <a:pt x="15" y="176"/>
                  </a:lnTo>
                  <a:lnTo>
                    <a:pt x="9" y="160"/>
                  </a:lnTo>
                  <a:lnTo>
                    <a:pt x="5" y="144"/>
                  </a:lnTo>
                  <a:lnTo>
                    <a:pt x="2" y="128"/>
                  </a:lnTo>
                  <a:lnTo>
                    <a:pt x="0" y="111"/>
                  </a:lnTo>
                  <a:lnTo>
                    <a:pt x="1" y="95"/>
                  </a:lnTo>
                  <a:lnTo>
                    <a:pt x="5" y="76"/>
                  </a:lnTo>
                  <a:lnTo>
                    <a:pt x="9" y="61"/>
                  </a:lnTo>
                  <a:lnTo>
                    <a:pt x="17" y="44"/>
                  </a:lnTo>
                  <a:lnTo>
                    <a:pt x="26" y="30"/>
                  </a:lnTo>
                  <a:lnTo>
                    <a:pt x="38" y="16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6" name="Freeform 497"/>
            <p:cNvSpPr>
              <a:spLocks/>
            </p:cNvSpPr>
            <p:nvPr/>
          </p:nvSpPr>
          <p:spPr bwMode="auto">
            <a:xfrm>
              <a:off x="6770" y="3990"/>
              <a:ext cx="16" cy="24"/>
            </a:xfrm>
            <a:custGeom>
              <a:avLst/>
              <a:gdLst>
                <a:gd name="T0" fmla="*/ 0 w 62"/>
                <a:gd name="T1" fmla="*/ 0 h 95"/>
                <a:gd name="T2" fmla="*/ 0 w 62"/>
                <a:gd name="T3" fmla="*/ 0 h 95"/>
                <a:gd name="T4" fmla="*/ 0 w 62"/>
                <a:gd name="T5" fmla="*/ 0 h 95"/>
                <a:gd name="T6" fmla="*/ 0 w 62"/>
                <a:gd name="T7" fmla="*/ 0 h 95"/>
                <a:gd name="T8" fmla="*/ 0 w 62"/>
                <a:gd name="T9" fmla="*/ 0 h 95"/>
                <a:gd name="T10" fmla="*/ 0 w 62"/>
                <a:gd name="T11" fmla="*/ 0 h 95"/>
                <a:gd name="T12" fmla="*/ 0 w 62"/>
                <a:gd name="T13" fmla="*/ 0 h 95"/>
                <a:gd name="T14" fmla="*/ 0 w 62"/>
                <a:gd name="T15" fmla="*/ 0 h 95"/>
                <a:gd name="T16" fmla="*/ 0 w 62"/>
                <a:gd name="T17" fmla="*/ 0 h 95"/>
                <a:gd name="T18" fmla="*/ 0 w 62"/>
                <a:gd name="T19" fmla="*/ 0 h 95"/>
                <a:gd name="T20" fmla="*/ 0 w 62"/>
                <a:gd name="T21" fmla="*/ 0 h 95"/>
                <a:gd name="T22" fmla="*/ 0 w 62"/>
                <a:gd name="T23" fmla="*/ 0 h 95"/>
                <a:gd name="T24" fmla="*/ 0 w 62"/>
                <a:gd name="T25" fmla="*/ 0 h 95"/>
                <a:gd name="T26" fmla="*/ 0 w 62"/>
                <a:gd name="T27" fmla="*/ 0 h 95"/>
                <a:gd name="T28" fmla="*/ 0 w 62"/>
                <a:gd name="T29" fmla="*/ 0 h 95"/>
                <a:gd name="T30" fmla="*/ 0 w 62"/>
                <a:gd name="T31" fmla="*/ 0 h 95"/>
                <a:gd name="T32" fmla="*/ 0 w 62"/>
                <a:gd name="T33" fmla="*/ 0 h 95"/>
                <a:gd name="T34" fmla="*/ 0 w 62"/>
                <a:gd name="T35" fmla="*/ 0 h 95"/>
                <a:gd name="T36" fmla="*/ 0 w 62"/>
                <a:gd name="T37" fmla="*/ 0 h 95"/>
                <a:gd name="T38" fmla="*/ 0 w 62"/>
                <a:gd name="T39" fmla="*/ 0 h 95"/>
                <a:gd name="T40" fmla="*/ 0 w 62"/>
                <a:gd name="T41" fmla="*/ 0 h 95"/>
                <a:gd name="T42" fmla="*/ 0 w 62"/>
                <a:gd name="T43" fmla="*/ 0 h 95"/>
                <a:gd name="T44" fmla="*/ 0 w 62"/>
                <a:gd name="T45" fmla="*/ 0 h 95"/>
                <a:gd name="T46" fmla="*/ 0 w 62"/>
                <a:gd name="T47" fmla="*/ 0 h 95"/>
                <a:gd name="T48" fmla="*/ 0 w 62"/>
                <a:gd name="T49" fmla="*/ 0 h 95"/>
                <a:gd name="T50" fmla="*/ 0 w 62"/>
                <a:gd name="T51" fmla="*/ 0 h 95"/>
                <a:gd name="T52" fmla="*/ 0 w 62"/>
                <a:gd name="T53" fmla="*/ 0 h 95"/>
                <a:gd name="T54" fmla="*/ 0 w 62"/>
                <a:gd name="T55" fmla="*/ 0 h 95"/>
                <a:gd name="T56" fmla="*/ 0 w 62"/>
                <a:gd name="T57" fmla="*/ 0 h 95"/>
                <a:gd name="T58" fmla="*/ 0 w 62"/>
                <a:gd name="T59" fmla="*/ 0 h 95"/>
                <a:gd name="T60" fmla="*/ 0 w 62"/>
                <a:gd name="T61" fmla="*/ 0 h 95"/>
                <a:gd name="T62" fmla="*/ 0 w 62"/>
                <a:gd name="T63" fmla="*/ 0 h 95"/>
                <a:gd name="T64" fmla="*/ 0 w 62"/>
                <a:gd name="T65" fmla="*/ 0 h 95"/>
                <a:gd name="T66" fmla="*/ 0 w 62"/>
                <a:gd name="T67" fmla="*/ 0 h 95"/>
                <a:gd name="T68" fmla="*/ 0 w 62"/>
                <a:gd name="T69" fmla="*/ 0 h 95"/>
                <a:gd name="T70" fmla="*/ 0 w 62"/>
                <a:gd name="T71" fmla="*/ 0 h 95"/>
                <a:gd name="T72" fmla="*/ 0 w 62"/>
                <a:gd name="T73" fmla="*/ 0 h 95"/>
                <a:gd name="T74" fmla="*/ 0 w 62"/>
                <a:gd name="T75" fmla="*/ 0 h 95"/>
                <a:gd name="T76" fmla="*/ 0 w 62"/>
                <a:gd name="T77" fmla="*/ 0 h 95"/>
                <a:gd name="T78" fmla="*/ 0 w 62"/>
                <a:gd name="T79" fmla="*/ 0 h 95"/>
                <a:gd name="T80" fmla="*/ 0 w 62"/>
                <a:gd name="T81" fmla="*/ 0 h 95"/>
                <a:gd name="T82" fmla="*/ 0 w 62"/>
                <a:gd name="T83" fmla="*/ 0 h 95"/>
                <a:gd name="T84" fmla="*/ 0 w 62"/>
                <a:gd name="T85" fmla="*/ 0 h 95"/>
                <a:gd name="T86" fmla="*/ 0 w 62"/>
                <a:gd name="T87" fmla="*/ 0 h 95"/>
                <a:gd name="T88" fmla="*/ 0 w 62"/>
                <a:gd name="T89" fmla="*/ 0 h 95"/>
                <a:gd name="T90" fmla="*/ 0 w 62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"/>
                <a:gd name="T139" fmla="*/ 0 h 95"/>
                <a:gd name="T140" fmla="*/ 62 w 62"/>
                <a:gd name="T141" fmla="*/ 95 h 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" h="95">
                  <a:moveTo>
                    <a:pt x="17" y="1"/>
                  </a:moveTo>
                  <a:lnTo>
                    <a:pt x="26" y="0"/>
                  </a:lnTo>
                  <a:lnTo>
                    <a:pt x="37" y="3"/>
                  </a:lnTo>
                  <a:lnTo>
                    <a:pt x="44" y="8"/>
                  </a:lnTo>
                  <a:lnTo>
                    <a:pt x="50" y="14"/>
                  </a:lnTo>
                  <a:lnTo>
                    <a:pt x="55" y="21"/>
                  </a:lnTo>
                  <a:lnTo>
                    <a:pt x="60" y="29"/>
                  </a:lnTo>
                  <a:lnTo>
                    <a:pt x="61" y="38"/>
                  </a:lnTo>
                  <a:lnTo>
                    <a:pt x="62" y="48"/>
                  </a:lnTo>
                  <a:lnTo>
                    <a:pt x="61" y="56"/>
                  </a:lnTo>
                  <a:lnTo>
                    <a:pt x="60" y="65"/>
                  </a:lnTo>
                  <a:lnTo>
                    <a:pt x="55" y="74"/>
                  </a:lnTo>
                  <a:lnTo>
                    <a:pt x="50" y="81"/>
                  </a:lnTo>
                  <a:lnTo>
                    <a:pt x="44" y="86"/>
                  </a:lnTo>
                  <a:lnTo>
                    <a:pt x="37" y="91"/>
                  </a:lnTo>
                  <a:lnTo>
                    <a:pt x="27" y="94"/>
                  </a:lnTo>
                  <a:lnTo>
                    <a:pt x="19" y="95"/>
                  </a:lnTo>
                  <a:lnTo>
                    <a:pt x="17" y="87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5" y="79"/>
                  </a:lnTo>
                  <a:lnTo>
                    <a:pt x="21" y="74"/>
                  </a:lnTo>
                  <a:lnTo>
                    <a:pt x="26" y="67"/>
                  </a:lnTo>
                  <a:lnTo>
                    <a:pt x="31" y="61"/>
                  </a:lnTo>
                  <a:lnTo>
                    <a:pt x="34" y="52"/>
                  </a:lnTo>
                  <a:lnTo>
                    <a:pt x="37" y="43"/>
                  </a:lnTo>
                  <a:lnTo>
                    <a:pt x="37" y="35"/>
                  </a:lnTo>
                  <a:lnTo>
                    <a:pt x="38" y="26"/>
                  </a:lnTo>
                  <a:lnTo>
                    <a:pt x="30" y="22"/>
                  </a:lnTo>
                  <a:lnTo>
                    <a:pt x="24" y="22"/>
                  </a:lnTo>
                  <a:lnTo>
                    <a:pt x="18" y="24"/>
                  </a:lnTo>
                  <a:lnTo>
                    <a:pt x="14" y="28"/>
                  </a:lnTo>
                  <a:lnTo>
                    <a:pt x="11" y="33"/>
                  </a:lnTo>
                  <a:lnTo>
                    <a:pt x="9" y="40"/>
                  </a:lnTo>
                  <a:lnTo>
                    <a:pt x="8" y="47"/>
                  </a:lnTo>
                  <a:lnTo>
                    <a:pt x="11" y="55"/>
                  </a:lnTo>
                  <a:lnTo>
                    <a:pt x="5" y="52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7" name="Freeform 498"/>
            <p:cNvSpPr>
              <a:spLocks/>
            </p:cNvSpPr>
            <p:nvPr/>
          </p:nvSpPr>
          <p:spPr bwMode="auto">
            <a:xfrm>
              <a:off x="6546" y="3997"/>
              <a:ext cx="8" cy="4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0 w 33"/>
                <a:gd name="T15" fmla="*/ 0 h 16"/>
                <a:gd name="T16" fmla="*/ 0 w 33"/>
                <a:gd name="T17" fmla="*/ 0 h 16"/>
                <a:gd name="T18" fmla="*/ 0 w 33"/>
                <a:gd name="T19" fmla="*/ 0 h 16"/>
                <a:gd name="T20" fmla="*/ 0 w 33"/>
                <a:gd name="T21" fmla="*/ 0 h 16"/>
                <a:gd name="T22" fmla="*/ 0 w 33"/>
                <a:gd name="T23" fmla="*/ 0 h 16"/>
                <a:gd name="T24" fmla="*/ 0 w 33"/>
                <a:gd name="T25" fmla="*/ 0 h 16"/>
                <a:gd name="T26" fmla="*/ 0 w 3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25" y="14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8" name="Freeform 499"/>
            <p:cNvSpPr>
              <a:spLocks/>
            </p:cNvSpPr>
            <p:nvPr/>
          </p:nvSpPr>
          <p:spPr bwMode="auto">
            <a:xfrm>
              <a:off x="6515" y="4005"/>
              <a:ext cx="28" cy="17"/>
            </a:xfrm>
            <a:custGeom>
              <a:avLst/>
              <a:gdLst>
                <a:gd name="T0" fmla="*/ 0 w 114"/>
                <a:gd name="T1" fmla="*/ 0 h 67"/>
                <a:gd name="T2" fmla="*/ 0 w 114"/>
                <a:gd name="T3" fmla="*/ 0 h 67"/>
                <a:gd name="T4" fmla="*/ 0 w 114"/>
                <a:gd name="T5" fmla="*/ 0 h 67"/>
                <a:gd name="T6" fmla="*/ 0 w 114"/>
                <a:gd name="T7" fmla="*/ 0 h 67"/>
                <a:gd name="T8" fmla="*/ 0 w 114"/>
                <a:gd name="T9" fmla="*/ 0 h 67"/>
                <a:gd name="T10" fmla="*/ 0 w 114"/>
                <a:gd name="T11" fmla="*/ 0 h 67"/>
                <a:gd name="T12" fmla="*/ 0 w 114"/>
                <a:gd name="T13" fmla="*/ 0 h 67"/>
                <a:gd name="T14" fmla="*/ 0 w 114"/>
                <a:gd name="T15" fmla="*/ 0 h 67"/>
                <a:gd name="T16" fmla="*/ 0 w 114"/>
                <a:gd name="T17" fmla="*/ 0 h 67"/>
                <a:gd name="T18" fmla="*/ 0 w 114"/>
                <a:gd name="T19" fmla="*/ 0 h 67"/>
                <a:gd name="T20" fmla="*/ 0 w 114"/>
                <a:gd name="T21" fmla="*/ 0 h 67"/>
                <a:gd name="T22" fmla="*/ 0 w 114"/>
                <a:gd name="T23" fmla="*/ 0 h 67"/>
                <a:gd name="T24" fmla="*/ 0 w 114"/>
                <a:gd name="T25" fmla="*/ 0 h 67"/>
                <a:gd name="T26" fmla="*/ 0 w 114"/>
                <a:gd name="T27" fmla="*/ 0 h 67"/>
                <a:gd name="T28" fmla="*/ 0 w 114"/>
                <a:gd name="T29" fmla="*/ 0 h 67"/>
                <a:gd name="T30" fmla="*/ 0 w 114"/>
                <a:gd name="T31" fmla="*/ 0 h 67"/>
                <a:gd name="T32" fmla="*/ 0 w 114"/>
                <a:gd name="T33" fmla="*/ 0 h 67"/>
                <a:gd name="T34" fmla="*/ 0 w 114"/>
                <a:gd name="T35" fmla="*/ 0 h 67"/>
                <a:gd name="T36" fmla="*/ 0 w 114"/>
                <a:gd name="T37" fmla="*/ 0 h 67"/>
                <a:gd name="T38" fmla="*/ 0 w 114"/>
                <a:gd name="T39" fmla="*/ 0 h 67"/>
                <a:gd name="T40" fmla="*/ 0 w 114"/>
                <a:gd name="T41" fmla="*/ 0 h 67"/>
                <a:gd name="T42" fmla="*/ 0 w 114"/>
                <a:gd name="T43" fmla="*/ 0 h 67"/>
                <a:gd name="T44" fmla="*/ 0 w 114"/>
                <a:gd name="T45" fmla="*/ 0 h 67"/>
                <a:gd name="T46" fmla="*/ 0 w 114"/>
                <a:gd name="T47" fmla="*/ 0 h 67"/>
                <a:gd name="T48" fmla="*/ 0 w 114"/>
                <a:gd name="T49" fmla="*/ 0 h 67"/>
                <a:gd name="T50" fmla="*/ 0 w 114"/>
                <a:gd name="T51" fmla="*/ 0 h 67"/>
                <a:gd name="T52" fmla="*/ 0 w 114"/>
                <a:gd name="T53" fmla="*/ 0 h 67"/>
                <a:gd name="T54" fmla="*/ 0 w 114"/>
                <a:gd name="T55" fmla="*/ 0 h 67"/>
                <a:gd name="T56" fmla="*/ 0 w 114"/>
                <a:gd name="T57" fmla="*/ 0 h 67"/>
                <a:gd name="T58" fmla="*/ 0 w 114"/>
                <a:gd name="T59" fmla="*/ 0 h 67"/>
                <a:gd name="T60" fmla="*/ 0 w 114"/>
                <a:gd name="T61" fmla="*/ 0 h 67"/>
                <a:gd name="T62" fmla="*/ 0 w 114"/>
                <a:gd name="T63" fmla="*/ 0 h 67"/>
                <a:gd name="T64" fmla="*/ 0 w 114"/>
                <a:gd name="T65" fmla="*/ 0 h 67"/>
                <a:gd name="T66" fmla="*/ 0 w 114"/>
                <a:gd name="T67" fmla="*/ 0 h 67"/>
                <a:gd name="T68" fmla="*/ 0 w 114"/>
                <a:gd name="T69" fmla="*/ 0 h 67"/>
                <a:gd name="T70" fmla="*/ 0 w 114"/>
                <a:gd name="T71" fmla="*/ 0 h 67"/>
                <a:gd name="T72" fmla="*/ 0 w 114"/>
                <a:gd name="T73" fmla="*/ 0 h 67"/>
                <a:gd name="T74" fmla="*/ 0 w 114"/>
                <a:gd name="T75" fmla="*/ 0 h 67"/>
                <a:gd name="T76" fmla="*/ 0 w 114"/>
                <a:gd name="T77" fmla="*/ 0 h 67"/>
                <a:gd name="T78" fmla="*/ 0 w 114"/>
                <a:gd name="T79" fmla="*/ 0 h 67"/>
                <a:gd name="T80" fmla="*/ 0 w 114"/>
                <a:gd name="T81" fmla="*/ 0 h 67"/>
                <a:gd name="T82" fmla="*/ 0 w 114"/>
                <a:gd name="T83" fmla="*/ 0 h 67"/>
                <a:gd name="T84" fmla="*/ 0 w 114"/>
                <a:gd name="T85" fmla="*/ 0 h 67"/>
                <a:gd name="T86" fmla="*/ 0 w 114"/>
                <a:gd name="T87" fmla="*/ 0 h 67"/>
                <a:gd name="T88" fmla="*/ 0 w 114"/>
                <a:gd name="T89" fmla="*/ 0 h 67"/>
                <a:gd name="T90" fmla="*/ 0 w 114"/>
                <a:gd name="T91" fmla="*/ 0 h 67"/>
                <a:gd name="T92" fmla="*/ 0 w 114"/>
                <a:gd name="T93" fmla="*/ 0 h 67"/>
                <a:gd name="T94" fmla="*/ 0 w 114"/>
                <a:gd name="T95" fmla="*/ 0 h 67"/>
                <a:gd name="T96" fmla="*/ 0 w 114"/>
                <a:gd name="T97" fmla="*/ 0 h 67"/>
                <a:gd name="T98" fmla="*/ 0 w 114"/>
                <a:gd name="T99" fmla="*/ 0 h 67"/>
                <a:gd name="T100" fmla="*/ 0 w 114"/>
                <a:gd name="T101" fmla="*/ 0 h 67"/>
                <a:gd name="T102" fmla="*/ 0 w 114"/>
                <a:gd name="T103" fmla="*/ 0 h 67"/>
                <a:gd name="T104" fmla="*/ 0 w 114"/>
                <a:gd name="T105" fmla="*/ 0 h 67"/>
                <a:gd name="T106" fmla="*/ 0 w 114"/>
                <a:gd name="T107" fmla="*/ 0 h 67"/>
                <a:gd name="T108" fmla="*/ 0 w 114"/>
                <a:gd name="T109" fmla="*/ 0 h 67"/>
                <a:gd name="T110" fmla="*/ 0 w 114"/>
                <a:gd name="T111" fmla="*/ 0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67"/>
                <a:gd name="T170" fmla="*/ 114 w 114"/>
                <a:gd name="T171" fmla="*/ 67 h 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67">
                  <a:moveTo>
                    <a:pt x="95" y="0"/>
                  </a:moveTo>
                  <a:lnTo>
                    <a:pt x="100" y="1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5" y="13"/>
                  </a:lnTo>
                  <a:lnTo>
                    <a:pt x="84" y="14"/>
                  </a:lnTo>
                  <a:lnTo>
                    <a:pt x="72" y="14"/>
                  </a:lnTo>
                  <a:lnTo>
                    <a:pt x="64" y="15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27"/>
                  </a:lnTo>
                  <a:lnTo>
                    <a:pt x="89" y="27"/>
                  </a:lnTo>
                  <a:lnTo>
                    <a:pt x="98" y="26"/>
                  </a:lnTo>
                  <a:lnTo>
                    <a:pt x="105" y="27"/>
                  </a:lnTo>
                  <a:lnTo>
                    <a:pt x="110" y="30"/>
                  </a:lnTo>
                  <a:lnTo>
                    <a:pt x="114" y="39"/>
                  </a:lnTo>
                  <a:lnTo>
                    <a:pt x="106" y="39"/>
                  </a:lnTo>
                  <a:lnTo>
                    <a:pt x="99" y="39"/>
                  </a:lnTo>
                  <a:lnTo>
                    <a:pt x="90" y="40"/>
                  </a:lnTo>
                  <a:lnTo>
                    <a:pt x="84" y="41"/>
                  </a:lnTo>
                  <a:lnTo>
                    <a:pt x="76" y="42"/>
                  </a:lnTo>
                  <a:lnTo>
                    <a:pt x="70" y="44"/>
                  </a:lnTo>
                  <a:lnTo>
                    <a:pt x="64" y="45"/>
                  </a:lnTo>
                  <a:lnTo>
                    <a:pt x="58" y="46"/>
                  </a:lnTo>
                  <a:lnTo>
                    <a:pt x="52" y="47"/>
                  </a:lnTo>
                  <a:lnTo>
                    <a:pt x="45" y="49"/>
                  </a:lnTo>
                  <a:lnTo>
                    <a:pt x="40" y="52"/>
                  </a:lnTo>
                  <a:lnTo>
                    <a:pt x="34" y="55"/>
                  </a:lnTo>
                  <a:lnTo>
                    <a:pt x="23" y="60"/>
                  </a:lnTo>
                  <a:lnTo>
                    <a:pt x="13" y="67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2" y="44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12" y="13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6" y="8"/>
                  </a:lnTo>
                  <a:lnTo>
                    <a:pt x="41" y="7"/>
                  </a:lnTo>
                  <a:lnTo>
                    <a:pt x="48" y="7"/>
                  </a:lnTo>
                  <a:lnTo>
                    <a:pt x="53" y="6"/>
                  </a:lnTo>
                  <a:lnTo>
                    <a:pt x="60" y="5"/>
                  </a:lnTo>
                  <a:lnTo>
                    <a:pt x="65" y="4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9" name="Freeform 500"/>
            <p:cNvSpPr>
              <a:spLocks/>
            </p:cNvSpPr>
            <p:nvPr/>
          </p:nvSpPr>
          <p:spPr bwMode="auto">
            <a:xfrm>
              <a:off x="7208" y="4015"/>
              <a:ext cx="9" cy="4"/>
            </a:xfrm>
            <a:custGeom>
              <a:avLst/>
              <a:gdLst>
                <a:gd name="T0" fmla="*/ 0 w 36"/>
                <a:gd name="T1" fmla="*/ 0 h 16"/>
                <a:gd name="T2" fmla="*/ 0 w 36"/>
                <a:gd name="T3" fmla="*/ 0 h 16"/>
                <a:gd name="T4" fmla="*/ 0 w 36"/>
                <a:gd name="T5" fmla="*/ 0 h 16"/>
                <a:gd name="T6" fmla="*/ 0 w 36"/>
                <a:gd name="T7" fmla="*/ 0 h 16"/>
                <a:gd name="T8" fmla="*/ 0 w 36"/>
                <a:gd name="T9" fmla="*/ 0 h 16"/>
                <a:gd name="T10" fmla="*/ 0 w 36"/>
                <a:gd name="T11" fmla="*/ 0 h 16"/>
                <a:gd name="T12" fmla="*/ 0 w 36"/>
                <a:gd name="T13" fmla="*/ 0 h 16"/>
                <a:gd name="T14" fmla="*/ 0 w 36"/>
                <a:gd name="T15" fmla="*/ 0 h 16"/>
                <a:gd name="T16" fmla="*/ 0 w 36"/>
                <a:gd name="T17" fmla="*/ 0 h 16"/>
                <a:gd name="T18" fmla="*/ 0 w 36"/>
                <a:gd name="T19" fmla="*/ 0 h 16"/>
                <a:gd name="T20" fmla="*/ 0 w 36"/>
                <a:gd name="T21" fmla="*/ 0 h 16"/>
                <a:gd name="T22" fmla="*/ 0 w 36"/>
                <a:gd name="T23" fmla="*/ 0 h 16"/>
                <a:gd name="T24" fmla="*/ 0 w 36"/>
                <a:gd name="T25" fmla="*/ 0 h 16"/>
                <a:gd name="T26" fmla="*/ 0 w 3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16"/>
                <a:gd name="T44" fmla="*/ 36 w 3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16">
                  <a:moveTo>
                    <a:pt x="23" y="0"/>
                  </a:moveTo>
                  <a:lnTo>
                    <a:pt x="27" y="1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6"/>
                  </a:lnTo>
                  <a:lnTo>
                    <a:pt x="27" y="16"/>
                  </a:lnTo>
                  <a:lnTo>
                    <a:pt x="18" y="16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0" y="9"/>
                  </a:lnTo>
                  <a:lnTo>
                    <a:pt x="7" y="6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" name="Freeform 501"/>
            <p:cNvSpPr>
              <a:spLocks/>
            </p:cNvSpPr>
            <p:nvPr/>
          </p:nvSpPr>
          <p:spPr bwMode="auto">
            <a:xfrm>
              <a:off x="6683" y="3943"/>
              <a:ext cx="13" cy="1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52"/>
                <a:gd name="T92" fmla="*/ 52 w 52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52">
                  <a:moveTo>
                    <a:pt x="5" y="2"/>
                  </a:moveTo>
                  <a:lnTo>
                    <a:pt x="4" y="3"/>
                  </a:lnTo>
                  <a:lnTo>
                    <a:pt x="3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6"/>
                  </a:lnTo>
                  <a:lnTo>
                    <a:pt x="6" y="41"/>
                  </a:lnTo>
                  <a:lnTo>
                    <a:pt x="16" y="48"/>
                  </a:lnTo>
                  <a:lnTo>
                    <a:pt x="22" y="51"/>
                  </a:lnTo>
                  <a:lnTo>
                    <a:pt x="29" y="52"/>
                  </a:lnTo>
                  <a:lnTo>
                    <a:pt x="35" y="52"/>
                  </a:lnTo>
                  <a:lnTo>
                    <a:pt x="41" y="52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2" y="40"/>
                  </a:lnTo>
                  <a:lnTo>
                    <a:pt x="51" y="39"/>
                  </a:lnTo>
                  <a:lnTo>
                    <a:pt x="46" y="38"/>
                  </a:lnTo>
                  <a:lnTo>
                    <a:pt x="40" y="35"/>
                  </a:lnTo>
                  <a:lnTo>
                    <a:pt x="34" y="32"/>
                  </a:lnTo>
                  <a:lnTo>
                    <a:pt x="28" y="29"/>
                  </a:lnTo>
                  <a:lnTo>
                    <a:pt x="21" y="27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4" y="12"/>
                  </a:lnTo>
                  <a:lnTo>
                    <a:pt x="12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" name="Freeform 502"/>
            <p:cNvSpPr>
              <a:spLocks/>
            </p:cNvSpPr>
            <p:nvPr/>
          </p:nvSpPr>
          <p:spPr bwMode="auto">
            <a:xfrm>
              <a:off x="7040" y="3946"/>
              <a:ext cx="13" cy="15"/>
            </a:xfrm>
            <a:custGeom>
              <a:avLst/>
              <a:gdLst>
                <a:gd name="T0" fmla="*/ 0 w 55"/>
                <a:gd name="T1" fmla="*/ 0 h 62"/>
                <a:gd name="T2" fmla="*/ 0 w 55"/>
                <a:gd name="T3" fmla="*/ 0 h 62"/>
                <a:gd name="T4" fmla="*/ 0 w 55"/>
                <a:gd name="T5" fmla="*/ 0 h 62"/>
                <a:gd name="T6" fmla="*/ 0 w 55"/>
                <a:gd name="T7" fmla="*/ 0 h 62"/>
                <a:gd name="T8" fmla="*/ 0 w 55"/>
                <a:gd name="T9" fmla="*/ 0 h 62"/>
                <a:gd name="T10" fmla="*/ 0 w 55"/>
                <a:gd name="T11" fmla="*/ 0 h 62"/>
                <a:gd name="T12" fmla="*/ 0 w 55"/>
                <a:gd name="T13" fmla="*/ 0 h 62"/>
                <a:gd name="T14" fmla="*/ 0 w 55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62"/>
                <a:gd name="T26" fmla="*/ 55 w 55"/>
                <a:gd name="T27" fmla="*/ 62 h 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62">
                  <a:moveTo>
                    <a:pt x="0" y="62"/>
                  </a:moveTo>
                  <a:lnTo>
                    <a:pt x="26" y="24"/>
                  </a:lnTo>
                  <a:lnTo>
                    <a:pt x="55" y="8"/>
                  </a:lnTo>
                  <a:lnTo>
                    <a:pt x="53" y="0"/>
                  </a:lnTo>
                  <a:lnTo>
                    <a:pt x="13" y="16"/>
                  </a:lnTo>
                  <a:lnTo>
                    <a:pt x="0" y="3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2" name="Freeform 503"/>
            <p:cNvSpPr>
              <a:spLocks/>
            </p:cNvSpPr>
            <p:nvPr/>
          </p:nvSpPr>
          <p:spPr bwMode="auto">
            <a:xfrm>
              <a:off x="7179" y="3931"/>
              <a:ext cx="7" cy="21"/>
            </a:xfrm>
            <a:custGeom>
              <a:avLst/>
              <a:gdLst>
                <a:gd name="T0" fmla="*/ 0 w 28"/>
                <a:gd name="T1" fmla="*/ 0 h 84"/>
                <a:gd name="T2" fmla="*/ 0 w 28"/>
                <a:gd name="T3" fmla="*/ 0 h 84"/>
                <a:gd name="T4" fmla="*/ 0 w 28"/>
                <a:gd name="T5" fmla="*/ 0 h 84"/>
                <a:gd name="T6" fmla="*/ 0 w 28"/>
                <a:gd name="T7" fmla="*/ 0 h 84"/>
                <a:gd name="T8" fmla="*/ 0 w 28"/>
                <a:gd name="T9" fmla="*/ 0 h 84"/>
                <a:gd name="T10" fmla="*/ 0 w 28"/>
                <a:gd name="T11" fmla="*/ 0 h 84"/>
                <a:gd name="T12" fmla="*/ 0 w 28"/>
                <a:gd name="T13" fmla="*/ 0 h 84"/>
                <a:gd name="T14" fmla="*/ 0 w 28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84"/>
                <a:gd name="T26" fmla="*/ 28 w 28"/>
                <a:gd name="T27" fmla="*/ 84 h 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84">
                  <a:moveTo>
                    <a:pt x="0" y="7"/>
                  </a:moveTo>
                  <a:lnTo>
                    <a:pt x="4" y="60"/>
                  </a:lnTo>
                  <a:lnTo>
                    <a:pt x="0" y="84"/>
                  </a:lnTo>
                  <a:lnTo>
                    <a:pt x="16" y="84"/>
                  </a:lnTo>
                  <a:lnTo>
                    <a:pt x="28" y="33"/>
                  </a:lnTo>
                  <a:lnTo>
                    <a:pt x="1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3" name="Freeform 504"/>
            <p:cNvSpPr>
              <a:spLocks/>
            </p:cNvSpPr>
            <p:nvPr/>
          </p:nvSpPr>
          <p:spPr bwMode="auto">
            <a:xfrm>
              <a:off x="7184" y="3922"/>
              <a:ext cx="6" cy="10"/>
            </a:xfrm>
            <a:custGeom>
              <a:avLst/>
              <a:gdLst>
                <a:gd name="T0" fmla="*/ 0 w 23"/>
                <a:gd name="T1" fmla="*/ 0 h 42"/>
                <a:gd name="T2" fmla="*/ 0 w 23"/>
                <a:gd name="T3" fmla="*/ 0 h 42"/>
                <a:gd name="T4" fmla="*/ 0 w 23"/>
                <a:gd name="T5" fmla="*/ 0 h 42"/>
                <a:gd name="T6" fmla="*/ 0 w 23"/>
                <a:gd name="T7" fmla="*/ 0 h 42"/>
                <a:gd name="T8" fmla="*/ 0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2"/>
                <a:gd name="T17" fmla="*/ 23 w 2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2">
                  <a:moveTo>
                    <a:pt x="0" y="0"/>
                  </a:moveTo>
                  <a:lnTo>
                    <a:pt x="18" y="42"/>
                  </a:lnTo>
                  <a:lnTo>
                    <a:pt x="2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92" name="TextBox 15"/>
          <p:cNvSpPr txBox="1">
            <a:spLocks noChangeArrowheads="1"/>
          </p:cNvSpPr>
          <p:nvPr/>
        </p:nvSpPr>
        <p:spPr bwMode="auto">
          <a:xfrm>
            <a:off x="4779963" y="8370888"/>
            <a:ext cx="132873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Угольный разрез</a:t>
            </a:r>
          </a:p>
        </p:txBody>
      </p:sp>
      <p:pic>
        <p:nvPicPr>
          <p:cNvPr id="5193" name="Picture 1961" descr="фенол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C7FFCC"/>
              </a:clrFrom>
              <a:clrTo>
                <a:srgbClr val="C7FFC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47122" t="23438" r="45166" b="70436"/>
          <a:stretch>
            <a:fillRect/>
          </a:stretch>
        </p:blipFill>
        <p:spPr bwMode="auto">
          <a:xfrm>
            <a:off x="3924300" y="8756650"/>
            <a:ext cx="6381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94" name="TextBox 15"/>
          <p:cNvSpPr txBox="1">
            <a:spLocks noChangeArrowheads="1"/>
          </p:cNvSpPr>
          <p:nvPr/>
        </p:nvSpPr>
        <p:spPr bwMode="auto">
          <a:xfrm>
            <a:off x="4779963" y="8761413"/>
            <a:ext cx="6921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Карьер</a:t>
            </a:r>
          </a:p>
        </p:txBody>
      </p:sp>
      <p:grpSp>
        <p:nvGrpSpPr>
          <p:cNvPr id="5195" name="Группа 594"/>
          <p:cNvGrpSpPr>
            <a:grpSpLocks/>
          </p:cNvGrpSpPr>
          <p:nvPr/>
        </p:nvGrpSpPr>
        <p:grpSpPr bwMode="auto">
          <a:xfrm>
            <a:off x="4184650" y="7989888"/>
            <a:ext cx="427038" cy="261937"/>
            <a:chOff x="3737074" y="5423684"/>
            <a:chExt cx="345069" cy="224287"/>
          </a:xfrm>
        </p:grpSpPr>
        <p:sp>
          <p:nvSpPr>
            <p:cNvPr id="592" name="Овал 591"/>
            <p:cNvSpPr/>
            <p:nvPr/>
          </p:nvSpPr>
          <p:spPr>
            <a:xfrm>
              <a:off x="3811475" y="5431840"/>
              <a:ext cx="216791" cy="21613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>
                <a:defRPr/>
              </a:pPr>
              <a:endParaRPr lang="ru-RU" sz="1300" dirty="0"/>
            </a:p>
          </p:txBody>
        </p:sp>
        <p:sp>
          <p:nvSpPr>
            <p:cNvPr id="5389" name="TextBox 592"/>
            <p:cNvSpPr txBox="1">
              <a:spLocks noChangeArrowheads="1"/>
            </p:cNvSpPr>
            <p:nvPr/>
          </p:nvSpPr>
          <p:spPr bwMode="auto">
            <a:xfrm>
              <a:off x="3737074" y="5423684"/>
              <a:ext cx="345069" cy="215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300"/>
                <a:t>ОФ</a:t>
              </a:r>
            </a:p>
          </p:txBody>
        </p:sp>
      </p:grpSp>
      <p:grpSp>
        <p:nvGrpSpPr>
          <p:cNvPr id="5196" name="Группа 38"/>
          <p:cNvGrpSpPr>
            <a:grpSpLocks/>
          </p:cNvGrpSpPr>
          <p:nvPr/>
        </p:nvGrpSpPr>
        <p:grpSpPr bwMode="auto">
          <a:xfrm>
            <a:off x="4268788" y="1347788"/>
            <a:ext cx="366712" cy="376237"/>
            <a:chOff x="381000" y="1981200"/>
            <a:chExt cx="304800" cy="304800"/>
          </a:xfrm>
        </p:grpSpPr>
        <p:sp>
          <p:nvSpPr>
            <p:cNvPr id="596" name="Прямоугольник 595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aphicFrame>
          <p:nvGraphicFramePr>
            <p:cNvPr id="5123" name="Object 4"/>
            <p:cNvGraphicFramePr>
              <a:graphicFrameLocks noChangeAspect="1"/>
            </p:cNvGraphicFramePr>
            <p:nvPr/>
          </p:nvGraphicFramePr>
          <p:xfrm>
            <a:off x="431800" y="2032002"/>
            <a:ext cx="191559" cy="228600"/>
          </p:xfrm>
          <a:graphic>
            <a:graphicData uri="http://schemas.openxmlformats.org/presentationml/2006/ole">
              <p:oleObj spid="_x0000_s5973" name="Clip" r:id="rId10" imgW="527995" imgH="703385" progId="">
                <p:embed/>
              </p:oleObj>
            </a:graphicData>
          </a:graphic>
        </p:graphicFrame>
      </p:grpSp>
      <p:grpSp>
        <p:nvGrpSpPr>
          <p:cNvPr id="5197" name="Group 465"/>
          <p:cNvGrpSpPr>
            <a:grpSpLocks/>
          </p:cNvGrpSpPr>
          <p:nvPr/>
        </p:nvGrpSpPr>
        <p:grpSpPr bwMode="auto">
          <a:xfrm>
            <a:off x="4221163" y="3668713"/>
            <a:ext cx="431800" cy="401637"/>
            <a:chOff x="7363" y="4473"/>
            <a:chExt cx="191" cy="188"/>
          </a:xfrm>
        </p:grpSpPr>
        <p:sp>
          <p:nvSpPr>
            <p:cNvPr id="599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600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98" name="Text Box 47"/>
          <p:cNvSpPr txBox="1">
            <a:spLocks noChangeArrowheads="1"/>
          </p:cNvSpPr>
          <p:nvPr/>
        </p:nvSpPr>
        <p:spPr bwMode="auto">
          <a:xfrm>
            <a:off x="4757738" y="37465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ТЭЦ;</a:t>
            </a:r>
          </a:p>
        </p:txBody>
      </p:sp>
      <p:sp>
        <p:nvSpPr>
          <p:cNvPr id="602" name="Овал 601"/>
          <p:cNvSpPr/>
          <p:nvPr/>
        </p:nvSpPr>
        <p:spPr>
          <a:xfrm>
            <a:off x="4315456" y="4262545"/>
            <a:ext cx="258613" cy="22611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65" tIns="55233" rIns="110465" bIns="55233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202" name="Text Box 47"/>
          <p:cNvSpPr txBox="1">
            <a:spLocks noChangeArrowheads="1"/>
          </p:cNvSpPr>
          <p:nvPr/>
        </p:nvSpPr>
        <p:spPr bwMode="auto">
          <a:xfrm>
            <a:off x="4768850" y="41259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Тепловой пункт;</a:t>
            </a:r>
          </a:p>
        </p:txBody>
      </p:sp>
      <p:grpSp>
        <p:nvGrpSpPr>
          <p:cNvPr id="5203" name="Group 32"/>
          <p:cNvGrpSpPr>
            <a:grpSpLocks/>
          </p:cNvGrpSpPr>
          <p:nvPr/>
        </p:nvGrpSpPr>
        <p:grpSpPr bwMode="auto">
          <a:xfrm>
            <a:off x="4221163" y="4683125"/>
            <a:ext cx="498475" cy="138113"/>
            <a:chOff x="0" y="-76"/>
            <a:chExt cx="20000" cy="20152"/>
          </a:xfrm>
        </p:grpSpPr>
        <p:sp>
          <p:nvSpPr>
            <p:cNvPr id="605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06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4" name="Text Box 47"/>
          <p:cNvSpPr txBox="1">
            <a:spLocks noChangeArrowheads="1"/>
          </p:cNvSpPr>
          <p:nvPr/>
        </p:nvSpPr>
        <p:spPr bwMode="auto">
          <a:xfrm>
            <a:off x="4768850" y="45720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Тепловые сети;</a:t>
            </a:r>
          </a:p>
        </p:txBody>
      </p:sp>
      <p:grpSp>
        <p:nvGrpSpPr>
          <p:cNvPr id="5205" name="Группа 143"/>
          <p:cNvGrpSpPr>
            <a:grpSpLocks/>
          </p:cNvGrpSpPr>
          <p:nvPr/>
        </p:nvGrpSpPr>
        <p:grpSpPr bwMode="auto">
          <a:xfrm>
            <a:off x="4316413" y="2878138"/>
            <a:ext cx="268287" cy="252412"/>
            <a:chOff x="785786" y="6215082"/>
            <a:chExt cx="215900" cy="215900"/>
          </a:xfrm>
        </p:grpSpPr>
        <p:sp>
          <p:nvSpPr>
            <p:cNvPr id="609" name="Овал 608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610" name="Прямая соединительная линия 609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11" name="Прямая соединительная линия 610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5206" name="Text Box 47"/>
          <p:cNvSpPr txBox="1">
            <a:spLocks noChangeArrowheads="1"/>
          </p:cNvSpPr>
          <p:nvPr/>
        </p:nvSpPr>
        <p:spPr bwMode="auto">
          <a:xfrm>
            <a:off x="4718050" y="2852738"/>
            <a:ext cx="1952625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Очистное сооружение;</a:t>
            </a:r>
          </a:p>
        </p:txBody>
      </p:sp>
      <p:grpSp>
        <p:nvGrpSpPr>
          <p:cNvPr id="5207" name="Group 32"/>
          <p:cNvGrpSpPr>
            <a:grpSpLocks/>
          </p:cNvGrpSpPr>
          <p:nvPr/>
        </p:nvGrpSpPr>
        <p:grpSpPr bwMode="auto">
          <a:xfrm>
            <a:off x="4205288" y="2228850"/>
            <a:ext cx="498475" cy="138113"/>
            <a:chOff x="0" y="-76"/>
            <a:chExt cx="20000" cy="20152"/>
          </a:xfrm>
        </p:grpSpPr>
        <p:sp>
          <p:nvSpPr>
            <p:cNvPr id="614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15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8" name="Text Box 47"/>
          <p:cNvSpPr txBox="1">
            <a:spLocks noChangeArrowheads="1"/>
          </p:cNvSpPr>
          <p:nvPr/>
        </p:nvSpPr>
        <p:spPr bwMode="auto">
          <a:xfrm>
            <a:off x="4689475" y="2138363"/>
            <a:ext cx="186531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Водопроводные сети;</a:t>
            </a:r>
          </a:p>
        </p:txBody>
      </p:sp>
      <p:sp>
        <p:nvSpPr>
          <p:cNvPr id="618" name="TextBox 16"/>
          <p:cNvSpPr txBox="1">
            <a:spLocks noChangeArrowheads="1"/>
          </p:cNvSpPr>
          <p:nvPr/>
        </p:nvSpPr>
        <p:spPr bwMode="auto">
          <a:xfrm>
            <a:off x="8964820" y="1352613"/>
            <a:ext cx="1156806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Подстанции:</a:t>
            </a:r>
          </a:p>
        </p:txBody>
      </p:sp>
      <p:sp>
        <p:nvSpPr>
          <p:cNvPr id="619" name="TextBox 17"/>
          <p:cNvSpPr txBox="1">
            <a:spLocks noChangeArrowheads="1"/>
          </p:cNvSpPr>
          <p:nvPr/>
        </p:nvSpPr>
        <p:spPr bwMode="auto">
          <a:xfrm>
            <a:off x="11065082" y="1361503"/>
            <a:ext cx="649615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ЛЭП:</a:t>
            </a:r>
          </a:p>
        </p:txBody>
      </p:sp>
      <p:grpSp>
        <p:nvGrpSpPr>
          <p:cNvPr id="5215" name="Group 62"/>
          <p:cNvGrpSpPr>
            <a:grpSpLocks/>
          </p:cNvGrpSpPr>
          <p:nvPr/>
        </p:nvGrpSpPr>
        <p:grpSpPr bwMode="auto">
          <a:xfrm>
            <a:off x="8840788" y="2968625"/>
            <a:ext cx="296862" cy="157163"/>
            <a:chOff x="249" y="2971"/>
            <a:chExt cx="796" cy="318"/>
          </a:xfrm>
        </p:grpSpPr>
        <p:sp>
          <p:nvSpPr>
            <p:cNvPr id="621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solidFill>
              <a:srgbClr val="FF3300"/>
            </a:solidFill>
            <a:ln w="22225">
              <a:solidFill>
                <a:srgbClr val="FF00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>
                <a:defRPr/>
              </a:pPr>
              <a:endParaRPr lang="ru-RU">
                <a:cs typeface="Times New Roman" pitchFamily="18" charset="0"/>
              </a:endParaRPr>
            </a:p>
          </p:txBody>
        </p:sp>
        <p:sp>
          <p:nvSpPr>
            <p:cNvPr id="622" name="Line 64"/>
            <p:cNvSpPr>
              <a:spLocks noChangeShapeType="1"/>
            </p:cNvSpPr>
            <p:nvPr/>
          </p:nvSpPr>
          <p:spPr bwMode="auto">
            <a:xfrm>
              <a:off x="249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3" name="Line 65"/>
            <p:cNvSpPr>
              <a:spLocks noChangeShapeType="1"/>
            </p:cNvSpPr>
            <p:nvPr/>
          </p:nvSpPr>
          <p:spPr bwMode="auto">
            <a:xfrm>
              <a:off x="249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4" name="Line 66"/>
            <p:cNvSpPr>
              <a:spLocks noChangeShapeType="1"/>
            </p:cNvSpPr>
            <p:nvPr/>
          </p:nvSpPr>
          <p:spPr bwMode="auto">
            <a:xfrm>
              <a:off x="864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5" name="Line 67"/>
            <p:cNvSpPr>
              <a:spLocks noChangeShapeType="1"/>
            </p:cNvSpPr>
            <p:nvPr/>
          </p:nvSpPr>
          <p:spPr bwMode="auto">
            <a:xfrm>
              <a:off x="864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grpSp>
        <p:nvGrpSpPr>
          <p:cNvPr id="5387" name="Group 62"/>
          <p:cNvGrpSpPr>
            <a:grpSpLocks/>
          </p:cNvGrpSpPr>
          <p:nvPr/>
        </p:nvGrpSpPr>
        <p:grpSpPr bwMode="auto">
          <a:xfrm>
            <a:off x="8840380" y="3220416"/>
            <a:ext cx="297390" cy="156151"/>
            <a:chOff x="249" y="2971"/>
            <a:chExt cx="796" cy="318"/>
          </a:xfrm>
          <a:solidFill>
            <a:srgbClr val="FF9900"/>
          </a:solidFill>
        </p:grpSpPr>
        <p:sp>
          <p:nvSpPr>
            <p:cNvPr id="627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grpFill/>
            <a:ln w="22225">
              <a:solidFill>
                <a:srgbClr val="FF99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 defTabSz="1275509">
                <a:defRPr/>
              </a:pPr>
              <a:endParaRPr lang="ru-RU" dirty="0">
                <a:latin typeface="Arial" charset="0"/>
                <a:cs typeface="Times New Roman" pitchFamily="18" charset="0"/>
              </a:endParaRPr>
            </a:p>
          </p:txBody>
        </p:sp>
        <p:sp>
          <p:nvSpPr>
            <p:cNvPr id="628" name="Line 64"/>
            <p:cNvSpPr>
              <a:spLocks noChangeShapeType="1"/>
            </p:cNvSpPr>
            <p:nvPr/>
          </p:nvSpPr>
          <p:spPr bwMode="auto">
            <a:xfrm>
              <a:off x="249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29" name="Line 65"/>
            <p:cNvSpPr>
              <a:spLocks noChangeShapeType="1"/>
            </p:cNvSpPr>
            <p:nvPr/>
          </p:nvSpPr>
          <p:spPr bwMode="auto">
            <a:xfrm>
              <a:off x="249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0" name="Line 66"/>
            <p:cNvSpPr>
              <a:spLocks noChangeShapeType="1"/>
            </p:cNvSpPr>
            <p:nvPr/>
          </p:nvSpPr>
          <p:spPr bwMode="auto">
            <a:xfrm>
              <a:off x="864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1" name="Line 67"/>
            <p:cNvSpPr>
              <a:spLocks noChangeShapeType="1"/>
            </p:cNvSpPr>
            <p:nvPr/>
          </p:nvSpPr>
          <p:spPr bwMode="auto">
            <a:xfrm>
              <a:off x="864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</p:grpSp>
      <p:sp>
        <p:nvSpPr>
          <p:cNvPr id="632" name="TextBox 142"/>
          <p:cNvSpPr txBox="1">
            <a:spLocks noChangeArrowheads="1"/>
          </p:cNvSpPr>
          <p:nvPr/>
        </p:nvSpPr>
        <p:spPr bwMode="auto">
          <a:xfrm>
            <a:off x="9040384" y="2883915"/>
            <a:ext cx="1162767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110 кВ</a:t>
            </a:r>
          </a:p>
        </p:txBody>
      </p:sp>
      <p:sp>
        <p:nvSpPr>
          <p:cNvPr id="633" name="TextBox 143"/>
          <p:cNvSpPr txBox="1">
            <a:spLocks noChangeArrowheads="1"/>
          </p:cNvSpPr>
          <p:nvPr/>
        </p:nvSpPr>
        <p:spPr bwMode="auto">
          <a:xfrm>
            <a:off x="9040384" y="3110610"/>
            <a:ext cx="1094288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35 кВ</a:t>
            </a:r>
          </a:p>
        </p:txBody>
      </p:sp>
      <p:pic>
        <p:nvPicPr>
          <p:cNvPr id="634" name="Picture 8"/>
          <p:cNvPicPr>
            <a:picLocks noChangeAspect="1" noChangeArrowheads="1"/>
          </p:cNvPicPr>
          <p:nvPr/>
        </p:nvPicPr>
        <p:blipFill>
          <a:blip r:embed="rId11" cstate="print"/>
          <a:srcRect l="64998" t="52608" r="9067" b="14249"/>
          <a:stretch>
            <a:fillRect/>
          </a:stretch>
        </p:blipFill>
        <p:spPr bwMode="auto">
          <a:xfrm>
            <a:off x="8758254" y="1443014"/>
            <a:ext cx="2889250" cy="1302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</p:pic>
      <p:cxnSp>
        <p:nvCxnSpPr>
          <p:cNvPr id="635" name="Прямая соединительная линия 634"/>
          <p:cNvCxnSpPr/>
          <p:nvPr/>
        </p:nvCxnSpPr>
        <p:spPr>
          <a:xfrm flipV="1">
            <a:off x="10304987" y="1322388"/>
            <a:ext cx="800100" cy="0"/>
          </a:xfrm>
          <a:prstGeom prst="line">
            <a:avLst/>
          </a:prstGeom>
          <a:ln w="254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6" name="Прямая соединительная линия 635"/>
          <p:cNvCxnSpPr/>
          <p:nvPr/>
        </p:nvCxnSpPr>
        <p:spPr>
          <a:xfrm flipV="1">
            <a:off x="10313876" y="1603375"/>
            <a:ext cx="800100" cy="0"/>
          </a:xfrm>
          <a:prstGeom prst="line">
            <a:avLst/>
          </a:prstGeom>
          <a:ln w="25400">
            <a:solidFill>
              <a:srgbClr val="0070C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Прямая соединительная линия 636"/>
          <p:cNvCxnSpPr/>
          <p:nvPr/>
        </p:nvCxnSpPr>
        <p:spPr>
          <a:xfrm flipV="1">
            <a:off x="10313876" y="1852613"/>
            <a:ext cx="800100" cy="0"/>
          </a:xfrm>
          <a:prstGeom prst="line">
            <a:avLst/>
          </a:prstGeom>
          <a:ln w="25400">
            <a:solidFill>
              <a:srgbClr val="7030A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8" name="Прямая соединительная линия 637"/>
          <p:cNvCxnSpPr/>
          <p:nvPr/>
        </p:nvCxnSpPr>
        <p:spPr>
          <a:xfrm flipV="1">
            <a:off x="10311655" y="2054225"/>
            <a:ext cx="800100" cy="0"/>
          </a:xfrm>
          <a:prstGeom prst="line">
            <a:avLst/>
          </a:prstGeom>
          <a:ln w="25400"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Прямая соединительная линия 638"/>
          <p:cNvCxnSpPr/>
          <p:nvPr/>
        </p:nvCxnSpPr>
        <p:spPr>
          <a:xfrm flipV="1">
            <a:off x="10304987" y="2262188"/>
            <a:ext cx="800100" cy="0"/>
          </a:xfrm>
          <a:prstGeom prst="line">
            <a:avLst/>
          </a:prstGeom>
          <a:ln w="2540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0" name="TextBox 177"/>
          <p:cNvSpPr txBox="1">
            <a:spLocks noChangeArrowheads="1"/>
          </p:cNvSpPr>
          <p:nvPr/>
        </p:nvSpPr>
        <p:spPr bwMode="auto">
          <a:xfrm>
            <a:off x="10138300" y="3055049"/>
            <a:ext cx="962209" cy="3754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600" dirty="0">
                <a:solidFill>
                  <a:srgbClr val="FF0000"/>
                </a:solidFill>
                <a:cs typeface="Times New Roman" pitchFamily="18" charset="0"/>
              </a:rPr>
              <a:t>1 мВт/ч</a:t>
            </a:r>
          </a:p>
        </p:txBody>
      </p:sp>
      <p:sp>
        <p:nvSpPr>
          <p:cNvPr id="641" name="TextBox 210"/>
          <p:cNvSpPr txBox="1">
            <a:spLocks noChangeArrowheads="1"/>
          </p:cNvSpPr>
          <p:nvPr/>
        </p:nvSpPr>
        <p:spPr bwMode="auto">
          <a:xfrm>
            <a:off x="10827274" y="2841689"/>
            <a:ext cx="1356291" cy="498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- потребляемая </a:t>
            </a:r>
          </a:p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мощность н.п.</a:t>
            </a:r>
          </a:p>
        </p:txBody>
      </p:sp>
      <p:sp>
        <p:nvSpPr>
          <p:cNvPr id="642" name="Прямоугольник 641"/>
          <p:cNvSpPr/>
          <p:nvPr/>
        </p:nvSpPr>
        <p:spPr>
          <a:xfrm>
            <a:off x="10160524" y="2926144"/>
            <a:ext cx="736551" cy="169277"/>
          </a:xfrm>
          <a:prstGeom prst="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0389" tIns="0" rIns="50389" bIns="0" anchor="ctr">
            <a:spAutoFit/>
          </a:bodyPr>
          <a:lstStyle/>
          <a:p>
            <a:pPr algn="ctr" defTabSz="1275509">
              <a:defRPr/>
            </a:pPr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Скочково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238" name="Group 72"/>
          <p:cNvGrpSpPr>
            <a:grpSpLocks/>
          </p:cNvGrpSpPr>
          <p:nvPr/>
        </p:nvGrpSpPr>
        <p:grpSpPr bwMode="auto">
          <a:xfrm rot="-5400000">
            <a:off x="8927306" y="3944144"/>
            <a:ext cx="176213" cy="371475"/>
            <a:chOff x="4558" y="3793"/>
            <a:chExt cx="136" cy="136"/>
          </a:xfrm>
        </p:grpSpPr>
        <p:sp>
          <p:nvSpPr>
            <p:cNvPr id="534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43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534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39" name="Text Box 78"/>
          <p:cNvSpPr txBox="1">
            <a:spLocks noChangeArrowheads="1"/>
          </p:cNvSpPr>
          <p:nvPr/>
        </p:nvSpPr>
        <p:spPr bwMode="auto">
          <a:xfrm>
            <a:off x="9458325" y="4030663"/>
            <a:ext cx="147161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ГТС</a:t>
            </a:r>
          </a:p>
        </p:txBody>
      </p:sp>
      <p:sp>
        <p:nvSpPr>
          <p:cNvPr id="5240" name="Text Box 78"/>
          <p:cNvSpPr txBox="1">
            <a:spLocks noChangeArrowheads="1"/>
          </p:cNvSpPr>
          <p:nvPr/>
        </p:nvSpPr>
        <p:spPr bwMode="auto">
          <a:xfrm>
            <a:off x="9444038" y="3638550"/>
            <a:ext cx="3532187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Скотомогильники</a:t>
            </a:r>
          </a:p>
        </p:txBody>
      </p:sp>
      <p:grpSp>
        <p:nvGrpSpPr>
          <p:cNvPr id="5241" name="Группа 678"/>
          <p:cNvGrpSpPr>
            <a:grpSpLocks/>
          </p:cNvGrpSpPr>
          <p:nvPr/>
        </p:nvGrpSpPr>
        <p:grpSpPr bwMode="auto">
          <a:xfrm>
            <a:off x="8788400" y="3490913"/>
            <a:ext cx="484188" cy="452437"/>
            <a:chOff x="657225" y="5461803"/>
            <a:chExt cx="390525" cy="386547"/>
          </a:xfrm>
        </p:grpSpPr>
        <p:sp>
          <p:nvSpPr>
            <p:cNvPr id="680" name="Oval 152"/>
            <p:cNvSpPr>
              <a:spLocks noChangeArrowheads="1"/>
            </p:cNvSpPr>
            <p:nvPr/>
          </p:nvSpPr>
          <p:spPr bwMode="auto">
            <a:xfrm>
              <a:off x="725087" y="5648973"/>
              <a:ext cx="177976" cy="172251"/>
            </a:xfrm>
            <a:prstGeom prst="ellipse">
              <a:avLst/>
            </a:prstGeom>
            <a:ln>
              <a:headEnd/>
              <a:tailEnd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lIns="127739" tIns="63882" rIns="127739" bIns="63882" anchor="ctr"/>
            <a:lstStyle/>
            <a:p>
              <a:pPr defTabSz="913752">
                <a:defRPr/>
              </a:pPr>
              <a:endParaRPr lang="ru-RU" dirty="0">
                <a:cs typeface="Arial" pitchFamily="34" charset="0"/>
              </a:endParaRPr>
            </a:p>
          </p:txBody>
        </p:sp>
        <p:sp>
          <p:nvSpPr>
            <p:cNvPr id="681" name="TextBox 680"/>
            <p:cNvSpPr txBox="1"/>
            <p:nvPr/>
          </p:nvSpPr>
          <p:spPr bwMode="auto">
            <a:xfrm>
              <a:off x="657225" y="5634054"/>
              <a:ext cx="390525" cy="21429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1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12</a:t>
              </a:r>
            </a:p>
          </p:txBody>
        </p:sp>
        <p:grpSp>
          <p:nvGrpSpPr>
            <p:cNvPr id="5336" name="Group 237"/>
            <p:cNvGrpSpPr>
              <a:grpSpLocks/>
            </p:cNvGrpSpPr>
            <p:nvPr/>
          </p:nvGrpSpPr>
          <p:grpSpPr bwMode="auto">
            <a:xfrm>
              <a:off x="713548" y="5461803"/>
              <a:ext cx="214314" cy="152397"/>
              <a:chOff x="4305" y="3554"/>
              <a:chExt cx="135" cy="117"/>
            </a:xfrm>
          </p:grpSpPr>
          <p:sp>
            <p:nvSpPr>
              <p:cNvPr id="5337" name="AutoShape 23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sp>
            <p:nvSpPr>
              <p:cNvPr id="5338" name="Oval 23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grpSp>
            <p:nvGrpSpPr>
              <p:cNvPr id="5339" name="Group 24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5340" name="Line 24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41" name="Line 24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242" name="Group 66"/>
          <p:cNvGrpSpPr>
            <a:grpSpLocks/>
          </p:cNvGrpSpPr>
          <p:nvPr/>
        </p:nvGrpSpPr>
        <p:grpSpPr bwMode="auto">
          <a:xfrm>
            <a:off x="8839200" y="4772025"/>
            <a:ext cx="317500" cy="366713"/>
            <a:chOff x="783" y="2063"/>
            <a:chExt cx="479" cy="307"/>
          </a:xfrm>
        </p:grpSpPr>
        <p:sp>
          <p:nvSpPr>
            <p:cNvPr id="5309" name="Line 67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10" name="Group 68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5327" name="Group 69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5332" name="Arc 70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33" name="Arc 71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8" name="Line 72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Line 73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Line 74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1" name="Line 75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311" name="Group 76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5320" name="Group 77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5325" name="Arc 78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18 h 21600"/>
                    <a:gd name="T4" fmla="*/ 0 w 21600"/>
                    <a:gd name="T5" fmla="*/ 6518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26" name="Arc 79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493 h 21600"/>
                    <a:gd name="T4" fmla="*/ 0 w 21600"/>
                    <a:gd name="T5" fmla="*/ 649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1" name="Line 80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Line 81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Line 82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Line 83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312" name="Line 84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3" name="Arc 85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4" name="Arc 86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5" name="Arc 87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6" name="Line 88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7" name="Line 89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8" name="Arc 90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9" name="Line 91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3" name="Text Box 92"/>
          <p:cNvSpPr txBox="1">
            <a:spLocks noChangeArrowheads="1"/>
          </p:cNvSpPr>
          <p:nvPr/>
        </p:nvSpPr>
        <p:spPr bwMode="auto">
          <a:xfrm>
            <a:off x="9339263" y="4432300"/>
            <a:ext cx="32115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Месторождение нефти</a:t>
            </a:r>
          </a:p>
        </p:txBody>
      </p:sp>
      <p:sp>
        <p:nvSpPr>
          <p:cNvPr id="5244" name="Text Box 93"/>
          <p:cNvSpPr txBox="1">
            <a:spLocks noChangeArrowheads="1"/>
          </p:cNvSpPr>
          <p:nvPr/>
        </p:nvSpPr>
        <p:spPr bwMode="auto">
          <a:xfrm>
            <a:off x="9339263" y="4746625"/>
            <a:ext cx="3232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Нефтеперерабатывающий завод, нефтебаза (др. объекты)</a:t>
            </a:r>
          </a:p>
        </p:txBody>
      </p:sp>
      <p:grpSp>
        <p:nvGrpSpPr>
          <p:cNvPr id="5245" name="Group 94"/>
          <p:cNvGrpSpPr>
            <a:grpSpLocks/>
          </p:cNvGrpSpPr>
          <p:nvPr/>
        </p:nvGrpSpPr>
        <p:grpSpPr bwMode="auto">
          <a:xfrm>
            <a:off x="8885238" y="4257675"/>
            <a:ext cx="239712" cy="436563"/>
            <a:chOff x="2394" y="6885"/>
            <a:chExt cx="457" cy="1027"/>
          </a:xfrm>
        </p:grpSpPr>
        <p:sp>
          <p:nvSpPr>
            <p:cNvPr id="5306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246" name="Group 98"/>
          <p:cNvGrpSpPr>
            <a:grpSpLocks/>
          </p:cNvGrpSpPr>
          <p:nvPr/>
        </p:nvGrpSpPr>
        <p:grpSpPr bwMode="auto">
          <a:xfrm>
            <a:off x="8821738" y="5376863"/>
            <a:ext cx="355600" cy="336550"/>
            <a:chOff x="258" y="12222"/>
            <a:chExt cx="457" cy="457"/>
          </a:xfrm>
        </p:grpSpPr>
        <p:sp>
          <p:nvSpPr>
            <p:cNvPr id="5299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 sz="1300"/>
            </a:p>
          </p:txBody>
        </p:sp>
        <p:grpSp>
          <p:nvGrpSpPr>
            <p:cNvPr id="5300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5301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5304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3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05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3 w 20000"/>
                    <a:gd name="T1" fmla="*/ 0 h 20000"/>
                    <a:gd name="T2" fmla="*/ 0 w 20000"/>
                    <a:gd name="T3" fmla="*/ 9971 h 20000"/>
                    <a:gd name="T4" fmla="*/ 3 w 20000"/>
                    <a:gd name="T5" fmla="*/ 19942 h 20000"/>
                    <a:gd name="T6" fmla="*/ 3 w 20000"/>
                    <a:gd name="T7" fmla="*/ 19009 h 20000"/>
                    <a:gd name="T8" fmla="*/ 3 w 20000"/>
                    <a:gd name="T9" fmla="*/ 18542 h 20000"/>
                    <a:gd name="T10" fmla="*/ 3 w 20000"/>
                    <a:gd name="T11" fmla="*/ 18542 h 20000"/>
                    <a:gd name="T12" fmla="*/ 3 w 20000"/>
                    <a:gd name="T13" fmla="*/ 17668 h 20000"/>
                    <a:gd name="T14" fmla="*/ 3 w 20000"/>
                    <a:gd name="T15" fmla="*/ 17668 h 20000"/>
                    <a:gd name="T16" fmla="*/ 3 w 20000"/>
                    <a:gd name="T17" fmla="*/ 16793 h 20000"/>
                    <a:gd name="T18" fmla="*/ 3 w 20000"/>
                    <a:gd name="T19" fmla="*/ 16793 h 20000"/>
                    <a:gd name="T20" fmla="*/ 3 w 20000"/>
                    <a:gd name="T21" fmla="*/ 10262 h 20000"/>
                    <a:gd name="T22" fmla="*/ 3 w 20000"/>
                    <a:gd name="T23" fmla="*/ 10262 h 20000"/>
                    <a:gd name="T24" fmla="*/ 3 w 20000"/>
                    <a:gd name="T25" fmla="*/ 5423 h 20000"/>
                    <a:gd name="T26" fmla="*/ 3 w 20000"/>
                    <a:gd name="T27" fmla="*/ 5423 h 20000"/>
                    <a:gd name="T28" fmla="*/ 3 w 20000"/>
                    <a:gd name="T29" fmla="*/ 4548 h 20000"/>
                    <a:gd name="T30" fmla="*/ 3 w 20000"/>
                    <a:gd name="T31" fmla="*/ 4140 h 20000"/>
                    <a:gd name="T32" fmla="*/ 3 w 20000"/>
                    <a:gd name="T33" fmla="*/ 3673 h 20000"/>
                    <a:gd name="T34" fmla="*/ 3 w 20000"/>
                    <a:gd name="T35" fmla="*/ 3673 h 20000"/>
                    <a:gd name="T36" fmla="*/ 3 w 20000"/>
                    <a:gd name="T37" fmla="*/ 2799 h 20000"/>
                    <a:gd name="T38" fmla="*/ 3 w 20000"/>
                    <a:gd name="T39" fmla="*/ 2799 h 20000"/>
                    <a:gd name="T40" fmla="*/ 3 w 20000"/>
                    <a:gd name="T41" fmla="*/ 1516 h 20000"/>
                    <a:gd name="T42" fmla="*/ 3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02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47" name="Text Box 106"/>
          <p:cNvSpPr txBox="1">
            <a:spLocks noChangeArrowheads="1"/>
          </p:cNvSpPr>
          <p:nvPr/>
        </p:nvSpPr>
        <p:spPr bwMode="auto">
          <a:xfrm>
            <a:off x="9321800" y="5227638"/>
            <a:ext cx="3486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0" rIns="110462" bIns="55230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НПС с наименованием и километром трассы на котором она расположена, производ. насоса;</a:t>
            </a:r>
          </a:p>
        </p:txBody>
      </p:sp>
      <p:grpSp>
        <p:nvGrpSpPr>
          <p:cNvPr id="5248" name="Group 109"/>
          <p:cNvGrpSpPr>
            <a:grpSpLocks/>
          </p:cNvGrpSpPr>
          <p:nvPr/>
        </p:nvGrpSpPr>
        <p:grpSpPr bwMode="auto">
          <a:xfrm>
            <a:off x="8729663" y="5892800"/>
            <a:ext cx="536575" cy="420688"/>
            <a:chOff x="1728" y="3168"/>
            <a:chExt cx="7776" cy="2160"/>
          </a:xfrm>
        </p:grpSpPr>
        <p:grpSp>
          <p:nvGrpSpPr>
            <p:cNvPr id="5276" name="Group 110"/>
            <p:cNvGrpSpPr>
              <a:grpSpLocks/>
            </p:cNvGrpSpPr>
            <p:nvPr/>
          </p:nvGrpSpPr>
          <p:grpSpPr bwMode="auto">
            <a:xfrm>
              <a:off x="1728" y="3168"/>
              <a:ext cx="7776" cy="2160"/>
              <a:chOff x="1728" y="3168"/>
              <a:chExt cx="7776" cy="2160"/>
            </a:xfrm>
          </p:grpSpPr>
          <p:sp>
            <p:nvSpPr>
              <p:cNvPr id="5278" name="Oval 111"/>
              <p:cNvSpPr>
                <a:spLocks noChangeArrowheads="1"/>
              </p:cNvSpPr>
              <p:nvPr/>
            </p:nvSpPr>
            <p:spPr bwMode="auto">
              <a:xfrm>
                <a:off x="201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79" name="Oval 112"/>
              <p:cNvSpPr>
                <a:spLocks noChangeArrowheads="1"/>
              </p:cNvSpPr>
              <p:nvPr/>
            </p:nvSpPr>
            <p:spPr bwMode="auto">
              <a:xfrm>
                <a:off x="244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0" name="Oval 113"/>
              <p:cNvSpPr>
                <a:spLocks noChangeArrowheads="1"/>
              </p:cNvSpPr>
              <p:nvPr/>
            </p:nvSpPr>
            <p:spPr bwMode="auto">
              <a:xfrm>
                <a:off x="2880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1" name="Oval 114"/>
              <p:cNvSpPr>
                <a:spLocks noChangeArrowheads="1"/>
              </p:cNvSpPr>
              <p:nvPr/>
            </p:nvSpPr>
            <p:spPr bwMode="auto">
              <a:xfrm>
                <a:off x="331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2" name="Oval 115"/>
              <p:cNvSpPr>
                <a:spLocks noChangeArrowheads="1"/>
              </p:cNvSpPr>
              <p:nvPr/>
            </p:nvSpPr>
            <p:spPr bwMode="auto">
              <a:xfrm>
                <a:off x="763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3" name="Oval 116"/>
              <p:cNvSpPr>
                <a:spLocks noChangeArrowheads="1"/>
              </p:cNvSpPr>
              <p:nvPr/>
            </p:nvSpPr>
            <p:spPr bwMode="auto">
              <a:xfrm>
                <a:off x="8064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4" name="Oval 117"/>
              <p:cNvSpPr>
                <a:spLocks noChangeArrowheads="1"/>
              </p:cNvSpPr>
              <p:nvPr/>
            </p:nvSpPr>
            <p:spPr bwMode="auto">
              <a:xfrm>
                <a:off x="849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5" name="Oval 118"/>
              <p:cNvSpPr>
                <a:spLocks noChangeArrowheads="1"/>
              </p:cNvSpPr>
              <p:nvPr/>
            </p:nvSpPr>
            <p:spPr bwMode="auto">
              <a:xfrm>
                <a:off x="892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6" name="Rectangle 119"/>
              <p:cNvSpPr>
                <a:spLocks noChangeArrowheads="1"/>
              </p:cNvSpPr>
              <p:nvPr/>
            </p:nvSpPr>
            <p:spPr bwMode="auto">
              <a:xfrm>
                <a:off x="1728" y="4752"/>
                <a:ext cx="7776" cy="288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7" name="AutoShape 120"/>
              <p:cNvSpPr>
                <a:spLocks noChangeArrowheads="1"/>
              </p:cNvSpPr>
              <p:nvPr/>
            </p:nvSpPr>
            <p:spPr bwMode="auto">
              <a:xfrm>
                <a:off x="1872" y="3312"/>
                <a:ext cx="7488" cy="1440"/>
              </a:xfrm>
              <a:prstGeom prst="roundRect">
                <a:avLst>
                  <a:gd name="adj" fmla="val 38889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8" name="AutoShape 121"/>
              <p:cNvSpPr>
                <a:spLocks noChangeArrowheads="1"/>
              </p:cNvSpPr>
              <p:nvPr/>
            </p:nvSpPr>
            <p:spPr bwMode="auto">
              <a:xfrm>
                <a:off x="5472" y="3168"/>
                <a:ext cx="432" cy="288"/>
              </a:xfrm>
              <a:prstGeom prst="flowChartMagneticDisk">
                <a:avLst/>
              </a:prstGeom>
              <a:gradFill rotWithShape="0">
                <a:gsLst>
                  <a:gs pos="0">
                    <a:srgbClr val="808080"/>
                  </a:gs>
                  <a:gs pos="100000">
                    <a:srgbClr val="00000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9" name="Line 122"/>
              <p:cNvSpPr>
                <a:spLocks noChangeShapeType="1"/>
              </p:cNvSpPr>
              <p:nvPr/>
            </p:nvSpPr>
            <p:spPr bwMode="auto">
              <a:xfrm>
                <a:off x="8928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Line 123"/>
              <p:cNvSpPr>
                <a:spLocks noChangeShapeType="1"/>
              </p:cNvSpPr>
              <p:nvPr/>
            </p:nvSpPr>
            <p:spPr bwMode="auto">
              <a:xfrm>
                <a:off x="2304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1" name="Line 124"/>
              <p:cNvSpPr>
                <a:spLocks noChangeShapeType="1"/>
              </p:cNvSpPr>
              <p:nvPr/>
            </p:nvSpPr>
            <p:spPr bwMode="auto">
              <a:xfrm>
                <a:off x="5904" y="3456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Line 125"/>
              <p:cNvSpPr>
                <a:spLocks noChangeShapeType="1"/>
              </p:cNvSpPr>
              <p:nvPr/>
            </p:nvSpPr>
            <p:spPr bwMode="auto">
              <a:xfrm>
                <a:off x="5472" y="3600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Line 126"/>
              <p:cNvSpPr>
                <a:spLocks noChangeShapeType="1"/>
              </p:cNvSpPr>
              <p:nvPr/>
            </p:nvSpPr>
            <p:spPr bwMode="auto">
              <a:xfrm>
                <a:off x="5472" y="417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4" name="Line 127"/>
              <p:cNvSpPr>
                <a:spLocks noChangeShapeType="1"/>
              </p:cNvSpPr>
              <p:nvPr/>
            </p:nvSpPr>
            <p:spPr bwMode="auto">
              <a:xfrm>
                <a:off x="5472" y="4464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Line 128"/>
              <p:cNvSpPr>
                <a:spLocks noChangeShapeType="1"/>
              </p:cNvSpPr>
              <p:nvPr/>
            </p:nvSpPr>
            <p:spPr bwMode="auto">
              <a:xfrm>
                <a:off x="5472" y="489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Line 129"/>
              <p:cNvSpPr>
                <a:spLocks noChangeShapeType="1"/>
              </p:cNvSpPr>
              <p:nvPr/>
            </p:nvSpPr>
            <p:spPr bwMode="auto">
              <a:xfrm>
                <a:off x="5472" y="3888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Rectangle 130"/>
              <p:cNvSpPr>
                <a:spLocks noChangeArrowheads="1"/>
              </p:cNvSpPr>
              <p:nvPr/>
            </p:nvSpPr>
            <p:spPr bwMode="auto">
              <a:xfrm>
                <a:off x="3024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98" name="Rectangle 131"/>
              <p:cNvSpPr>
                <a:spLocks noChangeArrowheads="1"/>
              </p:cNvSpPr>
              <p:nvPr/>
            </p:nvSpPr>
            <p:spPr bwMode="auto">
              <a:xfrm>
                <a:off x="8208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</p:grpSp>
        <p:sp>
          <p:nvSpPr>
            <p:cNvPr id="5277" name="Line 132"/>
            <p:cNvSpPr>
              <a:spLocks noChangeShapeType="1"/>
            </p:cNvSpPr>
            <p:nvPr/>
          </p:nvSpPr>
          <p:spPr bwMode="auto">
            <a:xfrm>
              <a:off x="5472" y="3456"/>
              <a:ext cx="0" cy="14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9" name="Text Box 133"/>
          <p:cNvSpPr txBox="1">
            <a:spLocks noChangeArrowheads="1"/>
          </p:cNvSpPr>
          <p:nvPr/>
        </p:nvSpPr>
        <p:spPr bwMode="auto">
          <a:xfrm>
            <a:off x="9321800" y="5980113"/>
            <a:ext cx="37909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Нефтеналивной терминал ж/д транспорта</a:t>
            </a:r>
          </a:p>
        </p:txBody>
      </p:sp>
      <p:sp>
        <p:nvSpPr>
          <p:cNvPr id="5250" name="Text Box 15"/>
          <p:cNvSpPr txBox="1">
            <a:spLocks noChangeArrowheads="1"/>
          </p:cNvSpPr>
          <p:nvPr/>
        </p:nvSpPr>
        <p:spPr bwMode="auto">
          <a:xfrm>
            <a:off x="9378950" y="6743700"/>
            <a:ext cx="12922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/>
              <a:t>Граница лесхоза;</a:t>
            </a:r>
          </a:p>
        </p:txBody>
      </p:sp>
      <p:sp>
        <p:nvSpPr>
          <p:cNvPr id="5251" name="Line 271"/>
          <p:cNvSpPr>
            <a:spLocks noChangeShapeType="1"/>
          </p:cNvSpPr>
          <p:nvPr/>
        </p:nvSpPr>
        <p:spPr bwMode="auto">
          <a:xfrm>
            <a:off x="8820150" y="7146925"/>
            <a:ext cx="357188" cy="0"/>
          </a:xfrm>
          <a:prstGeom prst="line">
            <a:avLst/>
          </a:prstGeom>
          <a:noFill/>
          <a:ln w="3810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65300" tIns="32650" rIns="65300" bIns="32650" anchor="ctr"/>
          <a:lstStyle/>
          <a:p>
            <a:endParaRPr lang="ru-RU"/>
          </a:p>
        </p:txBody>
      </p:sp>
      <p:sp>
        <p:nvSpPr>
          <p:cNvPr id="5252" name="Text Box 272"/>
          <p:cNvSpPr txBox="1">
            <a:spLocks noChangeArrowheads="1"/>
          </p:cNvSpPr>
          <p:nvPr/>
        </p:nvSpPr>
        <p:spPr bwMode="auto">
          <a:xfrm>
            <a:off x="9459913" y="7002463"/>
            <a:ext cx="36353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особо охраняемой территорий (заповедник, заказник, национальный парк);</a:t>
            </a:r>
          </a:p>
        </p:txBody>
      </p:sp>
      <p:sp>
        <p:nvSpPr>
          <p:cNvPr id="780" name="Line 273"/>
          <p:cNvSpPr>
            <a:spLocks noChangeShapeType="1"/>
          </p:cNvSpPr>
          <p:nvPr/>
        </p:nvSpPr>
        <p:spPr bwMode="auto">
          <a:xfrm>
            <a:off x="8820150" y="7454900"/>
            <a:ext cx="357188" cy="0"/>
          </a:xfrm>
          <a:prstGeom prst="line">
            <a:avLst/>
          </a:prstGeom>
          <a:ln w="3810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1" tIns="45711" rIns="91421" bIns="45711"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54" name="Text Box 274"/>
          <p:cNvSpPr txBox="1">
            <a:spLocks noChangeArrowheads="1"/>
          </p:cNvSpPr>
          <p:nvPr/>
        </p:nvSpPr>
        <p:spPr bwMode="auto">
          <a:xfrm>
            <a:off x="9464675" y="7385050"/>
            <a:ext cx="320198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лесов Министерства обороны;</a:t>
            </a:r>
          </a:p>
        </p:txBody>
      </p:sp>
      <p:sp>
        <p:nvSpPr>
          <p:cNvPr id="5255" name="Полилиния 781"/>
          <p:cNvSpPr>
            <a:spLocks noChangeArrowheads="1"/>
          </p:cNvSpPr>
          <p:nvPr/>
        </p:nvSpPr>
        <p:spPr bwMode="auto">
          <a:xfrm>
            <a:off x="8809038" y="6826250"/>
            <a:ext cx="379412" cy="65088"/>
          </a:xfrm>
          <a:custGeom>
            <a:avLst/>
            <a:gdLst>
              <a:gd name="T0" fmla="*/ 0 w 173736"/>
              <a:gd name="T1" fmla="*/ 5869685 h 46037"/>
              <a:gd name="T2" fmla="*/ 2147483647 w 173736"/>
              <a:gd name="T3" fmla="*/ 5869685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0066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grpSp>
        <p:nvGrpSpPr>
          <p:cNvPr id="5256" name="Group 131"/>
          <p:cNvGrpSpPr>
            <a:grpSpLocks/>
          </p:cNvGrpSpPr>
          <p:nvPr/>
        </p:nvGrpSpPr>
        <p:grpSpPr bwMode="auto">
          <a:xfrm>
            <a:off x="8809038" y="7686675"/>
            <a:ext cx="431800" cy="450850"/>
            <a:chOff x="6436" y="1709"/>
            <a:chExt cx="272" cy="336"/>
          </a:xfrm>
        </p:grpSpPr>
        <p:sp>
          <p:nvSpPr>
            <p:cNvPr id="78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85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r>
                <a:rPr lang="ru-RU" sz="12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1</a:t>
              </a:r>
            </a:p>
          </p:txBody>
        </p:sp>
        <p:pic>
          <p:nvPicPr>
            <p:cNvPr id="5275" name="Рисунок 612" descr="рослесхо_0.tmp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5257" name="Text Box 15"/>
          <p:cNvSpPr txBox="1">
            <a:spLocks noChangeArrowheads="1"/>
          </p:cNvSpPr>
          <p:nvPr/>
        </p:nvSpPr>
        <p:spPr bwMode="auto">
          <a:xfrm>
            <a:off x="9369425" y="7808913"/>
            <a:ext cx="17287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Лесхоз;</a:t>
            </a:r>
          </a:p>
        </p:txBody>
      </p:sp>
      <p:sp>
        <p:nvSpPr>
          <p:cNvPr id="5258" name="Text Box 274"/>
          <p:cNvSpPr txBox="1">
            <a:spLocks noChangeArrowheads="1"/>
          </p:cNvSpPr>
          <p:nvPr/>
        </p:nvSpPr>
        <p:spPr bwMode="auto">
          <a:xfrm>
            <a:off x="9386888" y="8245475"/>
            <a:ext cx="12874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Арендатор леса;</a:t>
            </a:r>
          </a:p>
        </p:txBody>
      </p:sp>
      <p:sp>
        <p:nvSpPr>
          <p:cNvPr id="5259" name="Oval 259"/>
          <p:cNvSpPr>
            <a:spLocks noChangeArrowheads="1"/>
          </p:cNvSpPr>
          <p:nvPr/>
        </p:nvSpPr>
        <p:spPr bwMode="auto">
          <a:xfrm>
            <a:off x="8883650" y="8205788"/>
            <a:ext cx="288925" cy="285750"/>
          </a:xfrm>
          <a:prstGeom prst="ellipse">
            <a:avLst/>
          </a:prstGeom>
          <a:noFill/>
          <a:ln w="28575">
            <a:solidFill>
              <a:srgbClr val="DF25B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lIns="91420" tIns="45710" rIns="91420" bIns="45710" anchor="ctr"/>
          <a:lstStyle/>
          <a:p>
            <a:pPr algn="ctr" defTabSz="1276350"/>
            <a:r>
              <a:rPr lang="ru-RU" dirty="0">
                <a:latin typeface="Calibri" pitchFamily="34" charset="0"/>
              </a:rPr>
              <a:t>2</a:t>
            </a:r>
          </a:p>
        </p:txBody>
      </p:sp>
      <p:sp>
        <p:nvSpPr>
          <p:cNvPr id="5260" name="Полилиния 789"/>
          <p:cNvSpPr>
            <a:spLocks noChangeArrowheads="1"/>
          </p:cNvSpPr>
          <p:nvPr/>
        </p:nvSpPr>
        <p:spPr bwMode="auto">
          <a:xfrm>
            <a:off x="8809038" y="6538913"/>
            <a:ext cx="379412" cy="65087"/>
          </a:xfrm>
          <a:custGeom>
            <a:avLst/>
            <a:gdLst>
              <a:gd name="T0" fmla="*/ 0 w 173736"/>
              <a:gd name="T1" fmla="*/ 5868540 h 46037"/>
              <a:gd name="T2" fmla="*/ 2147483647 w 173736"/>
              <a:gd name="T3" fmla="*/ 5868540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sp>
        <p:nvSpPr>
          <p:cNvPr id="5261" name="Text Box 15"/>
          <p:cNvSpPr txBox="1">
            <a:spLocks noChangeArrowheads="1"/>
          </p:cNvSpPr>
          <p:nvPr/>
        </p:nvSpPr>
        <p:spPr bwMode="auto">
          <a:xfrm>
            <a:off x="9367838" y="6375400"/>
            <a:ext cx="25495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Граница территории (ФО, субъекта, </a:t>
            </a:r>
          </a:p>
          <a:p>
            <a:pPr eaLnBrk="1" hangingPunct="1"/>
            <a:r>
              <a:rPr lang="ru-RU" sz="1100"/>
              <a:t>МР, ГО, насел. пункта);</a:t>
            </a:r>
          </a:p>
        </p:txBody>
      </p:sp>
      <p:sp>
        <p:nvSpPr>
          <p:cNvPr id="5262" name="Rectangle 50"/>
          <p:cNvSpPr>
            <a:spLocks noChangeArrowheads="1"/>
          </p:cNvSpPr>
          <p:nvPr/>
        </p:nvSpPr>
        <p:spPr bwMode="auto">
          <a:xfrm>
            <a:off x="9059863" y="8593138"/>
            <a:ext cx="3541712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81877" tIns="192720" rIns="381877" bIns="192720" anchor="ctr">
            <a:spAutoFit/>
          </a:bodyPr>
          <a:lstStyle/>
          <a:p>
            <a:pPr defTabSz="2605088"/>
            <a:r>
              <a:rPr lang="ru-RU" sz="1100">
                <a:cs typeface="Times New Roman" pitchFamily="18" charset="0"/>
              </a:rPr>
              <a:t> Очаг природного пожара;</a:t>
            </a:r>
          </a:p>
        </p:txBody>
      </p:sp>
      <p:pic>
        <p:nvPicPr>
          <p:cNvPr id="5263" name="Picture 89" descr="пламя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926513" y="855345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4" name="Овал 167"/>
          <p:cNvSpPr>
            <a:spLocks noChangeArrowheads="1"/>
          </p:cNvSpPr>
          <p:nvPr/>
        </p:nvSpPr>
        <p:spPr bwMode="auto">
          <a:xfrm>
            <a:off x="8769350" y="9210675"/>
            <a:ext cx="503238" cy="211138"/>
          </a:xfrm>
          <a:prstGeom prst="ellipse">
            <a:avLst/>
          </a:prstGeom>
          <a:solidFill>
            <a:srgbClr val="00B050">
              <a:alpha val="50195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10396" tIns="55198" rIns="110396" bIns="55198"/>
          <a:lstStyle/>
          <a:p>
            <a:pPr defTabSz="911225"/>
            <a:endParaRPr lang="ru-RU">
              <a:latin typeface="Calibri" pitchFamily="34" charset="0"/>
            </a:endParaRPr>
          </a:p>
        </p:txBody>
      </p:sp>
      <p:sp>
        <p:nvSpPr>
          <p:cNvPr id="5265" name="Text Box 117"/>
          <p:cNvSpPr txBox="1">
            <a:spLocks noChangeArrowheads="1"/>
          </p:cNvSpPr>
          <p:nvPr/>
        </p:nvSpPr>
        <p:spPr bwMode="auto">
          <a:xfrm>
            <a:off x="9277350" y="9182100"/>
            <a:ext cx="3400425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396" tIns="55198" rIns="110396" bIns="55198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Размещение эвакуированного населения</a:t>
            </a:r>
          </a:p>
        </p:txBody>
      </p:sp>
      <p:sp>
        <p:nvSpPr>
          <p:cNvPr id="5266" name="Text Box 50"/>
          <p:cNvSpPr txBox="1">
            <a:spLocks noChangeArrowheads="1"/>
          </p:cNvSpPr>
          <p:nvPr/>
        </p:nvSpPr>
        <p:spPr bwMode="auto">
          <a:xfrm>
            <a:off x="4827588" y="9174163"/>
            <a:ext cx="1930400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750" tIns="39378" rIns="78750" bIns="39378">
            <a:spAutoFit/>
          </a:bodyPr>
          <a:lstStyle>
            <a:lvl1pPr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Вертолетные площадки</a:t>
            </a:r>
          </a:p>
        </p:txBody>
      </p:sp>
      <p:grpSp>
        <p:nvGrpSpPr>
          <p:cNvPr id="5267" name="Группа 796"/>
          <p:cNvGrpSpPr>
            <a:grpSpLocks/>
          </p:cNvGrpSpPr>
          <p:nvPr/>
        </p:nvGrpSpPr>
        <p:grpSpPr bwMode="auto">
          <a:xfrm>
            <a:off x="4114800" y="9188450"/>
            <a:ext cx="317500" cy="295275"/>
            <a:chOff x="1193267" y="4397868"/>
            <a:chExt cx="180325" cy="186832"/>
          </a:xfrm>
        </p:grpSpPr>
        <p:sp>
          <p:nvSpPr>
            <p:cNvPr id="5271" name="Oval 669"/>
            <p:cNvSpPr>
              <a:spLocks noChangeArrowheads="1"/>
            </p:cNvSpPr>
            <p:nvPr/>
          </p:nvSpPr>
          <p:spPr bwMode="auto">
            <a:xfrm>
              <a:off x="1201887" y="4397868"/>
              <a:ext cx="171705" cy="184593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75592" tIns="37796" rIns="75592" bIns="37796" anchor="ctr"/>
            <a:lstStyle/>
            <a:p>
              <a:pPr algn="ctr" defTabSz="1277938"/>
              <a:endParaRPr lang="ru-RU" sz="1400"/>
            </a:p>
          </p:txBody>
        </p:sp>
        <p:sp>
          <p:nvSpPr>
            <p:cNvPr id="5272" name="TextBox 798"/>
            <p:cNvSpPr txBox="1">
              <a:spLocks noChangeArrowheads="1"/>
            </p:cNvSpPr>
            <p:nvPr/>
          </p:nvSpPr>
          <p:spPr bwMode="auto">
            <a:xfrm>
              <a:off x="1193267" y="4402931"/>
              <a:ext cx="177035" cy="1817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ru-RU" sz="1900" dirty="0"/>
                <a:t>Т</a:t>
              </a:r>
            </a:p>
          </p:txBody>
        </p:sp>
      </p:grpSp>
      <p:sp>
        <p:nvSpPr>
          <p:cNvPr id="5268" name="Text Box 335"/>
          <p:cNvSpPr txBox="1">
            <a:spLocks noChangeArrowheads="1"/>
          </p:cNvSpPr>
          <p:nvPr/>
        </p:nvSpPr>
        <p:spPr bwMode="auto">
          <a:xfrm>
            <a:off x="11712575" y="-7938"/>
            <a:ext cx="1060450" cy="323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>
                <a:cs typeface="Times New Roman" pitchFamily="18" charset="0"/>
              </a:rPr>
              <a:t>п. 2.</a:t>
            </a:r>
          </a:p>
        </p:txBody>
      </p:sp>
      <p:sp>
        <p:nvSpPr>
          <p:cNvPr id="69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</a:t>
            </a:r>
            <a:r>
              <a:rPr lang="ru-RU" sz="2100" dirty="0">
                <a:cs typeface="Times New Roman" pitchFamily="18" charset="0"/>
              </a:rPr>
              <a:t>с</a:t>
            </a:r>
            <a:r>
              <a:rPr lang="ru-RU" sz="2100" dirty="0" smtClean="0">
                <a:cs typeface="Times New Roman" pitchFamily="18" charset="0"/>
              </a:rPr>
              <a:t>. </a:t>
            </a:r>
            <a:r>
              <a:rPr lang="ru-RU" sz="2100" dirty="0" err="1" smtClean="0">
                <a:cs typeface="Times New Roman" pitchFamily="18" charset="0"/>
              </a:rPr>
              <a:t>Шемети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5270" name="Text Box 185"/>
          <p:cNvSpPr txBox="1">
            <a:spLocks noChangeArrowheads="1"/>
          </p:cNvSpPr>
          <p:nvPr/>
        </p:nvSpPr>
        <p:spPr bwMode="auto">
          <a:xfrm>
            <a:off x="12082463" y="0"/>
            <a:ext cx="7191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2.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614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615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5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7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615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615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6243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6244" name="CorelDRAW" r:id="rId4" imgW="810768" imgH="950976" progId="CorelDraw.Graphic.13">
              <p:embed/>
            </p:oleObj>
          </a:graphicData>
        </a:graphic>
      </p:graphicFrame>
      <p:pic>
        <p:nvPicPr>
          <p:cNvPr id="6151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147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№3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ОБЩАЯ ИНФОРМАЦИЯ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Оформление по умолчанию">
  <a:themeElements>
    <a:clrScheme name="1_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algn="ctr">
          <a:solidFill>
            <a:srgbClr val="FF9900"/>
          </a:solidFill>
          <a:prstDash val="dash"/>
          <a:miter lim="800000"/>
          <a:headEnd/>
          <a:tailEnd/>
        </a:ln>
      </a:spPr>
      <a:bodyPr lIns="127985" tIns="63994" rIns="127985" bIns="63994" anchor="ctr"/>
      <a:lstStyle>
        <a:defPPr algn="ctr" defTabSz="1276350">
          <a:defRPr sz="2500" b="0">
            <a:solidFill>
              <a:srgbClr val="FFFFFF"/>
            </a:solidFill>
            <a:latin typeface="Calibri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55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26290</TotalTime>
  <Words>11507</Words>
  <Application>Microsoft Office PowerPoint</Application>
  <PresentationFormat>A3 (297x420 мм)</PresentationFormat>
  <Paragraphs>3145</Paragraphs>
  <Slides>75</Slides>
  <Notes>5</Notes>
  <HiddenSlides>0</HiddenSlides>
  <MMClips>0</MMClips>
  <ScaleCrop>false</ScaleCrop>
  <HeadingPairs>
    <vt:vector size="6" baseType="variant">
      <vt:variant>
        <vt:lpstr>Тема</vt:lpstr>
      </vt:variant>
      <vt:variant>
        <vt:i4>2</vt:i4>
      </vt:variant>
      <vt:variant>
        <vt:lpstr>Внедренные серверы OLE</vt:lpstr>
      </vt:variant>
      <vt:variant>
        <vt:i4>3</vt:i4>
      </vt:variant>
      <vt:variant>
        <vt:lpstr>Заголовки слайдов</vt:lpstr>
      </vt:variant>
      <vt:variant>
        <vt:i4>75</vt:i4>
      </vt:variant>
    </vt:vector>
  </HeadingPairs>
  <TitlesOfParts>
    <vt:vector size="80" baseType="lpstr">
      <vt:lpstr>1_Оформление по умолчанию</vt:lpstr>
      <vt:lpstr>Тема Office</vt:lpstr>
      <vt:lpstr>CorelDRAW</vt:lpstr>
      <vt:lpstr>Clip</vt:lpstr>
      <vt:lpstr>Visio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Слайд 73</vt:lpstr>
      <vt:lpstr>Слайд 74</vt:lpstr>
      <vt:lpstr>Слайд 75</vt:lpstr>
    </vt:vector>
  </TitlesOfParts>
  <Manager>Солохов И. В.</Manager>
  <Company>НЦУКС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Паспорт территории города Белгорода Белгородской области</dc:title>
  <dc:creator>Пучков М. В.</dc:creator>
  <cp:lastModifiedBy>Пользователь</cp:lastModifiedBy>
  <cp:revision>2533</cp:revision>
  <dcterms:created xsi:type="dcterms:W3CDTF">2009-06-17T06:08:07Z</dcterms:created>
  <dcterms:modified xsi:type="dcterms:W3CDTF">2015-06-23T06:13:22Z</dcterms:modified>
</cp:coreProperties>
</file>